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handoutMasterIdLst>
    <p:handoutMasterId r:id="rId10"/>
  </p:handoutMasterIdLst>
  <p:sldIdLst>
    <p:sldId id="256" r:id="rId2"/>
    <p:sldId id="273" r:id="rId3"/>
    <p:sldId id="265" r:id="rId4"/>
    <p:sldId id="293" r:id="rId5"/>
    <p:sldId id="291" r:id="rId6"/>
    <p:sldId id="257" r:id="rId7"/>
    <p:sldId id="281" r:id="rId8"/>
    <p:sldId id="258" r:id="rId9"/>
  </p:sldIdLst>
  <p:sldSz cx="9144000" cy="6858000" type="screen4x3"/>
  <p:notesSz cx="6805613" cy="99393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B754D-2CD6-4D7D-804B-81E5161EA92C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EDDDE-B03F-4DB7-A870-1BA4A51620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4411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989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6069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113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5759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4118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419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7326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6833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2865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4800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213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852A8-99FF-4829-95DF-658B80C9A192}" type="datetimeFigureOut">
              <a:rPr lang="es-ES" smtClean="0"/>
              <a:t>21/04/2015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DE064-29EF-4F4E-B364-C9B7F9948F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8069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16632"/>
            <a:ext cx="6660232" cy="24482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s-ES" sz="4400" b="1" dirty="0"/>
              <a:t>Comissió d'Estudi de les Polítiques Públiques en Matèria d'Economia Col·laborativa</a:t>
            </a:r>
          </a:p>
        </p:txBody>
      </p:sp>
      <p:sp>
        <p:nvSpPr>
          <p:cNvPr id="6" name="2 Subtítulo"/>
          <p:cNvSpPr txBox="1">
            <a:spLocks/>
          </p:cNvSpPr>
          <p:nvPr/>
        </p:nvSpPr>
        <p:spPr>
          <a:xfrm>
            <a:off x="0" y="6270894"/>
            <a:ext cx="4752528" cy="500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>
                <a:solidFill>
                  <a:schemeClr val="tx1"/>
                </a:solidFill>
              </a:rPr>
              <a:t>Miguel Ferrer - </a:t>
            </a:r>
            <a:r>
              <a:rPr lang="en-US" sz="1600" b="1" dirty="0" err="1" smtClean="0">
                <a:solidFill>
                  <a:schemeClr val="tx1"/>
                </a:solidFill>
              </a:rPr>
              <a:t>Abogado</a:t>
            </a:r>
            <a:r>
              <a:rPr lang="en-US" sz="1600" b="1" dirty="0" smtClean="0">
                <a:solidFill>
                  <a:schemeClr val="tx1"/>
                </a:solidFill>
              </a:rPr>
              <a:t> y </a:t>
            </a:r>
            <a:r>
              <a:rPr lang="en-US" sz="1600" b="1" dirty="0" err="1" smtClean="0">
                <a:solidFill>
                  <a:schemeClr val="tx1"/>
                </a:solidFill>
              </a:rPr>
              <a:t>asesor</a:t>
            </a:r>
            <a:r>
              <a:rPr lang="en-US" sz="1600" b="1" dirty="0" smtClean="0">
                <a:solidFill>
                  <a:schemeClr val="tx1"/>
                </a:solidFill>
              </a:rPr>
              <a:t> en </a:t>
            </a:r>
            <a:r>
              <a:rPr lang="en-US" sz="1600" b="1" dirty="0" err="1">
                <a:solidFill>
                  <a:schemeClr val="tx1"/>
                </a:solidFill>
              </a:rPr>
              <a:t>a</a:t>
            </a:r>
            <a:r>
              <a:rPr lang="en-US" sz="1600" b="1" dirty="0" err="1" smtClean="0">
                <a:solidFill>
                  <a:schemeClr val="tx1"/>
                </a:solidFill>
              </a:rPr>
              <a:t>suntos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públicos</a:t>
            </a:r>
            <a:endParaRPr lang="en-US" sz="1600" dirty="0" smtClean="0">
              <a:solidFill>
                <a:schemeClr val="tx1"/>
              </a:solidFill>
            </a:endParaRPr>
          </a:p>
          <a:p>
            <a:endParaRPr lang="es-ES" dirty="0"/>
          </a:p>
        </p:txBody>
      </p:sp>
      <p:sp>
        <p:nvSpPr>
          <p:cNvPr id="8" name="2 Subtítulo"/>
          <p:cNvSpPr txBox="1">
            <a:spLocks/>
          </p:cNvSpPr>
          <p:nvPr/>
        </p:nvSpPr>
        <p:spPr>
          <a:xfrm>
            <a:off x="5865068" y="6282705"/>
            <a:ext cx="3078088" cy="688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>
                <a:solidFill>
                  <a:schemeClr val="tx1"/>
                </a:solidFill>
              </a:rPr>
              <a:t>Barcelona, 21 de </a:t>
            </a:r>
            <a:r>
              <a:rPr lang="en-US" sz="1600" b="1" dirty="0" err="1" smtClean="0">
                <a:solidFill>
                  <a:schemeClr val="tx1"/>
                </a:solidFill>
              </a:rPr>
              <a:t>abril</a:t>
            </a:r>
            <a:r>
              <a:rPr lang="en-US" sz="1600" b="1" dirty="0" smtClean="0">
                <a:solidFill>
                  <a:schemeClr val="tx1"/>
                </a:solidFill>
              </a:rPr>
              <a:t> de 2015</a:t>
            </a:r>
            <a:endParaRPr lang="en-US" sz="1600" dirty="0" smtClean="0">
              <a:solidFill>
                <a:schemeClr val="tx1"/>
              </a:solidFill>
            </a:endParaRPr>
          </a:p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376" y="2449066"/>
            <a:ext cx="47625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485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636"/>
            <a:ext cx="6876256" cy="6853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-112290" y="-65434"/>
            <a:ext cx="2448272" cy="6957392"/>
          </a:xfrm>
        </p:spPr>
        <p:txBody>
          <a:bodyPr>
            <a:normAutofit/>
          </a:bodyPr>
          <a:lstStyle/>
          <a:p>
            <a:r>
              <a:rPr lang="es-ES" sz="3100" b="1" dirty="0" smtClean="0">
                <a:solidFill>
                  <a:schemeClr val="tx2"/>
                </a:solidFill>
              </a:rPr>
              <a:t>Actividades de la Economía Colaborativa</a:t>
            </a:r>
            <a:r>
              <a:rPr lang="es-ES" sz="3100" dirty="0" smtClean="0">
                <a:solidFill>
                  <a:schemeClr val="tx2"/>
                </a:solidFill>
              </a:rPr>
              <a:t/>
            </a:r>
            <a:br>
              <a:rPr lang="es-ES" sz="3100" dirty="0" smtClean="0">
                <a:solidFill>
                  <a:schemeClr val="tx2"/>
                </a:solidFill>
              </a:rPr>
            </a:br>
            <a:r>
              <a:rPr lang="es-ES" sz="3100" dirty="0" smtClean="0">
                <a:solidFill>
                  <a:schemeClr val="tx2"/>
                </a:solidFill>
              </a:rPr>
              <a:t/>
            </a:r>
            <a:br>
              <a:rPr lang="es-ES" sz="3100" dirty="0" smtClean="0">
                <a:solidFill>
                  <a:schemeClr val="tx2"/>
                </a:solidFill>
              </a:rPr>
            </a:br>
            <a:r>
              <a:rPr lang="es-ES" sz="2000" dirty="0" smtClean="0">
                <a:solidFill>
                  <a:schemeClr val="tx2"/>
                </a:solidFill>
              </a:rPr>
              <a:t>Regulación Vertical</a:t>
            </a:r>
            <a:br>
              <a:rPr lang="es-ES" sz="2000" dirty="0" smtClean="0">
                <a:solidFill>
                  <a:schemeClr val="tx2"/>
                </a:solidFill>
              </a:rPr>
            </a:br>
            <a:r>
              <a:rPr lang="es-ES" sz="2000" dirty="0" smtClean="0">
                <a:solidFill>
                  <a:schemeClr val="tx2"/>
                </a:solidFill>
              </a:rPr>
              <a:t>vs</a:t>
            </a:r>
            <a:br>
              <a:rPr lang="es-ES" sz="2000" dirty="0" smtClean="0">
                <a:solidFill>
                  <a:schemeClr val="tx2"/>
                </a:solidFill>
              </a:rPr>
            </a:br>
            <a:r>
              <a:rPr lang="es-ES" sz="2000" dirty="0" smtClean="0">
                <a:solidFill>
                  <a:schemeClr val="tx2"/>
                </a:solidFill>
              </a:rPr>
              <a:t>Horizontal</a:t>
            </a:r>
            <a:endParaRPr lang="es-ES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s-ES" sz="3100" dirty="0" smtClean="0">
                <a:solidFill>
                  <a:schemeClr val="accent1">
                    <a:lumMod val="50000"/>
                  </a:schemeClr>
                </a:solidFill>
              </a:rPr>
              <a:t>Políticas públicas para la Economía Colaborativa, algunas ideas:</a:t>
            </a: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72608"/>
          </a:xfrm>
        </p:spPr>
        <p:txBody>
          <a:bodyPr>
            <a:normAutofit/>
          </a:bodyPr>
          <a:lstStyle/>
          <a:p>
            <a:pPr algn="just"/>
            <a:r>
              <a:rPr lang="es-ES" sz="1800" dirty="0" smtClean="0"/>
              <a:t>Analizar el </a:t>
            </a:r>
            <a:r>
              <a:rPr lang="es-ES" sz="1800" b="1" dirty="0" smtClean="0"/>
              <a:t>impacto real y beneficios</a:t>
            </a:r>
            <a:r>
              <a:rPr lang="es-ES" sz="1800" dirty="0" smtClean="0"/>
              <a:t> de este modelo, especialmente a nivel de creación de empleo, recaudación fiscal, sociedad de la información y medio ambiente.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Considerar las </a:t>
            </a:r>
            <a:r>
              <a:rPr lang="es-ES" sz="1800" b="1" dirty="0" smtClean="0"/>
              <a:t>recomendaciones de las autoridades de competencia y organizaciones de consumidores </a:t>
            </a:r>
            <a:r>
              <a:rPr lang="es-ES" sz="1800" dirty="0" smtClean="0"/>
              <a:t>sobre esta tendencia y sus beneficios para el interés general. 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Creación de </a:t>
            </a:r>
            <a:r>
              <a:rPr lang="es-ES" sz="1800" b="1" dirty="0" smtClean="0"/>
              <a:t>grupos de trabajo intersectoriales </a:t>
            </a:r>
            <a:r>
              <a:rPr lang="es-ES" sz="1800" dirty="0" smtClean="0"/>
              <a:t>con agentes públicos y privados. 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Impulso de </a:t>
            </a:r>
            <a:r>
              <a:rPr lang="es-ES" sz="1800" b="1" dirty="0" smtClean="0"/>
              <a:t>colaboración público-privada </a:t>
            </a:r>
            <a:r>
              <a:rPr lang="es-ES" sz="1800" dirty="0" smtClean="0"/>
              <a:t>entre autoridades competentes y plataformas P2P para mejorar la transparencia y regulación de las actividades. 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Analizar </a:t>
            </a:r>
            <a:r>
              <a:rPr lang="es-ES" sz="1800" b="1" dirty="0" smtClean="0"/>
              <a:t>vías de compensación </a:t>
            </a:r>
            <a:r>
              <a:rPr lang="es-ES" sz="1800" dirty="0" smtClean="0"/>
              <a:t>para favorecer una transición pacífica en la liberalización de algunos sectores o bien en la renovación de actividades con altas barreras de entrada.</a:t>
            </a:r>
          </a:p>
          <a:p>
            <a:pPr marL="0" indent="0">
              <a:buNone/>
            </a:pPr>
            <a:r>
              <a:rPr lang="es-ES" sz="1800" dirty="0"/>
              <a:t>	</a:t>
            </a:r>
          </a:p>
          <a:p>
            <a:endParaRPr lang="es-ES" sz="1800" dirty="0" smtClean="0"/>
          </a:p>
          <a:p>
            <a:endParaRPr lang="es-ES" sz="1800" dirty="0"/>
          </a:p>
          <a:p>
            <a:endParaRPr lang="es-ES" sz="1800" dirty="0"/>
          </a:p>
          <a:p>
            <a:endParaRPr lang="es-ES" sz="2100" dirty="0"/>
          </a:p>
          <a:p>
            <a:endParaRPr lang="es-ES" sz="2100" dirty="0" smtClean="0"/>
          </a:p>
          <a:p>
            <a:endParaRPr lang="es-ES" sz="2100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6779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s-ES" sz="3100" dirty="0" smtClean="0">
                <a:solidFill>
                  <a:schemeClr val="accent1">
                    <a:lumMod val="50000"/>
                  </a:schemeClr>
                </a:solidFill>
              </a:rPr>
              <a:t>Regulación para la Economía Colaborativa, algunas ideas:</a:t>
            </a: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72608"/>
          </a:xfrm>
        </p:spPr>
        <p:txBody>
          <a:bodyPr>
            <a:normAutofit/>
          </a:bodyPr>
          <a:lstStyle/>
          <a:p>
            <a:r>
              <a:rPr lang="es-ES" sz="1800" dirty="0"/>
              <a:t>Analizar los </a:t>
            </a:r>
            <a:r>
              <a:rPr lang="es-ES" sz="1800" b="1" dirty="0"/>
              <a:t>precedentes regulatorios </a:t>
            </a:r>
            <a:r>
              <a:rPr lang="es-ES" sz="1800" dirty="0"/>
              <a:t>de otras actividades en entornos digitales. Efectividad real de la legislación y de las prohibiciones</a:t>
            </a:r>
            <a:r>
              <a:rPr lang="es-ES" sz="1800" dirty="0" smtClean="0"/>
              <a:t>.</a:t>
            </a:r>
          </a:p>
          <a:p>
            <a:endParaRPr lang="es-ES" sz="1800" dirty="0"/>
          </a:p>
          <a:p>
            <a:r>
              <a:rPr lang="es-ES" sz="1800" dirty="0" smtClean="0"/>
              <a:t>Considerar que determinada legislación vigente responde a estructuras empresariales y no a </a:t>
            </a:r>
            <a:r>
              <a:rPr lang="es-ES" sz="1800" b="1" dirty="0" smtClean="0"/>
              <a:t>micro-productores</a:t>
            </a:r>
            <a:r>
              <a:rPr lang="es-ES" sz="1800" dirty="0" smtClean="0"/>
              <a:t>. Dinamización de la figura del autónomo.</a:t>
            </a:r>
            <a:endParaRPr lang="es-ES" sz="1800" dirty="0" smtClean="0"/>
          </a:p>
          <a:p>
            <a:endParaRPr lang="es-ES" sz="1800" dirty="0"/>
          </a:p>
          <a:p>
            <a:r>
              <a:rPr lang="es-ES" sz="1800" dirty="0" smtClean="0"/>
              <a:t>Es </a:t>
            </a:r>
            <a:r>
              <a:rPr lang="es-ES" sz="1800" dirty="0"/>
              <a:t>posible una </a:t>
            </a:r>
            <a:r>
              <a:rPr lang="es-ES" sz="1800" b="1" dirty="0"/>
              <a:t>innovación legislativa</a:t>
            </a:r>
            <a:r>
              <a:rPr lang="es-ES" sz="1800" dirty="0"/>
              <a:t>: Hacia modelos de autorregulación y de colaboración público/privada. ¿Cómo legislar actividades que en dos años pueden haber variado su naturaleza y estructuras?</a:t>
            </a:r>
          </a:p>
          <a:p>
            <a:endParaRPr lang="es-ES" sz="1800" dirty="0"/>
          </a:p>
          <a:p>
            <a:r>
              <a:rPr lang="es-ES" sz="1800" dirty="0" smtClean="0"/>
              <a:t>La </a:t>
            </a:r>
            <a:r>
              <a:rPr lang="es-ES" sz="1800" dirty="0"/>
              <a:t>EC como </a:t>
            </a:r>
            <a:r>
              <a:rPr lang="es-ES" sz="1800" b="1" dirty="0"/>
              <a:t>oportunidad para la </a:t>
            </a:r>
            <a:r>
              <a:rPr lang="es-ES" sz="1800" b="1" dirty="0" smtClean="0"/>
              <a:t>desregulación </a:t>
            </a:r>
            <a:r>
              <a:rPr lang="es-ES" sz="1800" dirty="0" smtClean="0"/>
              <a:t>o dinamización </a:t>
            </a:r>
            <a:r>
              <a:rPr lang="es-ES" sz="1800" dirty="0"/>
              <a:t>de sectores </a:t>
            </a:r>
            <a:r>
              <a:rPr lang="es-ES" sz="1800" dirty="0" err="1" smtClean="0"/>
              <a:t>hiper</a:t>
            </a:r>
            <a:r>
              <a:rPr lang="es-ES" sz="1800" dirty="0" smtClean="0"/>
              <a:t>-regulados y no competitivos. </a:t>
            </a:r>
          </a:p>
          <a:p>
            <a:endParaRPr lang="en-US" sz="1800" dirty="0"/>
          </a:p>
          <a:p>
            <a:endParaRPr lang="es-ES" sz="1800" dirty="0"/>
          </a:p>
          <a:p>
            <a:pPr marL="0" indent="0">
              <a:buNone/>
            </a:pPr>
            <a:r>
              <a:rPr lang="es-ES" sz="1800" dirty="0"/>
              <a:t>	</a:t>
            </a:r>
          </a:p>
          <a:p>
            <a:endParaRPr lang="es-ES" sz="1800" dirty="0" smtClean="0"/>
          </a:p>
          <a:p>
            <a:endParaRPr lang="es-ES" sz="1800" dirty="0"/>
          </a:p>
          <a:p>
            <a:endParaRPr lang="es-ES" sz="1800" dirty="0"/>
          </a:p>
          <a:p>
            <a:endParaRPr lang="es-ES" sz="2100" dirty="0"/>
          </a:p>
          <a:p>
            <a:endParaRPr lang="es-ES" sz="2100" dirty="0" smtClean="0"/>
          </a:p>
          <a:p>
            <a:endParaRPr lang="es-ES" sz="2100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0169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s-ES" sz="3100" dirty="0" smtClean="0">
                <a:solidFill>
                  <a:schemeClr val="accent1">
                    <a:lumMod val="50000"/>
                  </a:schemeClr>
                </a:solidFill>
              </a:rPr>
              <a:t>Críticas a </a:t>
            </a:r>
            <a:r>
              <a:rPr lang="es-ES" sz="3100" dirty="0" smtClean="0">
                <a:solidFill>
                  <a:schemeClr val="accent1">
                    <a:lumMod val="50000"/>
                  </a:schemeClr>
                </a:solidFill>
              </a:rPr>
              <a:t>la Economía Colaborativa</a:t>
            </a: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72608"/>
          </a:xfrm>
        </p:spPr>
        <p:txBody>
          <a:bodyPr>
            <a:normAutofit/>
          </a:bodyPr>
          <a:lstStyle/>
          <a:p>
            <a:r>
              <a:rPr lang="es-ES" sz="1800" b="1" dirty="0" smtClean="0"/>
              <a:t>Competencia Desleal: </a:t>
            </a:r>
            <a:r>
              <a:rPr lang="es-ES" sz="1800" dirty="0" smtClean="0"/>
              <a:t>Necesidad de un uso preciso y no gratuito del término. ¿Cualquier nuevo tipo de competencia puede decirse que es desleal?</a:t>
            </a:r>
          </a:p>
          <a:p>
            <a:endParaRPr lang="es-ES" sz="1800" dirty="0"/>
          </a:p>
          <a:p>
            <a:r>
              <a:rPr lang="es-ES" sz="1800" b="1" dirty="0" smtClean="0"/>
              <a:t>Economía Sumergida: </a:t>
            </a:r>
            <a:r>
              <a:rPr lang="es-ES" sz="1800" dirty="0" smtClean="0"/>
              <a:t>La relevante trazabilidad de las actividades digitales.        ¿</a:t>
            </a:r>
            <a:r>
              <a:rPr lang="es-ES" sz="1800" dirty="0"/>
              <a:t>Las actividades P2P de la EC pueden suponer un aumento de la economía sumergida o una oportunidad para su </a:t>
            </a:r>
            <a:r>
              <a:rPr lang="es-ES" sz="1800" dirty="0" smtClean="0"/>
              <a:t>fiscalización?</a:t>
            </a:r>
            <a:endParaRPr lang="es-ES" sz="1800" dirty="0"/>
          </a:p>
          <a:p>
            <a:endParaRPr lang="es-ES" sz="1800" dirty="0"/>
          </a:p>
          <a:p>
            <a:r>
              <a:rPr lang="es-ES" sz="1800" b="1" dirty="0" smtClean="0"/>
              <a:t>Desprotección al Consumidor: </a:t>
            </a:r>
            <a:r>
              <a:rPr lang="es-ES" sz="1800" dirty="0" smtClean="0"/>
              <a:t>La reputación y confianza como herramientas</a:t>
            </a:r>
            <a:r>
              <a:rPr lang="es-ES" sz="1800" dirty="0"/>
              <a:t>. </a:t>
            </a:r>
            <a:r>
              <a:rPr lang="es-ES" sz="1800" dirty="0" smtClean="0"/>
              <a:t>¿Dónde operan los consumidores </a:t>
            </a:r>
            <a:r>
              <a:rPr lang="es-ES" sz="1800" dirty="0"/>
              <a:t>con mayor confianza</a:t>
            </a:r>
            <a:r>
              <a:rPr lang="es-ES" sz="1800" dirty="0" smtClean="0"/>
              <a:t>?</a:t>
            </a:r>
          </a:p>
          <a:p>
            <a:endParaRPr lang="es-ES" sz="1800" dirty="0"/>
          </a:p>
          <a:p>
            <a:r>
              <a:rPr lang="es-ES" sz="1800" b="1" dirty="0" smtClean="0"/>
              <a:t>Flexibilidad laboral: </a:t>
            </a:r>
            <a:r>
              <a:rPr lang="es-ES" sz="1800" dirty="0" smtClean="0"/>
              <a:t>Actividades complementarias de obtención de ingresos, necesaria coexistencia con un modelo laboral garantista y prestaciones sociales.</a:t>
            </a:r>
          </a:p>
          <a:p>
            <a:pPr marL="0" indent="0">
              <a:buNone/>
            </a:pPr>
            <a:r>
              <a:rPr lang="es-ES" sz="1800" dirty="0"/>
              <a:t>	</a:t>
            </a:r>
          </a:p>
          <a:p>
            <a:endParaRPr lang="es-ES" sz="1800" dirty="0" smtClean="0"/>
          </a:p>
          <a:p>
            <a:endParaRPr lang="es-ES" sz="1800" dirty="0"/>
          </a:p>
          <a:p>
            <a:endParaRPr lang="es-ES" sz="1800" dirty="0"/>
          </a:p>
          <a:p>
            <a:endParaRPr lang="es-ES" sz="2100" dirty="0"/>
          </a:p>
          <a:p>
            <a:endParaRPr lang="es-ES" sz="2100" dirty="0" smtClean="0"/>
          </a:p>
          <a:p>
            <a:endParaRPr lang="es-ES" sz="2100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7533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100" dirty="0" smtClean="0">
                <a:solidFill>
                  <a:schemeClr val="accent1">
                    <a:lumMod val="50000"/>
                  </a:schemeClr>
                </a:solidFill>
              </a:rPr>
              <a:t>Actual Acercamiento Institucional a la Economía Colaborativa</a:t>
            </a: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373216"/>
          </a:xfrm>
        </p:spPr>
        <p:txBody>
          <a:bodyPr>
            <a:normAutofit/>
          </a:bodyPr>
          <a:lstStyle/>
          <a:p>
            <a:r>
              <a:rPr lang="es-ES" sz="1600" dirty="0" smtClean="0"/>
              <a:t>General: </a:t>
            </a:r>
          </a:p>
          <a:p>
            <a:pPr lvl="1"/>
            <a:r>
              <a:rPr lang="es-ES" sz="1200" dirty="0" smtClean="0"/>
              <a:t>Consulta Pública y Estudio por la CNMC</a:t>
            </a:r>
          </a:p>
          <a:p>
            <a:pPr lvl="1"/>
            <a:r>
              <a:rPr lang="es-ES" sz="1200" dirty="0" smtClean="0"/>
              <a:t>Anuncio de regulación de la EC por la Generalitat de Catalunya a través de los Departamentos de Empresa y Territorio. “</a:t>
            </a:r>
            <a:r>
              <a:rPr lang="es-ES" sz="1200" i="1" dirty="0" smtClean="0"/>
              <a:t>La EC ha venido para quedarse</a:t>
            </a:r>
            <a:r>
              <a:rPr lang="es-ES" sz="1200" dirty="0" smtClean="0"/>
              <a:t>” </a:t>
            </a:r>
            <a:r>
              <a:rPr lang="es-ES" sz="1200" dirty="0" err="1" smtClean="0"/>
              <a:t>Felip</a:t>
            </a:r>
            <a:r>
              <a:rPr lang="es-ES" sz="1200" dirty="0" smtClean="0"/>
              <a:t> Puig</a:t>
            </a:r>
          </a:p>
          <a:p>
            <a:endParaRPr lang="es-ES" sz="1000" dirty="0" smtClean="0"/>
          </a:p>
          <a:p>
            <a:r>
              <a:rPr lang="es-ES" sz="1600" dirty="0" smtClean="0"/>
              <a:t>Movilidad: </a:t>
            </a:r>
          </a:p>
          <a:p>
            <a:pPr lvl="1"/>
            <a:r>
              <a:rPr lang="es-ES" sz="1200" dirty="0" err="1" smtClean="0"/>
              <a:t>Ride-sharing</a:t>
            </a:r>
            <a:r>
              <a:rPr lang="es-ES" sz="1200" dirty="0" smtClean="0"/>
              <a:t> (Cese actividad </a:t>
            </a:r>
            <a:r>
              <a:rPr lang="es-ES" sz="1200" dirty="0" err="1" smtClean="0"/>
              <a:t>Uber</a:t>
            </a:r>
            <a:r>
              <a:rPr lang="es-ES" sz="1200" dirty="0" smtClean="0"/>
              <a:t> Pop el 31 diciembre de 2014) </a:t>
            </a:r>
          </a:p>
          <a:p>
            <a:pPr lvl="1"/>
            <a:r>
              <a:rPr lang="es-ES" sz="1200" dirty="0" smtClean="0"/>
              <a:t>Car-</a:t>
            </a:r>
            <a:r>
              <a:rPr lang="es-ES" sz="1200" dirty="0" err="1" smtClean="0"/>
              <a:t>pooling</a:t>
            </a:r>
            <a:r>
              <a:rPr lang="es-ES" sz="1200" dirty="0" smtClean="0"/>
              <a:t> (denuncia a </a:t>
            </a:r>
            <a:r>
              <a:rPr lang="es-ES" sz="1200" dirty="0" err="1" smtClean="0"/>
              <a:t>Blablacar</a:t>
            </a:r>
            <a:r>
              <a:rPr lang="es-ES" sz="1200" dirty="0" smtClean="0"/>
              <a:t> por </a:t>
            </a:r>
            <a:r>
              <a:rPr lang="es-ES" sz="1200" dirty="0" err="1" smtClean="0"/>
              <a:t>Fenebus</a:t>
            </a:r>
            <a:r>
              <a:rPr lang="es-ES" sz="1200" dirty="0" smtClean="0"/>
              <a:t>)</a:t>
            </a:r>
          </a:p>
          <a:p>
            <a:endParaRPr lang="es-ES" sz="1000" dirty="0" smtClean="0"/>
          </a:p>
          <a:p>
            <a:r>
              <a:rPr lang="es-ES" sz="1600" dirty="0" smtClean="0"/>
              <a:t>Alojamientos turísticos: </a:t>
            </a:r>
          </a:p>
          <a:p>
            <a:pPr lvl="1"/>
            <a:r>
              <a:rPr lang="es-ES" sz="1200" dirty="0" smtClean="0"/>
              <a:t>Ley 4/2013, de 4 de junio, de medidas de flexibilización y fomento del mercado del alquiler de viviendas. Exclusión de aplicación de la LAU a favor de las Comunidades Autónomas. Restricciones hasta la fecha por Cataluña y Comunidad de Madrid.</a:t>
            </a:r>
          </a:p>
          <a:p>
            <a:pPr lvl="1"/>
            <a:endParaRPr lang="es-ES" sz="1200" dirty="0" smtClean="0"/>
          </a:p>
          <a:p>
            <a:pPr lvl="0"/>
            <a:r>
              <a:rPr lang="es-ES" sz="1600" dirty="0" smtClean="0">
                <a:solidFill>
                  <a:prstClr val="black"/>
                </a:solidFill>
              </a:rPr>
              <a:t>E-Commerce: </a:t>
            </a:r>
            <a:endParaRPr lang="es-ES" sz="1600" dirty="0">
              <a:solidFill>
                <a:prstClr val="black"/>
              </a:solidFill>
            </a:endParaRPr>
          </a:p>
          <a:p>
            <a:pPr lvl="1"/>
            <a:r>
              <a:rPr lang="es-ES" sz="1200" dirty="0" err="1">
                <a:solidFill>
                  <a:prstClr val="black"/>
                </a:solidFill>
              </a:rPr>
              <a:t>Projecte</a:t>
            </a:r>
            <a:r>
              <a:rPr lang="es-ES" sz="1200" dirty="0">
                <a:solidFill>
                  <a:prstClr val="black"/>
                </a:solidFill>
              </a:rPr>
              <a:t> de </a:t>
            </a:r>
            <a:r>
              <a:rPr lang="es-ES" sz="1200" dirty="0" err="1">
                <a:solidFill>
                  <a:prstClr val="black"/>
                </a:solidFill>
              </a:rPr>
              <a:t>Llei</a:t>
            </a:r>
            <a:r>
              <a:rPr lang="es-ES" sz="1200" dirty="0">
                <a:solidFill>
                  <a:prstClr val="black"/>
                </a:solidFill>
              </a:rPr>
              <a:t> </a:t>
            </a:r>
            <a:r>
              <a:rPr lang="es-ES" sz="1200" dirty="0" err="1">
                <a:solidFill>
                  <a:prstClr val="black"/>
                </a:solidFill>
              </a:rPr>
              <a:t>d’ordenació</a:t>
            </a:r>
            <a:r>
              <a:rPr lang="es-ES" sz="1200" dirty="0">
                <a:solidFill>
                  <a:prstClr val="black"/>
                </a:solidFill>
              </a:rPr>
              <a:t> de les </a:t>
            </a:r>
            <a:r>
              <a:rPr lang="es-ES" sz="1200" dirty="0" err="1">
                <a:solidFill>
                  <a:prstClr val="black"/>
                </a:solidFill>
              </a:rPr>
              <a:t>activitats</a:t>
            </a:r>
            <a:r>
              <a:rPr lang="es-ES" sz="1200" dirty="0">
                <a:solidFill>
                  <a:prstClr val="black"/>
                </a:solidFill>
              </a:rPr>
              <a:t> </a:t>
            </a:r>
            <a:r>
              <a:rPr lang="es-ES" sz="1200" dirty="0" err="1">
                <a:solidFill>
                  <a:prstClr val="black"/>
                </a:solidFill>
              </a:rPr>
              <a:t>d’espectacles</a:t>
            </a:r>
            <a:r>
              <a:rPr lang="es-ES" sz="1200" dirty="0">
                <a:solidFill>
                  <a:prstClr val="black"/>
                </a:solidFill>
              </a:rPr>
              <a:t> </a:t>
            </a:r>
            <a:r>
              <a:rPr lang="es-ES" sz="1200" dirty="0" err="1">
                <a:solidFill>
                  <a:prstClr val="black"/>
                </a:solidFill>
              </a:rPr>
              <a:t>públics</a:t>
            </a:r>
            <a:r>
              <a:rPr lang="es-ES" sz="1200" dirty="0">
                <a:solidFill>
                  <a:prstClr val="black"/>
                </a:solidFill>
              </a:rPr>
              <a:t> i </a:t>
            </a:r>
            <a:r>
              <a:rPr lang="es-ES" sz="1200" dirty="0" err="1" smtClean="0">
                <a:solidFill>
                  <a:prstClr val="black"/>
                </a:solidFill>
              </a:rPr>
              <a:t>recreatives</a:t>
            </a:r>
            <a:r>
              <a:rPr lang="es-ES" sz="1200" dirty="0">
                <a:solidFill>
                  <a:prstClr val="black"/>
                </a:solidFill>
              </a:rPr>
              <a:t>.</a:t>
            </a:r>
            <a:r>
              <a:rPr lang="es-ES" sz="1200" dirty="0" smtClean="0">
                <a:solidFill>
                  <a:prstClr val="black"/>
                </a:solidFill>
              </a:rPr>
              <a:t> Restricción de la reventa online.</a:t>
            </a:r>
          </a:p>
          <a:p>
            <a:pPr lvl="1"/>
            <a:endParaRPr lang="es-ES" sz="1000" dirty="0" smtClean="0"/>
          </a:p>
          <a:p>
            <a:r>
              <a:rPr lang="es-ES" sz="1600" dirty="0" smtClean="0"/>
              <a:t>Finanzas: </a:t>
            </a:r>
          </a:p>
          <a:p>
            <a:pPr lvl="1"/>
            <a:r>
              <a:rPr lang="es-ES" sz="1200" dirty="0" smtClean="0"/>
              <a:t>Ley de Fomento de la Financiación Empresarial, Título V regula diversas categorías de </a:t>
            </a:r>
            <a:r>
              <a:rPr lang="es-ES" sz="1200" dirty="0" err="1" smtClean="0"/>
              <a:t>crowdfunding</a:t>
            </a:r>
            <a:r>
              <a:rPr lang="es-ES" sz="1200" dirty="0" smtClean="0"/>
              <a:t>.</a:t>
            </a:r>
          </a:p>
          <a:p>
            <a:pPr lvl="1"/>
            <a:r>
              <a:rPr lang="es-ES" sz="1200" dirty="0" smtClean="0"/>
              <a:t>Proposición No de Ley  </a:t>
            </a:r>
            <a:r>
              <a:rPr lang="es-ES" sz="1200" dirty="0" err="1" smtClean="0"/>
              <a:t>UPyD</a:t>
            </a:r>
            <a:r>
              <a:rPr lang="es-ES" sz="1200" dirty="0" smtClean="0"/>
              <a:t> </a:t>
            </a:r>
            <a:r>
              <a:rPr lang="es-ES" sz="1200" dirty="0"/>
              <a:t>en el </a:t>
            </a:r>
            <a:r>
              <a:rPr lang="es-ES" sz="1200" dirty="0" smtClean="0"/>
              <a:t>Congreso para regular el </a:t>
            </a:r>
            <a:r>
              <a:rPr lang="es-ES" sz="1200" dirty="0" err="1" smtClean="0"/>
              <a:t>bitcoin</a:t>
            </a:r>
            <a:endParaRPr lang="es-ES" sz="1200" dirty="0" smtClean="0"/>
          </a:p>
          <a:p>
            <a:endParaRPr lang="es-ES" sz="1600" dirty="0" smtClean="0"/>
          </a:p>
          <a:p>
            <a:r>
              <a:rPr lang="es-ES" sz="1600" dirty="0" smtClean="0"/>
              <a:t>Posicionamiento institucional:</a:t>
            </a:r>
          </a:p>
          <a:p>
            <a:pPr marL="0" indent="0">
              <a:buNone/>
            </a:pPr>
            <a:endParaRPr lang="es-ES" sz="1800" dirty="0" smtClean="0"/>
          </a:p>
          <a:p>
            <a:endParaRPr lang="es-ES" sz="2100" dirty="0" smtClean="0"/>
          </a:p>
          <a:p>
            <a:endParaRPr lang="es-ES" sz="2100" dirty="0"/>
          </a:p>
          <a:p>
            <a:endParaRPr lang="es-ES" sz="2100" dirty="0" smtClean="0"/>
          </a:p>
          <a:p>
            <a:endParaRPr lang="es-ES" sz="2100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872" y="6411198"/>
            <a:ext cx="1656184" cy="318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739" y="6290382"/>
            <a:ext cx="1368152" cy="53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879136"/>
            <a:ext cx="1387956" cy="41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143" y="5790862"/>
            <a:ext cx="654274" cy="65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556" y="5893673"/>
            <a:ext cx="416669" cy="450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607" y="6290382"/>
            <a:ext cx="502977" cy="412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45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s-ES" sz="3100" dirty="0" smtClean="0">
                <a:solidFill>
                  <a:schemeClr val="accent1">
                    <a:lumMod val="50000"/>
                  </a:schemeClr>
                </a:solidFill>
              </a:rPr>
              <a:t>Explicando al sector público la EC</a:t>
            </a: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1800" b="1" dirty="0"/>
              <a:t>Sharing </a:t>
            </a:r>
            <a:r>
              <a:rPr lang="es-ES" sz="1800" b="1" dirty="0" smtClean="0"/>
              <a:t>España </a:t>
            </a:r>
            <a:r>
              <a:rPr lang="es-ES" sz="1800" dirty="0" smtClean="0"/>
              <a:t>colectivo de 38 empresas que </a:t>
            </a:r>
            <a:r>
              <a:rPr lang="es-ES" sz="1800" dirty="0" smtClean="0"/>
              <a:t>dentro de </a:t>
            </a:r>
            <a:r>
              <a:rPr lang="es-ES" sz="1800" dirty="0" err="1" smtClean="0"/>
              <a:t>Adigital</a:t>
            </a:r>
            <a:r>
              <a:rPr lang="es-ES" sz="1800" dirty="0" smtClean="0"/>
              <a:t> divulga </a:t>
            </a:r>
            <a:r>
              <a:rPr lang="es-ES" sz="1800" dirty="0"/>
              <a:t>y </a:t>
            </a:r>
            <a:r>
              <a:rPr lang="es-ES" sz="1800" dirty="0" smtClean="0"/>
              <a:t>analiza </a:t>
            </a:r>
            <a:r>
              <a:rPr lang="es-ES" sz="1800" dirty="0"/>
              <a:t>la </a:t>
            </a:r>
            <a:r>
              <a:rPr lang="es-ES" sz="1800" dirty="0" smtClean="0"/>
              <a:t>EC y </a:t>
            </a:r>
            <a:r>
              <a:rPr lang="es-ES" sz="1800" dirty="0"/>
              <a:t>su impacto en </a:t>
            </a:r>
            <a:r>
              <a:rPr lang="es-ES" sz="1800" dirty="0" smtClean="0"/>
              <a:t>España.</a:t>
            </a:r>
          </a:p>
          <a:p>
            <a:pPr marL="0" indent="0">
              <a:buNone/>
            </a:pPr>
            <a:endParaRPr lang="es-ES" sz="1800" dirty="0"/>
          </a:p>
          <a:p>
            <a:pPr marL="0" indent="0">
              <a:buNone/>
            </a:pPr>
            <a:endParaRPr lang="es-ES" sz="1800" dirty="0"/>
          </a:p>
          <a:p>
            <a:endParaRPr lang="es-ES" sz="1800" dirty="0" smtClean="0"/>
          </a:p>
          <a:p>
            <a:endParaRPr lang="es-ES" sz="1800" dirty="0"/>
          </a:p>
          <a:p>
            <a:endParaRPr lang="es-ES" sz="1800" dirty="0"/>
          </a:p>
          <a:p>
            <a:endParaRPr lang="es-ES" sz="2100" dirty="0"/>
          </a:p>
          <a:p>
            <a:pPr marL="0" indent="0">
              <a:buNone/>
            </a:pPr>
            <a:r>
              <a:rPr lang="es-ES" sz="1800" b="1" dirty="0" err="1" smtClean="0"/>
              <a:t>Ouishare</a:t>
            </a:r>
            <a:r>
              <a:rPr lang="es-ES" sz="1800" dirty="0" smtClean="0"/>
              <a:t>: Colectivo de expertos en el ámbito colaborativo/P2P. Han impulsado un Wiki con información </a:t>
            </a:r>
            <a:r>
              <a:rPr lang="es-ES" sz="1800" dirty="0"/>
              <a:t>de interés acerca de la </a:t>
            </a:r>
            <a:r>
              <a:rPr lang="es-ES" sz="1800" dirty="0" smtClean="0"/>
              <a:t>EC </a:t>
            </a:r>
            <a:r>
              <a:rPr lang="es-ES" sz="1800" dirty="0"/>
              <a:t>para el sector público</a:t>
            </a:r>
          </a:p>
          <a:p>
            <a:pPr marL="0" indent="0">
              <a:buNone/>
            </a:pPr>
            <a:endParaRPr lang="es-ES" dirty="0" smtClean="0"/>
          </a:p>
          <a:p>
            <a:endParaRPr lang="es-ES" dirty="0" smtClean="0"/>
          </a:p>
          <a:p>
            <a:pPr marL="0" lvl="0" indent="0">
              <a:buNone/>
            </a:pPr>
            <a:r>
              <a:rPr lang="es-ES" sz="1800" b="1" dirty="0" smtClean="0">
                <a:solidFill>
                  <a:prstClr val="black"/>
                </a:solidFill>
              </a:rPr>
              <a:t>Colectivos de </a:t>
            </a:r>
            <a:r>
              <a:rPr lang="es-ES" sz="1800" b="1" dirty="0" err="1" smtClean="0">
                <a:solidFill>
                  <a:prstClr val="black"/>
                </a:solidFill>
              </a:rPr>
              <a:t>Peers</a:t>
            </a:r>
            <a:endParaRPr lang="es-ES" sz="1800" dirty="0">
              <a:solidFill>
                <a:prstClr val="black"/>
              </a:solidFill>
            </a:endParaRP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42070"/>
            <a:ext cx="3089183" cy="1669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99393"/>
            <a:ext cx="1280069" cy="1274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44824"/>
            <a:ext cx="1368152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5796280"/>
            <a:ext cx="1218671" cy="911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791" y="5606561"/>
            <a:ext cx="1664457" cy="116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703" y="3182688"/>
            <a:ext cx="1978137" cy="637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02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420888"/>
            <a:ext cx="8229600" cy="136815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s-ES" sz="2200" b="1" dirty="0" smtClean="0"/>
          </a:p>
          <a:p>
            <a:pPr marL="0" indent="0">
              <a:buNone/>
            </a:pPr>
            <a:endParaRPr lang="es-ES" sz="2200" b="1" dirty="0"/>
          </a:p>
          <a:p>
            <a:pPr marL="0" indent="0">
              <a:buNone/>
            </a:pPr>
            <a:endParaRPr lang="es-ES" sz="2200" b="1" dirty="0" smtClean="0"/>
          </a:p>
          <a:p>
            <a:pPr marL="0" indent="0">
              <a:buNone/>
            </a:pPr>
            <a:endParaRPr lang="es-ES" sz="2200" b="1" dirty="0"/>
          </a:p>
          <a:p>
            <a:pPr marL="0" indent="0" algn="ctr">
              <a:buNone/>
            </a:pPr>
            <a:r>
              <a:rPr lang="es-ES" sz="18500" dirty="0" smtClean="0">
                <a:solidFill>
                  <a:schemeClr val="bg1">
                    <a:lumMod val="50000"/>
                  </a:schemeClr>
                </a:solidFill>
              </a:rPr>
              <a:t>Gracias.</a:t>
            </a:r>
            <a:endParaRPr lang="es-ES" sz="185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r">
              <a:buNone/>
            </a:pPr>
            <a:endParaRPr lang="es-ES" sz="7200" b="1" dirty="0" smtClean="0"/>
          </a:p>
          <a:p>
            <a:pPr marL="0" indent="0" algn="r">
              <a:buNone/>
            </a:pPr>
            <a:endParaRPr lang="es-ES" sz="7200" b="1" dirty="0"/>
          </a:p>
          <a:p>
            <a:pPr marL="0" indent="0" algn="r">
              <a:buNone/>
            </a:pPr>
            <a:endParaRPr lang="es-ES" sz="7200" b="1" dirty="0" smtClean="0"/>
          </a:p>
          <a:p>
            <a:pPr marL="0" indent="0" algn="r">
              <a:buNone/>
            </a:pPr>
            <a:endParaRPr lang="es-ES" sz="7200" b="1" dirty="0"/>
          </a:p>
          <a:p>
            <a:pPr marL="0" indent="0" algn="r">
              <a:buNone/>
            </a:pPr>
            <a:endParaRPr lang="es-ES" sz="7200" b="1" dirty="0" smtClean="0"/>
          </a:p>
          <a:p>
            <a:pPr marL="0" indent="0" algn="r">
              <a:buNone/>
            </a:pPr>
            <a:endParaRPr lang="es-ES" sz="7200" b="1" dirty="0"/>
          </a:p>
          <a:p>
            <a:pPr marL="0" indent="0" algn="r">
              <a:buNone/>
            </a:pPr>
            <a:endParaRPr lang="es-ES" sz="7200" b="1" dirty="0" smtClean="0"/>
          </a:p>
          <a:p>
            <a:pPr marL="0" indent="0" algn="r">
              <a:buNone/>
            </a:pPr>
            <a:r>
              <a:rPr lang="es-ES" sz="7200" b="1" dirty="0" smtClean="0"/>
              <a:t>@M_Ferrer_</a:t>
            </a:r>
          </a:p>
          <a:p>
            <a:pPr marL="0" indent="0" algn="r">
              <a:buNone/>
            </a:pPr>
            <a:endParaRPr lang="es-ES" sz="7200" b="1" dirty="0" smtClean="0"/>
          </a:p>
          <a:p>
            <a:pPr marL="0" indent="0" algn="r">
              <a:buNone/>
            </a:pPr>
            <a:r>
              <a:rPr lang="es-ES" sz="7200" b="1" dirty="0" smtClean="0"/>
              <a:t>Ecolaborativa.es</a:t>
            </a:r>
            <a:endParaRPr lang="es-ES" sz="7200" b="1" dirty="0" smtClean="0"/>
          </a:p>
        </p:txBody>
      </p:sp>
      <p:pic>
        <p:nvPicPr>
          <p:cNvPr id="4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327" y="5468853"/>
            <a:ext cx="325647" cy="325647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704031" cy="1698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34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6925</TotalTime>
  <Words>588</Words>
  <Application>Microsoft Office PowerPoint</Application>
  <PresentationFormat>Presentación en pantalla (4:3)</PresentationFormat>
  <Paragraphs>133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Presentación de PowerPoint</vt:lpstr>
      <vt:lpstr>Actividades de la Economía Colaborativa  Regulación Vertical vs Horizontal</vt:lpstr>
      <vt:lpstr>Políticas públicas para la Economía Colaborativa, algunas ideas:</vt:lpstr>
      <vt:lpstr>Regulación para la Economía Colaborativa, algunas ideas:</vt:lpstr>
      <vt:lpstr>Críticas a la Economía Colaborativa</vt:lpstr>
      <vt:lpstr>Actual Acercamiento Institucional a la Economía Colaborativa</vt:lpstr>
      <vt:lpstr>Explicando al sector público la EC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115</cp:revision>
  <cp:lastPrinted>2015-04-21T10:39:02Z</cp:lastPrinted>
  <dcterms:created xsi:type="dcterms:W3CDTF">2014-03-18T10:43:15Z</dcterms:created>
  <dcterms:modified xsi:type="dcterms:W3CDTF">2015-04-21T11:15:51Z</dcterms:modified>
</cp:coreProperties>
</file>