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338" r:id="rId3"/>
    <p:sldId id="327" r:id="rId4"/>
    <p:sldId id="328" r:id="rId5"/>
    <p:sldId id="330" r:id="rId6"/>
    <p:sldId id="345" r:id="rId7"/>
    <p:sldId id="346" r:id="rId8"/>
    <p:sldId id="343" r:id="rId9"/>
    <p:sldId id="337" r:id="rId10"/>
    <p:sldId id="342" r:id="rId11"/>
    <p:sldId id="344" r:id="rId12"/>
    <p:sldId id="332" r:id="rId13"/>
    <p:sldId id="333" r:id="rId14"/>
    <p:sldId id="334" r:id="rId15"/>
    <p:sldId id="340" r:id="rId16"/>
    <p:sldId id="339" r:id="rId17"/>
  </p:sldIdLst>
  <p:sldSz cx="9144000" cy="6858000" type="screen4x3"/>
  <p:notesSz cx="6888163" cy="10021888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49" userDrawn="1">
          <p15:clr>
            <a:srgbClr val="A4A3A4"/>
          </p15:clr>
        </p15:guide>
        <p15:guide id="2" pos="68">
          <p15:clr>
            <a:srgbClr val="A4A3A4"/>
          </p15:clr>
        </p15:guide>
        <p15:guide id="3" pos="1429" userDrawn="1">
          <p15:clr>
            <a:srgbClr val="A4A3A4"/>
          </p15:clr>
        </p15:guide>
        <p15:guide id="4" pos="5692">
          <p15:clr>
            <a:srgbClr val="A4A3A4"/>
          </p15:clr>
        </p15:guide>
        <p15:guide id="5" pos="26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57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968"/>
    <a:srgbClr val="C8E1E5"/>
    <a:srgbClr val="EDF5F6"/>
    <a:srgbClr val="B3DCE7"/>
    <a:srgbClr val="D0E9F0"/>
    <a:srgbClr val="457791"/>
    <a:srgbClr val="3C7680"/>
    <a:srgbClr val="EDEBF6"/>
    <a:srgbClr val="E1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Estilo oscuro 1 - Énfasi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082" autoAdjust="0"/>
  </p:normalViewPr>
  <p:slideViewPr>
    <p:cSldViewPr>
      <p:cViewPr>
        <p:scale>
          <a:sx n="94" d="100"/>
          <a:sy n="94" d="100"/>
        </p:scale>
        <p:origin x="-72" y="-72"/>
      </p:cViewPr>
      <p:guideLst>
        <p:guide orient="horz" pos="3249"/>
        <p:guide pos="68"/>
        <p:guide pos="1429"/>
        <p:guide pos="5692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53" d="100"/>
          <a:sy n="53" d="100"/>
        </p:scale>
        <p:origin x="-2868" y="-90"/>
      </p:cViewPr>
      <p:guideLst>
        <p:guide orient="horz" pos="3157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m&#225;n\Documents\00%20Loanbook\Research%20&amp;%20sector\Competidores\Funding%20Circle%2006-08%20+%20Lending%20Club%2008-08%20v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356933980667605E-2"/>
          <c:y val="4.7333645276851001E-2"/>
          <c:w val="0.83068585138438"/>
          <c:h val="0.485348424081000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'AuM (FC)'!$K$22</c:f>
              <c:strCache>
                <c:ptCount val="1"/>
                <c:pt idx="0">
                  <c:v>Volumen nuevos préstamos (M£)</c:v>
                </c:pt>
              </c:strCache>
            </c:strRef>
          </c:tx>
          <c:spPr>
            <a:solidFill>
              <a:srgbClr val="215968"/>
            </a:solidFill>
          </c:spPr>
          <c:invertIfNegative val="0"/>
          <c:cat>
            <c:strRef>
              <c:f>'AuM (FC)'!$J$23:$J$40</c:f>
              <c:strCache>
                <c:ptCount val="18"/>
                <c:pt idx="0">
                  <c:v>T3 2010</c:v>
                </c:pt>
                <c:pt idx="1">
                  <c:v>T4 2010</c:v>
                </c:pt>
                <c:pt idx="2">
                  <c:v>T1 2011</c:v>
                </c:pt>
                <c:pt idx="3">
                  <c:v>T2 2011</c:v>
                </c:pt>
                <c:pt idx="4">
                  <c:v>T3 2011</c:v>
                </c:pt>
                <c:pt idx="5">
                  <c:v>T4 2011</c:v>
                </c:pt>
                <c:pt idx="6">
                  <c:v>T1 2012</c:v>
                </c:pt>
                <c:pt idx="7">
                  <c:v>T2 2012</c:v>
                </c:pt>
                <c:pt idx="8">
                  <c:v>T3 2012</c:v>
                </c:pt>
                <c:pt idx="9">
                  <c:v>T4 2012</c:v>
                </c:pt>
                <c:pt idx="10">
                  <c:v>T1 2013</c:v>
                </c:pt>
                <c:pt idx="11">
                  <c:v>T2 2013</c:v>
                </c:pt>
                <c:pt idx="12">
                  <c:v>T3 2013</c:v>
                </c:pt>
                <c:pt idx="13">
                  <c:v>T4 2013</c:v>
                </c:pt>
                <c:pt idx="14">
                  <c:v>T1 2014</c:v>
                </c:pt>
                <c:pt idx="15">
                  <c:v>T2 2014</c:v>
                </c:pt>
                <c:pt idx="16">
                  <c:v>T3 2014</c:v>
                </c:pt>
                <c:pt idx="17">
                  <c:v>T4 2014</c:v>
                </c:pt>
              </c:strCache>
            </c:strRef>
          </c:cat>
          <c:val>
            <c:numRef>
              <c:f>'AuM (FC)'!$K$23:$K$40</c:f>
              <c:numCache>
                <c:formatCode>General</c:formatCode>
                <c:ptCount val="18"/>
                <c:pt idx="0">
                  <c:v>0.60240963855421703</c:v>
                </c:pt>
                <c:pt idx="1">
                  <c:v>1.80722891566265</c:v>
                </c:pt>
                <c:pt idx="2">
                  <c:v>2.4096385542168681</c:v>
                </c:pt>
                <c:pt idx="3">
                  <c:v>2.4096385542168681</c:v>
                </c:pt>
                <c:pt idx="4">
                  <c:v>4.2168674698795181</c:v>
                </c:pt>
                <c:pt idx="5">
                  <c:v>8.4337349397590398</c:v>
                </c:pt>
                <c:pt idx="6">
                  <c:v>9.0361445783132606</c:v>
                </c:pt>
                <c:pt idx="7">
                  <c:v>9.0361445783132606</c:v>
                </c:pt>
                <c:pt idx="8">
                  <c:v>13.855421686747</c:v>
                </c:pt>
                <c:pt idx="9">
                  <c:v>17.46987951807229</c:v>
                </c:pt>
                <c:pt idx="10">
                  <c:v>21.686746987951679</c:v>
                </c:pt>
                <c:pt idx="11">
                  <c:v>28.3132530120482</c:v>
                </c:pt>
                <c:pt idx="12">
                  <c:v>36.746987951807142</c:v>
                </c:pt>
                <c:pt idx="13">
                  <c:v>42.771084337349393</c:v>
                </c:pt>
                <c:pt idx="14">
                  <c:v>56.6265060240964</c:v>
                </c:pt>
                <c:pt idx="15">
                  <c:v>64.457831325301214</c:v>
                </c:pt>
                <c:pt idx="16">
                  <c:v>77.710843373493645</c:v>
                </c:pt>
                <c:pt idx="17">
                  <c:v>105.421686746988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738240"/>
        <c:axId val="26444544"/>
      </c:barChart>
      <c:lineChart>
        <c:grouping val="standard"/>
        <c:varyColors val="0"/>
        <c:ser>
          <c:idx val="1"/>
          <c:order val="1"/>
          <c:tx>
            <c:strRef>
              <c:f>'AuM (FC)'!$L$22</c:f>
              <c:strCache>
                <c:ptCount val="1"/>
                <c:pt idx="0">
                  <c:v>Volumen préstamos acumulado (M£) (eje dcho.)</c:v>
                </c:pt>
              </c:strCache>
            </c:strRef>
          </c:tx>
          <c:spPr>
            <a:ln>
              <a:solidFill>
                <a:srgbClr val="C8E1E5"/>
              </a:solidFill>
            </a:ln>
          </c:spPr>
          <c:marker>
            <c:symbol val="none"/>
          </c:marker>
          <c:cat>
            <c:strRef>
              <c:f>'AuM (FC)'!$J$23:$J$40</c:f>
              <c:strCache>
                <c:ptCount val="18"/>
                <c:pt idx="0">
                  <c:v>T3 2010</c:v>
                </c:pt>
                <c:pt idx="1">
                  <c:v>T4 2010</c:v>
                </c:pt>
                <c:pt idx="2">
                  <c:v>T1 2011</c:v>
                </c:pt>
                <c:pt idx="3">
                  <c:v>T2 2011</c:v>
                </c:pt>
                <c:pt idx="4">
                  <c:v>T3 2011</c:v>
                </c:pt>
                <c:pt idx="5">
                  <c:v>T4 2011</c:v>
                </c:pt>
                <c:pt idx="6">
                  <c:v>T1 2012</c:v>
                </c:pt>
                <c:pt idx="7">
                  <c:v>T2 2012</c:v>
                </c:pt>
                <c:pt idx="8">
                  <c:v>T3 2012</c:v>
                </c:pt>
                <c:pt idx="9">
                  <c:v>T4 2012</c:v>
                </c:pt>
                <c:pt idx="10">
                  <c:v>T1 2013</c:v>
                </c:pt>
                <c:pt idx="11">
                  <c:v>T2 2013</c:v>
                </c:pt>
                <c:pt idx="12">
                  <c:v>T3 2013</c:v>
                </c:pt>
                <c:pt idx="13">
                  <c:v>T4 2013</c:v>
                </c:pt>
                <c:pt idx="14">
                  <c:v>T1 2014</c:v>
                </c:pt>
                <c:pt idx="15">
                  <c:v>T2 2014</c:v>
                </c:pt>
                <c:pt idx="16">
                  <c:v>T3 2014</c:v>
                </c:pt>
                <c:pt idx="17">
                  <c:v>T4 2014</c:v>
                </c:pt>
              </c:strCache>
            </c:strRef>
          </c:cat>
          <c:val>
            <c:numRef>
              <c:f>'AuM (FC)'!$L$23:$L$40</c:f>
              <c:numCache>
                <c:formatCode>General</c:formatCode>
                <c:ptCount val="18"/>
                <c:pt idx="0">
                  <c:v>0.60240963855421703</c:v>
                </c:pt>
                <c:pt idx="1">
                  <c:v>2.4096385542168681</c:v>
                </c:pt>
                <c:pt idx="2">
                  <c:v>4.8192771084337371</c:v>
                </c:pt>
                <c:pt idx="3">
                  <c:v>7.228915662650544</c:v>
                </c:pt>
                <c:pt idx="4">
                  <c:v>11.445783132530121</c:v>
                </c:pt>
                <c:pt idx="5">
                  <c:v>19.879518072289159</c:v>
                </c:pt>
                <c:pt idx="6">
                  <c:v>28.91566265060241</c:v>
                </c:pt>
                <c:pt idx="7">
                  <c:v>37.951807228915342</c:v>
                </c:pt>
                <c:pt idx="8">
                  <c:v>51.807228915661987</c:v>
                </c:pt>
                <c:pt idx="9">
                  <c:v>69.277108433734213</c:v>
                </c:pt>
                <c:pt idx="10">
                  <c:v>90.963855421686773</c:v>
                </c:pt>
                <c:pt idx="11">
                  <c:v>119.2771084337349</c:v>
                </c:pt>
                <c:pt idx="12">
                  <c:v>155</c:v>
                </c:pt>
                <c:pt idx="13">
                  <c:v>200</c:v>
                </c:pt>
                <c:pt idx="14">
                  <c:v>256.62650602409639</c:v>
                </c:pt>
                <c:pt idx="15">
                  <c:v>300</c:v>
                </c:pt>
                <c:pt idx="16">
                  <c:v>385</c:v>
                </c:pt>
                <c:pt idx="17">
                  <c:v>490.42168674698661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6460160"/>
        <c:axId val="26446080"/>
      </c:lineChart>
      <c:catAx>
        <c:axId val="257382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215968"/>
                </a:solidFill>
              </a:defRPr>
            </a:pPr>
            <a:endParaRPr lang="ca-ES"/>
          </a:p>
        </c:txPr>
        <c:crossAx val="26444544"/>
        <c:crosses val="autoZero"/>
        <c:auto val="1"/>
        <c:lblAlgn val="ctr"/>
        <c:lblOffset val="100"/>
        <c:noMultiLvlLbl val="0"/>
      </c:catAx>
      <c:valAx>
        <c:axId val="264445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215968"/>
                </a:solidFill>
              </a:defRPr>
            </a:pPr>
            <a:endParaRPr lang="ca-ES"/>
          </a:p>
        </c:txPr>
        <c:crossAx val="25738240"/>
        <c:crosses val="autoZero"/>
        <c:crossBetween val="between"/>
        <c:majorUnit val="20"/>
      </c:valAx>
      <c:valAx>
        <c:axId val="26446080"/>
        <c:scaling>
          <c:orientation val="minMax"/>
          <c:max val="600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215968"/>
                </a:solidFill>
              </a:defRPr>
            </a:pPr>
            <a:endParaRPr lang="ca-ES"/>
          </a:p>
        </c:txPr>
        <c:crossAx val="26460160"/>
        <c:crosses val="max"/>
        <c:crossBetween val="between"/>
      </c:valAx>
      <c:catAx>
        <c:axId val="264601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6446080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1.24016890309153E-2"/>
          <c:y val="0.73140985481751097"/>
          <c:w val="0.96681264180974302"/>
          <c:h val="0.17392285462878701"/>
        </c:manualLayout>
      </c:layout>
      <c:overlay val="0"/>
      <c:txPr>
        <a:bodyPr/>
        <a:lstStyle/>
        <a:p>
          <a:pPr>
            <a:defRPr>
              <a:solidFill>
                <a:srgbClr val="215968"/>
              </a:solidFill>
            </a:defRPr>
          </a:pPr>
          <a:endParaRPr lang="ca-E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984188-EC06-4975-A96F-A9F0C091C02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2C2582F6-8885-464E-8A63-EA3A77769097}">
      <dgm:prSet phldrT="[Texto]" custT="1"/>
      <dgm:spPr>
        <a:solidFill>
          <a:srgbClr val="215968"/>
        </a:solidFill>
      </dgm:spPr>
      <dgm:t>
        <a:bodyPr/>
        <a:lstStyle/>
        <a:p>
          <a:r>
            <a:rPr lang="ca-ES" sz="1800" kern="1200" noProof="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Social / de </a:t>
          </a:r>
          <a:r>
            <a:rPr lang="ca-ES" sz="1800" b="1" kern="1200" noProof="0" dirty="0" smtClean="0">
              <a:solidFill>
                <a:srgbClr val="FFFFFF"/>
              </a:solidFill>
              <a:latin typeface="+mj-lt"/>
              <a:ea typeface="+mn-ea"/>
              <a:cs typeface="+mn-cs"/>
            </a:rPr>
            <a:t>donació</a:t>
          </a:r>
          <a:endParaRPr lang="ca-ES" sz="1800" b="1" kern="1200" noProof="0" dirty="0">
            <a:solidFill>
              <a:srgbClr val="FFFFFF"/>
            </a:solidFill>
            <a:latin typeface="+mj-lt"/>
            <a:ea typeface="+mn-ea"/>
            <a:cs typeface="+mn-cs"/>
          </a:endParaRPr>
        </a:p>
      </dgm:t>
    </dgm:pt>
    <dgm:pt modelId="{34B2D818-3A2F-43C4-A0FD-13E10D6F6B26}" type="parTrans" cxnId="{70F3A908-B23A-443B-9F27-8B9A0A9F82EE}">
      <dgm:prSet/>
      <dgm:spPr/>
      <dgm:t>
        <a:bodyPr/>
        <a:lstStyle/>
        <a:p>
          <a:endParaRPr lang="es-ES"/>
        </a:p>
      </dgm:t>
    </dgm:pt>
    <dgm:pt modelId="{B2652A92-1ECC-4AE0-A9D6-FEB1C33235C5}" type="sibTrans" cxnId="{70F3A908-B23A-443B-9F27-8B9A0A9F82EE}">
      <dgm:prSet/>
      <dgm:spPr/>
      <dgm:t>
        <a:bodyPr/>
        <a:lstStyle/>
        <a:p>
          <a:endParaRPr lang="es-ES"/>
        </a:p>
      </dgm:t>
    </dgm:pt>
    <dgm:pt modelId="{C193E96E-01C4-418E-AD5A-C7033E48D012}">
      <dgm:prSet phldrT="[Texto]" custT="1"/>
      <dgm:spPr>
        <a:solidFill>
          <a:srgbClr val="215968"/>
        </a:solidFill>
      </dgm:spPr>
      <dgm:t>
        <a:bodyPr/>
        <a:lstStyle/>
        <a:p>
          <a:r>
            <a:rPr lang="es-ES" sz="1800" kern="120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De recompensa</a:t>
          </a:r>
          <a:endParaRPr lang="es-ES" sz="1800" kern="1200" dirty="0">
            <a:solidFill>
              <a:srgbClr val="FFFFFF"/>
            </a:solidFill>
            <a:latin typeface="+mj-lt"/>
            <a:ea typeface="Times New Roman" pitchFamily="18" charset="0"/>
            <a:cs typeface="Times New Roman" pitchFamily="18" charset="0"/>
          </a:endParaRPr>
        </a:p>
      </dgm:t>
    </dgm:pt>
    <dgm:pt modelId="{999CEFA6-551E-4CF5-9ACF-9900A0B97963}" type="parTrans" cxnId="{87D5FC42-731F-48E4-AD1D-927DB3979719}">
      <dgm:prSet/>
      <dgm:spPr/>
      <dgm:t>
        <a:bodyPr/>
        <a:lstStyle/>
        <a:p>
          <a:endParaRPr lang="es-ES"/>
        </a:p>
      </dgm:t>
    </dgm:pt>
    <dgm:pt modelId="{E7C95433-003D-4C48-A7E7-7FA280CE463A}" type="sibTrans" cxnId="{87D5FC42-731F-48E4-AD1D-927DB3979719}">
      <dgm:prSet/>
      <dgm:spPr/>
      <dgm:t>
        <a:bodyPr/>
        <a:lstStyle/>
        <a:p>
          <a:endParaRPr lang="es-ES"/>
        </a:p>
      </dgm:t>
    </dgm:pt>
    <dgm:pt modelId="{562DADAE-CBC0-4DE3-9F52-4DAD97DA5289}">
      <dgm:prSet phldrT="[Texto]" custT="1"/>
      <dgm:spPr>
        <a:solidFill>
          <a:srgbClr val="215968"/>
        </a:solidFill>
      </dgm:spPr>
      <dgm:t>
        <a:bodyPr/>
        <a:lstStyle/>
        <a:p>
          <a:r>
            <a:rPr lang="ca-ES" sz="1800" kern="1200" noProof="0" dirty="0" smtClean="0">
              <a:solidFill>
                <a:srgbClr val="FFFFFF"/>
              </a:solidFill>
            </a:rPr>
            <a:t>D’ </a:t>
          </a:r>
          <a:r>
            <a:rPr lang="ca-ES" sz="1800" kern="1200" noProof="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inversió (equity</a:t>
          </a:r>
          <a:r>
            <a:rPr lang="ca-ES" sz="1800" kern="1200" noProof="0" dirty="0" smtClean="0">
              <a:solidFill>
                <a:srgbClr val="FFFFFF"/>
              </a:solidFill>
            </a:rPr>
            <a:t>)</a:t>
          </a:r>
          <a:endParaRPr lang="ca-ES" sz="1800" kern="1200" noProof="0" dirty="0">
            <a:solidFill>
              <a:srgbClr val="FFFFFF"/>
            </a:solidFill>
          </a:endParaRPr>
        </a:p>
      </dgm:t>
    </dgm:pt>
    <dgm:pt modelId="{634B1406-D5FC-4724-BBF4-16ED70007D49}" type="parTrans" cxnId="{E756BA66-B39C-4A91-9621-B5DBFF68EF70}">
      <dgm:prSet/>
      <dgm:spPr/>
      <dgm:t>
        <a:bodyPr/>
        <a:lstStyle/>
        <a:p>
          <a:endParaRPr lang="es-ES"/>
        </a:p>
      </dgm:t>
    </dgm:pt>
    <dgm:pt modelId="{8B7817D2-6E00-49C5-BD5C-8090063E6316}" type="sibTrans" cxnId="{E756BA66-B39C-4A91-9621-B5DBFF68EF70}">
      <dgm:prSet/>
      <dgm:spPr/>
      <dgm:t>
        <a:bodyPr/>
        <a:lstStyle/>
        <a:p>
          <a:endParaRPr lang="es-ES"/>
        </a:p>
      </dgm:t>
    </dgm:pt>
    <dgm:pt modelId="{9C22B3B9-6E83-432B-93D7-7DA5915C57F7}">
      <dgm:prSet phldrT="[Texto]" custT="1"/>
      <dgm:spPr>
        <a:solidFill>
          <a:srgbClr val="215968"/>
        </a:solidFill>
      </dgm:spPr>
      <dgm:t>
        <a:bodyPr/>
        <a:lstStyle/>
        <a:p>
          <a:r>
            <a:rPr lang="ca-ES" sz="1600" noProof="0" dirty="0" smtClean="0">
              <a:solidFill>
                <a:srgbClr val="FFFFFF"/>
              </a:solidFill>
            </a:rPr>
            <a:t>De préstec</a:t>
          </a:r>
        </a:p>
        <a:p>
          <a:r>
            <a:rPr lang="ca-ES" sz="1600" noProof="0" dirty="0" smtClean="0">
              <a:solidFill>
                <a:srgbClr val="FFFFFF"/>
              </a:solidFill>
            </a:rPr>
            <a:t>(crowdlending</a:t>
          </a:r>
          <a:r>
            <a:rPr lang="ca-ES" sz="1500" noProof="0" dirty="0" smtClean="0">
              <a:solidFill>
                <a:srgbClr val="FFFFFF"/>
              </a:solidFill>
            </a:rPr>
            <a:t>)</a:t>
          </a:r>
          <a:endParaRPr lang="ca-ES" sz="1500" noProof="0" dirty="0">
            <a:solidFill>
              <a:srgbClr val="FFFFFF"/>
            </a:solidFill>
          </a:endParaRPr>
        </a:p>
      </dgm:t>
    </dgm:pt>
    <dgm:pt modelId="{BA6F1870-9701-4261-AA9E-AB26242FD9BB}" type="parTrans" cxnId="{46B3F198-E0B8-4BDE-AF61-5F22CB0CDFB5}">
      <dgm:prSet/>
      <dgm:spPr/>
      <dgm:t>
        <a:bodyPr/>
        <a:lstStyle/>
        <a:p>
          <a:endParaRPr lang="es-ES"/>
        </a:p>
      </dgm:t>
    </dgm:pt>
    <dgm:pt modelId="{701CDE55-111E-47AE-8642-CC9E6A2414C1}" type="sibTrans" cxnId="{46B3F198-E0B8-4BDE-AF61-5F22CB0CDFB5}">
      <dgm:prSet/>
      <dgm:spPr/>
      <dgm:t>
        <a:bodyPr/>
        <a:lstStyle/>
        <a:p>
          <a:endParaRPr lang="es-ES"/>
        </a:p>
      </dgm:t>
    </dgm:pt>
    <dgm:pt modelId="{16D84149-6407-4588-9DF2-9F40FFB1CC82}" type="asst">
      <dgm:prSet phldrT="[Texto]" custT="1"/>
      <dgm:spPr>
        <a:solidFill>
          <a:srgbClr val="B3DCE7"/>
        </a:solidFill>
        <a:ln>
          <a:noFill/>
        </a:ln>
        <a:effectLst>
          <a:outerShdw blurRad="50800" dist="38100" dir="5400000" algn="tl" rotWithShape="0">
            <a:schemeClr val="tx1">
              <a:alpha val="43000"/>
            </a:schemeClr>
          </a:outerShdw>
        </a:effectLst>
      </dgm:spPr>
      <dgm:t>
        <a:bodyPr/>
        <a:lstStyle/>
        <a:p>
          <a:r>
            <a:rPr lang="en-GB" sz="2400" b="1" kern="1200" noProof="0" dirty="0" smtClean="0">
              <a:solidFill>
                <a:srgbClr val="215968"/>
              </a:solidFill>
              <a:latin typeface="+mj-lt"/>
              <a:ea typeface="+mn-ea"/>
              <a:cs typeface="+mn-cs"/>
            </a:rPr>
            <a:t>Crowdfunding</a:t>
          </a:r>
          <a:endParaRPr lang="en-GB" sz="2400" b="1" kern="1200" noProof="0" dirty="0">
            <a:solidFill>
              <a:srgbClr val="215968"/>
            </a:solidFill>
            <a:latin typeface="+mj-lt"/>
            <a:ea typeface="+mn-ea"/>
            <a:cs typeface="+mn-cs"/>
          </a:endParaRPr>
        </a:p>
      </dgm:t>
    </dgm:pt>
    <dgm:pt modelId="{9D93E053-A429-46F8-90EF-85A7419A8BE4}" type="sibTrans" cxnId="{EB6388AB-A395-4158-9C73-1C32C00AFC91}">
      <dgm:prSet/>
      <dgm:spPr/>
      <dgm:t>
        <a:bodyPr/>
        <a:lstStyle/>
        <a:p>
          <a:endParaRPr lang="es-ES"/>
        </a:p>
      </dgm:t>
    </dgm:pt>
    <dgm:pt modelId="{16079EB3-9D95-43F0-826F-3E8750605997}" type="parTrans" cxnId="{EB6388AB-A395-4158-9C73-1C32C00AFC91}">
      <dgm:prSet/>
      <dgm:spPr/>
      <dgm:t>
        <a:bodyPr/>
        <a:lstStyle/>
        <a:p>
          <a:endParaRPr lang="es-ES"/>
        </a:p>
      </dgm:t>
    </dgm:pt>
    <dgm:pt modelId="{E7EB01B8-3F99-4D3A-80F4-70DA22F290E9}" type="pres">
      <dgm:prSet presAssocID="{01984188-EC06-4975-A96F-A9F0C091C02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AF251BDC-84B8-42DC-B893-14A057619B8A}" type="pres">
      <dgm:prSet presAssocID="{16D84149-6407-4588-9DF2-9F40FFB1CC82}" presName="hierRoot1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7CF9AC77-7864-4518-A904-5AA63722FCDB}" type="pres">
      <dgm:prSet presAssocID="{16D84149-6407-4588-9DF2-9F40FFB1CC82}" presName="rootComposite1" presStyleCnt="0"/>
      <dgm:spPr/>
      <dgm:t>
        <a:bodyPr/>
        <a:lstStyle/>
        <a:p>
          <a:endParaRPr lang="es-ES"/>
        </a:p>
      </dgm:t>
    </dgm:pt>
    <dgm:pt modelId="{1EFB43AE-C66B-42D4-9588-854B5579DB3B}" type="pres">
      <dgm:prSet presAssocID="{16D84149-6407-4588-9DF2-9F40FFB1CC82}" presName="rootText1" presStyleLbl="node0" presStyleIdx="0" presStyleCnt="1" custScaleX="148834" custScaleY="119612" custLinFactNeighborX="-2328" custLinFactNeighborY="-1075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45A3BD5D-471C-4007-995C-CC11C4B26B50}" type="pres">
      <dgm:prSet presAssocID="{16D84149-6407-4588-9DF2-9F40FFB1CC82}" presName="rootConnector1" presStyleLbl="asst0" presStyleIdx="0" presStyleCnt="0"/>
      <dgm:spPr/>
      <dgm:t>
        <a:bodyPr/>
        <a:lstStyle/>
        <a:p>
          <a:endParaRPr lang="es-ES"/>
        </a:p>
      </dgm:t>
    </dgm:pt>
    <dgm:pt modelId="{DE27D0D3-25D0-4E28-A25F-BBE2266881B1}" type="pres">
      <dgm:prSet presAssocID="{16D84149-6407-4588-9DF2-9F40FFB1CC82}" presName="hierChild2" presStyleCnt="0"/>
      <dgm:spPr/>
      <dgm:t>
        <a:bodyPr/>
        <a:lstStyle/>
        <a:p>
          <a:endParaRPr lang="es-ES"/>
        </a:p>
      </dgm:t>
    </dgm:pt>
    <dgm:pt modelId="{CFF0E092-8618-47A5-9219-73E005AE1B03}" type="pres">
      <dgm:prSet presAssocID="{34B2D818-3A2F-43C4-A0FD-13E10D6F6B26}" presName="Name37" presStyleLbl="parChTrans1D2" presStyleIdx="0" presStyleCnt="4"/>
      <dgm:spPr/>
      <dgm:t>
        <a:bodyPr/>
        <a:lstStyle/>
        <a:p>
          <a:endParaRPr lang="es-ES"/>
        </a:p>
      </dgm:t>
    </dgm:pt>
    <dgm:pt modelId="{A61A72C1-3D0F-4931-86BD-0FAE5EA1FE97}" type="pres">
      <dgm:prSet presAssocID="{2C2582F6-8885-464E-8A63-EA3A77769097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FA8768BE-A493-475A-AE3D-552C66626E9B}" type="pres">
      <dgm:prSet presAssocID="{2C2582F6-8885-464E-8A63-EA3A77769097}" presName="rootComposite" presStyleCnt="0"/>
      <dgm:spPr/>
      <dgm:t>
        <a:bodyPr/>
        <a:lstStyle/>
        <a:p>
          <a:endParaRPr lang="es-ES"/>
        </a:p>
      </dgm:t>
    </dgm:pt>
    <dgm:pt modelId="{CD9F921F-66DA-4F6F-B6F7-F06F0C1E4EB7}" type="pres">
      <dgm:prSet presAssocID="{2C2582F6-8885-464E-8A63-EA3A77769097}" presName="rootText" presStyleLbl="node2" presStyleIdx="0" presStyleCnt="4" custScaleX="10865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498C0569-06D5-4C3A-AA7A-2E0D413D86F8}" type="pres">
      <dgm:prSet presAssocID="{2C2582F6-8885-464E-8A63-EA3A77769097}" presName="rootConnector" presStyleLbl="node2" presStyleIdx="0" presStyleCnt="4"/>
      <dgm:spPr/>
      <dgm:t>
        <a:bodyPr/>
        <a:lstStyle/>
        <a:p>
          <a:endParaRPr lang="es-ES"/>
        </a:p>
      </dgm:t>
    </dgm:pt>
    <dgm:pt modelId="{013779A4-25F8-4B26-9C97-78872A26C6CE}" type="pres">
      <dgm:prSet presAssocID="{2C2582F6-8885-464E-8A63-EA3A77769097}" presName="hierChild4" presStyleCnt="0"/>
      <dgm:spPr/>
      <dgm:t>
        <a:bodyPr/>
        <a:lstStyle/>
        <a:p>
          <a:endParaRPr lang="es-ES"/>
        </a:p>
      </dgm:t>
    </dgm:pt>
    <dgm:pt modelId="{0BC9F1E7-CDBF-462E-B515-B73564D1B83E}" type="pres">
      <dgm:prSet presAssocID="{2C2582F6-8885-464E-8A63-EA3A77769097}" presName="hierChild5" presStyleCnt="0"/>
      <dgm:spPr/>
      <dgm:t>
        <a:bodyPr/>
        <a:lstStyle/>
        <a:p>
          <a:endParaRPr lang="es-ES"/>
        </a:p>
      </dgm:t>
    </dgm:pt>
    <dgm:pt modelId="{4F37B68C-493B-47F4-BC76-E7652BC39AB0}" type="pres">
      <dgm:prSet presAssocID="{999CEFA6-551E-4CF5-9ACF-9900A0B97963}" presName="Name37" presStyleLbl="parChTrans1D2" presStyleIdx="1" presStyleCnt="4"/>
      <dgm:spPr/>
      <dgm:t>
        <a:bodyPr/>
        <a:lstStyle/>
        <a:p>
          <a:endParaRPr lang="es-ES"/>
        </a:p>
      </dgm:t>
    </dgm:pt>
    <dgm:pt modelId="{A9BE3DC9-6F12-4F1E-87D5-8A434EA9103B}" type="pres">
      <dgm:prSet presAssocID="{C193E96E-01C4-418E-AD5A-C7033E48D012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9CF3B6E7-40B5-47C7-A24D-F708EA0A66DA}" type="pres">
      <dgm:prSet presAssocID="{C193E96E-01C4-418E-AD5A-C7033E48D012}" presName="rootComposite" presStyleCnt="0"/>
      <dgm:spPr/>
      <dgm:t>
        <a:bodyPr/>
        <a:lstStyle/>
        <a:p>
          <a:endParaRPr lang="es-ES"/>
        </a:p>
      </dgm:t>
    </dgm:pt>
    <dgm:pt modelId="{9F65E3B0-1E5A-499E-8DD2-EDCFF02BA976}" type="pres">
      <dgm:prSet presAssocID="{C193E96E-01C4-418E-AD5A-C7033E48D012}" presName="rootText" presStyleLbl="node2" presStyleIdx="1" presStyleCnt="4" custScaleX="116411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DB790B98-089A-4FBB-9BCB-CC22BF35B91D}" type="pres">
      <dgm:prSet presAssocID="{C193E96E-01C4-418E-AD5A-C7033E48D012}" presName="rootConnector" presStyleLbl="node2" presStyleIdx="1" presStyleCnt="4"/>
      <dgm:spPr/>
      <dgm:t>
        <a:bodyPr/>
        <a:lstStyle/>
        <a:p>
          <a:endParaRPr lang="es-ES"/>
        </a:p>
      </dgm:t>
    </dgm:pt>
    <dgm:pt modelId="{E17C8AAA-4AE5-482D-B750-E13400BE4A6D}" type="pres">
      <dgm:prSet presAssocID="{C193E96E-01C4-418E-AD5A-C7033E48D012}" presName="hierChild4" presStyleCnt="0"/>
      <dgm:spPr/>
      <dgm:t>
        <a:bodyPr/>
        <a:lstStyle/>
        <a:p>
          <a:endParaRPr lang="es-ES"/>
        </a:p>
      </dgm:t>
    </dgm:pt>
    <dgm:pt modelId="{E0030649-73A5-4AB6-A816-1A300010C344}" type="pres">
      <dgm:prSet presAssocID="{C193E96E-01C4-418E-AD5A-C7033E48D012}" presName="hierChild5" presStyleCnt="0"/>
      <dgm:spPr/>
      <dgm:t>
        <a:bodyPr/>
        <a:lstStyle/>
        <a:p>
          <a:endParaRPr lang="es-ES"/>
        </a:p>
      </dgm:t>
    </dgm:pt>
    <dgm:pt modelId="{C0519EDD-0FBF-4209-9C9C-C2C7455F9911}" type="pres">
      <dgm:prSet presAssocID="{634B1406-D5FC-4724-BBF4-16ED70007D49}" presName="Name37" presStyleLbl="parChTrans1D2" presStyleIdx="2" presStyleCnt="4"/>
      <dgm:spPr/>
      <dgm:t>
        <a:bodyPr/>
        <a:lstStyle/>
        <a:p>
          <a:endParaRPr lang="es-ES"/>
        </a:p>
      </dgm:t>
    </dgm:pt>
    <dgm:pt modelId="{B14A1B3B-1A27-44A3-8FE4-2A7B9C9833CE}" type="pres">
      <dgm:prSet presAssocID="{562DADAE-CBC0-4DE3-9F52-4DAD97DA5289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1B464FAB-3F3A-4AD8-9E8B-845DDB0836D7}" type="pres">
      <dgm:prSet presAssocID="{562DADAE-CBC0-4DE3-9F52-4DAD97DA5289}" presName="rootComposite" presStyleCnt="0"/>
      <dgm:spPr/>
      <dgm:t>
        <a:bodyPr/>
        <a:lstStyle/>
        <a:p>
          <a:endParaRPr lang="es-ES"/>
        </a:p>
      </dgm:t>
    </dgm:pt>
    <dgm:pt modelId="{49B9C8AE-BF58-43E6-BB22-674B0A18B141}" type="pres">
      <dgm:prSet presAssocID="{562DADAE-CBC0-4DE3-9F52-4DAD97DA5289}" presName="rootText" presStyleLbl="node2" presStyleIdx="2" presStyleCnt="4" custLinFactNeighborX="525" custLinFactNeighborY="-37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06D961CD-8A8E-4777-AD2C-1747E1987CC2}" type="pres">
      <dgm:prSet presAssocID="{562DADAE-CBC0-4DE3-9F52-4DAD97DA5289}" presName="rootConnector" presStyleLbl="node2" presStyleIdx="2" presStyleCnt="4"/>
      <dgm:spPr/>
      <dgm:t>
        <a:bodyPr/>
        <a:lstStyle/>
        <a:p>
          <a:endParaRPr lang="es-ES"/>
        </a:p>
      </dgm:t>
    </dgm:pt>
    <dgm:pt modelId="{FA5F7C58-9388-4CF1-8288-36BF8CD83370}" type="pres">
      <dgm:prSet presAssocID="{562DADAE-CBC0-4DE3-9F52-4DAD97DA5289}" presName="hierChild4" presStyleCnt="0"/>
      <dgm:spPr/>
      <dgm:t>
        <a:bodyPr/>
        <a:lstStyle/>
        <a:p>
          <a:endParaRPr lang="es-ES"/>
        </a:p>
      </dgm:t>
    </dgm:pt>
    <dgm:pt modelId="{F9949986-0A8D-4DC0-BA54-8CF2A3679595}" type="pres">
      <dgm:prSet presAssocID="{562DADAE-CBC0-4DE3-9F52-4DAD97DA5289}" presName="hierChild5" presStyleCnt="0"/>
      <dgm:spPr/>
      <dgm:t>
        <a:bodyPr/>
        <a:lstStyle/>
        <a:p>
          <a:endParaRPr lang="es-ES"/>
        </a:p>
      </dgm:t>
    </dgm:pt>
    <dgm:pt modelId="{8362C8E6-85B2-4403-AD0E-9F2C8958B44B}" type="pres">
      <dgm:prSet presAssocID="{BA6F1870-9701-4261-AA9E-AB26242FD9BB}" presName="Name37" presStyleLbl="parChTrans1D2" presStyleIdx="3" presStyleCnt="4"/>
      <dgm:spPr/>
      <dgm:t>
        <a:bodyPr/>
        <a:lstStyle/>
        <a:p>
          <a:endParaRPr lang="es-ES"/>
        </a:p>
      </dgm:t>
    </dgm:pt>
    <dgm:pt modelId="{1DD31468-F612-4E26-B6F5-BF7903E20EE9}" type="pres">
      <dgm:prSet presAssocID="{9C22B3B9-6E83-432B-93D7-7DA5915C57F7}" presName="hierRoot2" presStyleCnt="0">
        <dgm:presLayoutVars>
          <dgm:hierBranch val="init"/>
        </dgm:presLayoutVars>
      </dgm:prSet>
      <dgm:spPr/>
      <dgm:t>
        <a:bodyPr/>
        <a:lstStyle/>
        <a:p>
          <a:endParaRPr lang="es-ES"/>
        </a:p>
      </dgm:t>
    </dgm:pt>
    <dgm:pt modelId="{58AD8682-A067-4D42-96A9-463E0187832B}" type="pres">
      <dgm:prSet presAssocID="{9C22B3B9-6E83-432B-93D7-7DA5915C57F7}" presName="rootComposite" presStyleCnt="0"/>
      <dgm:spPr/>
      <dgm:t>
        <a:bodyPr/>
        <a:lstStyle/>
        <a:p>
          <a:endParaRPr lang="es-ES"/>
        </a:p>
      </dgm:t>
    </dgm:pt>
    <dgm:pt modelId="{81ED94D0-1834-44DB-9C65-E1016827D368}" type="pres">
      <dgm:prSet presAssocID="{9C22B3B9-6E83-432B-93D7-7DA5915C57F7}" presName="rootText" presStyleLbl="node2" presStyleIdx="3" presStyleCnt="4" custScaleX="11365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s-ES"/>
        </a:p>
      </dgm:t>
    </dgm:pt>
    <dgm:pt modelId="{F97AB287-D392-464F-84B0-0803A51A9F8D}" type="pres">
      <dgm:prSet presAssocID="{9C22B3B9-6E83-432B-93D7-7DA5915C57F7}" presName="rootConnector" presStyleLbl="node2" presStyleIdx="3" presStyleCnt="4"/>
      <dgm:spPr/>
      <dgm:t>
        <a:bodyPr/>
        <a:lstStyle/>
        <a:p>
          <a:endParaRPr lang="es-ES"/>
        </a:p>
      </dgm:t>
    </dgm:pt>
    <dgm:pt modelId="{575DC17F-1159-4F86-9FBC-8AF13AFCF7C5}" type="pres">
      <dgm:prSet presAssocID="{9C22B3B9-6E83-432B-93D7-7DA5915C57F7}" presName="hierChild4" presStyleCnt="0"/>
      <dgm:spPr/>
      <dgm:t>
        <a:bodyPr/>
        <a:lstStyle/>
        <a:p>
          <a:endParaRPr lang="es-ES"/>
        </a:p>
      </dgm:t>
    </dgm:pt>
    <dgm:pt modelId="{3BF5CB2E-F380-4B86-863C-A838AF0AFD01}" type="pres">
      <dgm:prSet presAssocID="{9C22B3B9-6E83-432B-93D7-7DA5915C57F7}" presName="hierChild5" presStyleCnt="0"/>
      <dgm:spPr/>
      <dgm:t>
        <a:bodyPr/>
        <a:lstStyle/>
        <a:p>
          <a:endParaRPr lang="es-ES"/>
        </a:p>
      </dgm:t>
    </dgm:pt>
    <dgm:pt modelId="{B7A0D7B8-9A4B-47A8-9413-61102A455F9C}" type="pres">
      <dgm:prSet presAssocID="{16D84149-6407-4588-9DF2-9F40FFB1CC82}" presName="hierChild3" presStyleCnt="0"/>
      <dgm:spPr/>
      <dgm:t>
        <a:bodyPr/>
        <a:lstStyle/>
        <a:p>
          <a:endParaRPr lang="es-ES"/>
        </a:p>
      </dgm:t>
    </dgm:pt>
  </dgm:ptLst>
  <dgm:cxnLst>
    <dgm:cxn modelId="{9B23C46E-A313-5948-B6F0-A272E7D7FEBB}" type="presOf" srcId="{16D84149-6407-4588-9DF2-9F40FFB1CC82}" destId="{45A3BD5D-471C-4007-995C-CC11C4B26B50}" srcOrd="1" destOrd="0" presId="urn:microsoft.com/office/officeart/2005/8/layout/orgChart1"/>
    <dgm:cxn modelId="{C57C5771-889E-5946-BAE7-C9D9B1BC001A}" type="presOf" srcId="{16D84149-6407-4588-9DF2-9F40FFB1CC82}" destId="{1EFB43AE-C66B-42D4-9588-854B5579DB3B}" srcOrd="0" destOrd="0" presId="urn:microsoft.com/office/officeart/2005/8/layout/orgChart1"/>
    <dgm:cxn modelId="{E756BA66-B39C-4A91-9621-B5DBFF68EF70}" srcId="{16D84149-6407-4588-9DF2-9F40FFB1CC82}" destId="{562DADAE-CBC0-4DE3-9F52-4DAD97DA5289}" srcOrd="2" destOrd="0" parTransId="{634B1406-D5FC-4724-BBF4-16ED70007D49}" sibTransId="{8B7817D2-6E00-49C5-BD5C-8090063E6316}"/>
    <dgm:cxn modelId="{551CE737-E5C7-8743-923F-22B2F5F32017}" type="presOf" srcId="{2C2582F6-8885-464E-8A63-EA3A77769097}" destId="{CD9F921F-66DA-4F6F-B6F7-F06F0C1E4EB7}" srcOrd="0" destOrd="0" presId="urn:microsoft.com/office/officeart/2005/8/layout/orgChart1"/>
    <dgm:cxn modelId="{AA5BE088-E02E-A442-BB92-7CF3C00B7390}" type="presOf" srcId="{C193E96E-01C4-418E-AD5A-C7033E48D012}" destId="{DB790B98-089A-4FBB-9BCB-CC22BF35B91D}" srcOrd="1" destOrd="0" presId="urn:microsoft.com/office/officeart/2005/8/layout/orgChart1"/>
    <dgm:cxn modelId="{70F3A908-B23A-443B-9F27-8B9A0A9F82EE}" srcId="{16D84149-6407-4588-9DF2-9F40FFB1CC82}" destId="{2C2582F6-8885-464E-8A63-EA3A77769097}" srcOrd="0" destOrd="0" parTransId="{34B2D818-3A2F-43C4-A0FD-13E10D6F6B26}" sibTransId="{B2652A92-1ECC-4AE0-A9D6-FEB1C33235C5}"/>
    <dgm:cxn modelId="{B0CF2626-6495-124F-892A-0DC1AE6D9B4C}" type="presOf" srcId="{BA6F1870-9701-4261-AA9E-AB26242FD9BB}" destId="{8362C8E6-85B2-4403-AD0E-9F2C8958B44B}" srcOrd="0" destOrd="0" presId="urn:microsoft.com/office/officeart/2005/8/layout/orgChart1"/>
    <dgm:cxn modelId="{DA66D21D-A192-D346-8123-29B5308BD581}" type="presOf" srcId="{634B1406-D5FC-4724-BBF4-16ED70007D49}" destId="{C0519EDD-0FBF-4209-9C9C-C2C7455F9911}" srcOrd="0" destOrd="0" presId="urn:microsoft.com/office/officeart/2005/8/layout/orgChart1"/>
    <dgm:cxn modelId="{0DAFC4E2-D6D3-6E4B-B9DE-18BA2F970B89}" type="presOf" srcId="{9C22B3B9-6E83-432B-93D7-7DA5915C57F7}" destId="{F97AB287-D392-464F-84B0-0803A51A9F8D}" srcOrd="1" destOrd="0" presId="urn:microsoft.com/office/officeart/2005/8/layout/orgChart1"/>
    <dgm:cxn modelId="{46B3F198-E0B8-4BDE-AF61-5F22CB0CDFB5}" srcId="{16D84149-6407-4588-9DF2-9F40FFB1CC82}" destId="{9C22B3B9-6E83-432B-93D7-7DA5915C57F7}" srcOrd="3" destOrd="0" parTransId="{BA6F1870-9701-4261-AA9E-AB26242FD9BB}" sibTransId="{701CDE55-111E-47AE-8642-CC9E6A2414C1}"/>
    <dgm:cxn modelId="{E024DB04-7B5C-734D-AD5F-117243CFE482}" type="presOf" srcId="{01984188-EC06-4975-A96F-A9F0C091C020}" destId="{E7EB01B8-3F99-4D3A-80F4-70DA22F290E9}" srcOrd="0" destOrd="0" presId="urn:microsoft.com/office/officeart/2005/8/layout/orgChart1"/>
    <dgm:cxn modelId="{EB6388AB-A395-4158-9C73-1C32C00AFC91}" srcId="{01984188-EC06-4975-A96F-A9F0C091C020}" destId="{16D84149-6407-4588-9DF2-9F40FFB1CC82}" srcOrd="0" destOrd="0" parTransId="{16079EB3-9D95-43F0-826F-3E8750605997}" sibTransId="{9D93E053-A429-46F8-90EF-85A7419A8BE4}"/>
    <dgm:cxn modelId="{6233FEF2-20F6-3B46-8531-60E6DD22B911}" type="presOf" srcId="{C193E96E-01C4-418E-AD5A-C7033E48D012}" destId="{9F65E3B0-1E5A-499E-8DD2-EDCFF02BA976}" srcOrd="0" destOrd="0" presId="urn:microsoft.com/office/officeart/2005/8/layout/orgChart1"/>
    <dgm:cxn modelId="{87D5FC42-731F-48E4-AD1D-927DB3979719}" srcId="{16D84149-6407-4588-9DF2-9F40FFB1CC82}" destId="{C193E96E-01C4-418E-AD5A-C7033E48D012}" srcOrd="1" destOrd="0" parTransId="{999CEFA6-551E-4CF5-9ACF-9900A0B97963}" sibTransId="{E7C95433-003D-4C48-A7E7-7FA280CE463A}"/>
    <dgm:cxn modelId="{94ACAEB3-09FA-3D4C-AD2C-1892CA2E37AE}" type="presOf" srcId="{999CEFA6-551E-4CF5-9ACF-9900A0B97963}" destId="{4F37B68C-493B-47F4-BC76-E7652BC39AB0}" srcOrd="0" destOrd="0" presId="urn:microsoft.com/office/officeart/2005/8/layout/orgChart1"/>
    <dgm:cxn modelId="{1FE050C7-5436-244C-A8AD-42E763D356EE}" type="presOf" srcId="{562DADAE-CBC0-4DE3-9F52-4DAD97DA5289}" destId="{06D961CD-8A8E-4777-AD2C-1747E1987CC2}" srcOrd="1" destOrd="0" presId="urn:microsoft.com/office/officeart/2005/8/layout/orgChart1"/>
    <dgm:cxn modelId="{4B016DBC-0A0F-A341-A802-1DE460547C79}" type="presOf" srcId="{2C2582F6-8885-464E-8A63-EA3A77769097}" destId="{498C0569-06D5-4C3A-AA7A-2E0D413D86F8}" srcOrd="1" destOrd="0" presId="urn:microsoft.com/office/officeart/2005/8/layout/orgChart1"/>
    <dgm:cxn modelId="{51EAA742-08CB-A94F-ACD5-CA313ADF3106}" type="presOf" srcId="{562DADAE-CBC0-4DE3-9F52-4DAD97DA5289}" destId="{49B9C8AE-BF58-43E6-BB22-674B0A18B141}" srcOrd="0" destOrd="0" presId="urn:microsoft.com/office/officeart/2005/8/layout/orgChart1"/>
    <dgm:cxn modelId="{3740911D-82A6-FE41-8DC4-1664DFEA38AF}" type="presOf" srcId="{9C22B3B9-6E83-432B-93D7-7DA5915C57F7}" destId="{81ED94D0-1834-44DB-9C65-E1016827D368}" srcOrd="0" destOrd="0" presId="urn:microsoft.com/office/officeart/2005/8/layout/orgChart1"/>
    <dgm:cxn modelId="{88F9CE38-992A-A84A-8C9E-A196D78838F6}" type="presOf" srcId="{34B2D818-3A2F-43C4-A0FD-13E10D6F6B26}" destId="{CFF0E092-8618-47A5-9219-73E005AE1B03}" srcOrd="0" destOrd="0" presId="urn:microsoft.com/office/officeart/2005/8/layout/orgChart1"/>
    <dgm:cxn modelId="{FE879E00-67C7-CF4F-90BE-9DF5E588E545}" type="presParOf" srcId="{E7EB01B8-3F99-4D3A-80F4-70DA22F290E9}" destId="{AF251BDC-84B8-42DC-B893-14A057619B8A}" srcOrd="0" destOrd="0" presId="urn:microsoft.com/office/officeart/2005/8/layout/orgChart1"/>
    <dgm:cxn modelId="{21A7FC87-5D86-364C-85AF-83ADA4F5E302}" type="presParOf" srcId="{AF251BDC-84B8-42DC-B893-14A057619B8A}" destId="{7CF9AC77-7864-4518-A904-5AA63722FCDB}" srcOrd="0" destOrd="0" presId="urn:microsoft.com/office/officeart/2005/8/layout/orgChart1"/>
    <dgm:cxn modelId="{47D3F72B-6F69-3246-A415-8EC10F8E81BC}" type="presParOf" srcId="{7CF9AC77-7864-4518-A904-5AA63722FCDB}" destId="{1EFB43AE-C66B-42D4-9588-854B5579DB3B}" srcOrd="0" destOrd="0" presId="urn:microsoft.com/office/officeart/2005/8/layout/orgChart1"/>
    <dgm:cxn modelId="{B127C6DA-EC40-F54E-AD93-F2EF33DE1BBD}" type="presParOf" srcId="{7CF9AC77-7864-4518-A904-5AA63722FCDB}" destId="{45A3BD5D-471C-4007-995C-CC11C4B26B50}" srcOrd="1" destOrd="0" presId="urn:microsoft.com/office/officeart/2005/8/layout/orgChart1"/>
    <dgm:cxn modelId="{6C162CDA-A649-1E4E-BE6D-DE1607A4AF5F}" type="presParOf" srcId="{AF251BDC-84B8-42DC-B893-14A057619B8A}" destId="{DE27D0D3-25D0-4E28-A25F-BBE2266881B1}" srcOrd="1" destOrd="0" presId="urn:microsoft.com/office/officeart/2005/8/layout/orgChart1"/>
    <dgm:cxn modelId="{6CE3DB31-22D1-9845-824F-EE6B9B95EB84}" type="presParOf" srcId="{DE27D0D3-25D0-4E28-A25F-BBE2266881B1}" destId="{CFF0E092-8618-47A5-9219-73E005AE1B03}" srcOrd="0" destOrd="0" presId="urn:microsoft.com/office/officeart/2005/8/layout/orgChart1"/>
    <dgm:cxn modelId="{9A5FA075-2C65-6849-AAEE-237845DF322B}" type="presParOf" srcId="{DE27D0D3-25D0-4E28-A25F-BBE2266881B1}" destId="{A61A72C1-3D0F-4931-86BD-0FAE5EA1FE97}" srcOrd="1" destOrd="0" presId="urn:microsoft.com/office/officeart/2005/8/layout/orgChart1"/>
    <dgm:cxn modelId="{3DDF416A-F0A3-FB4B-ABEF-CFEB976D67D7}" type="presParOf" srcId="{A61A72C1-3D0F-4931-86BD-0FAE5EA1FE97}" destId="{FA8768BE-A493-475A-AE3D-552C66626E9B}" srcOrd="0" destOrd="0" presId="urn:microsoft.com/office/officeart/2005/8/layout/orgChart1"/>
    <dgm:cxn modelId="{F4C4F606-D243-C545-A251-0F7F99D15115}" type="presParOf" srcId="{FA8768BE-A493-475A-AE3D-552C66626E9B}" destId="{CD9F921F-66DA-4F6F-B6F7-F06F0C1E4EB7}" srcOrd="0" destOrd="0" presId="urn:microsoft.com/office/officeart/2005/8/layout/orgChart1"/>
    <dgm:cxn modelId="{AB727A12-2B96-C04D-8117-794A5EA2E886}" type="presParOf" srcId="{FA8768BE-A493-475A-AE3D-552C66626E9B}" destId="{498C0569-06D5-4C3A-AA7A-2E0D413D86F8}" srcOrd="1" destOrd="0" presId="urn:microsoft.com/office/officeart/2005/8/layout/orgChart1"/>
    <dgm:cxn modelId="{E63C3CA9-205B-6F4C-96F7-0330C6A49D8D}" type="presParOf" srcId="{A61A72C1-3D0F-4931-86BD-0FAE5EA1FE97}" destId="{013779A4-25F8-4B26-9C97-78872A26C6CE}" srcOrd="1" destOrd="0" presId="urn:microsoft.com/office/officeart/2005/8/layout/orgChart1"/>
    <dgm:cxn modelId="{A9C17234-5389-8744-AC02-A1416AE10452}" type="presParOf" srcId="{A61A72C1-3D0F-4931-86BD-0FAE5EA1FE97}" destId="{0BC9F1E7-CDBF-462E-B515-B73564D1B83E}" srcOrd="2" destOrd="0" presId="urn:microsoft.com/office/officeart/2005/8/layout/orgChart1"/>
    <dgm:cxn modelId="{347E1381-7AA9-6E4E-92B6-824759A00660}" type="presParOf" srcId="{DE27D0D3-25D0-4E28-A25F-BBE2266881B1}" destId="{4F37B68C-493B-47F4-BC76-E7652BC39AB0}" srcOrd="2" destOrd="0" presId="urn:microsoft.com/office/officeart/2005/8/layout/orgChart1"/>
    <dgm:cxn modelId="{E3CF3E8A-06D5-3E49-8CC2-C4C16A186572}" type="presParOf" srcId="{DE27D0D3-25D0-4E28-A25F-BBE2266881B1}" destId="{A9BE3DC9-6F12-4F1E-87D5-8A434EA9103B}" srcOrd="3" destOrd="0" presId="urn:microsoft.com/office/officeart/2005/8/layout/orgChart1"/>
    <dgm:cxn modelId="{734AE8F0-BF3E-D544-AC3E-18B38FC1A01D}" type="presParOf" srcId="{A9BE3DC9-6F12-4F1E-87D5-8A434EA9103B}" destId="{9CF3B6E7-40B5-47C7-A24D-F708EA0A66DA}" srcOrd="0" destOrd="0" presId="urn:microsoft.com/office/officeart/2005/8/layout/orgChart1"/>
    <dgm:cxn modelId="{77D2E47B-A15B-5246-A107-09910B143002}" type="presParOf" srcId="{9CF3B6E7-40B5-47C7-A24D-F708EA0A66DA}" destId="{9F65E3B0-1E5A-499E-8DD2-EDCFF02BA976}" srcOrd="0" destOrd="0" presId="urn:microsoft.com/office/officeart/2005/8/layout/orgChart1"/>
    <dgm:cxn modelId="{507DDB11-C34E-784A-AF8E-89A929A5A3F0}" type="presParOf" srcId="{9CF3B6E7-40B5-47C7-A24D-F708EA0A66DA}" destId="{DB790B98-089A-4FBB-9BCB-CC22BF35B91D}" srcOrd="1" destOrd="0" presId="urn:microsoft.com/office/officeart/2005/8/layout/orgChart1"/>
    <dgm:cxn modelId="{A4B45537-CF33-8F46-A5F1-9281774C76DB}" type="presParOf" srcId="{A9BE3DC9-6F12-4F1E-87D5-8A434EA9103B}" destId="{E17C8AAA-4AE5-482D-B750-E13400BE4A6D}" srcOrd="1" destOrd="0" presId="urn:microsoft.com/office/officeart/2005/8/layout/orgChart1"/>
    <dgm:cxn modelId="{28ED0849-A85C-8E47-9DED-CBD3415A05C5}" type="presParOf" srcId="{A9BE3DC9-6F12-4F1E-87D5-8A434EA9103B}" destId="{E0030649-73A5-4AB6-A816-1A300010C344}" srcOrd="2" destOrd="0" presId="urn:microsoft.com/office/officeart/2005/8/layout/orgChart1"/>
    <dgm:cxn modelId="{11527565-5CFB-7849-BA45-C62E77360936}" type="presParOf" srcId="{DE27D0D3-25D0-4E28-A25F-BBE2266881B1}" destId="{C0519EDD-0FBF-4209-9C9C-C2C7455F9911}" srcOrd="4" destOrd="0" presId="urn:microsoft.com/office/officeart/2005/8/layout/orgChart1"/>
    <dgm:cxn modelId="{E60A0B54-E308-5546-B7CC-333DCABAA371}" type="presParOf" srcId="{DE27D0D3-25D0-4E28-A25F-BBE2266881B1}" destId="{B14A1B3B-1A27-44A3-8FE4-2A7B9C9833CE}" srcOrd="5" destOrd="0" presId="urn:microsoft.com/office/officeart/2005/8/layout/orgChart1"/>
    <dgm:cxn modelId="{3D19EE28-C3FE-9549-A445-53114A5F5CB7}" type="presParOf" srcId="{B14A1B3B-1A27-44A3-8FE4-2A7B9C9833CE}" destId="{1B464FAB-3F3A-4AD8-9E8B-845DDB0836D7}" srcOrd="0" destOrd="0" presId="urn:microsoft.com/office/officeart/2005/8/layout/orgChart1"/>
    <dgm:cxn modelId="{C72933B3-97C6-4A48-886E-AB8A2164646F}" type="presParOf" srcId="{1B464FAB-3F3A-4AD8-9E8B-845DDB0836D7}" destId="{49B9C8AE-BF58-43E6-BB22-674B0A18B141}" srcOrd="0" destOrd="0" presId="urn:microsoft.com/office/officeart/2005/8/layout/orgChart1"/>
    <dgm:cxn modelId="{D1202B91-5486-654C-BCBC-7F6FB685F41D}" type="presParOf" srcId="{1B464FAB-3F3A-4AD8-9E8B-845DDB0836D7}" destId="{06D961CD-8A8E-4777-AD2C-1747E1987CC2}" srcOrd="1" destOrd="0" presId="urn:microsoft.com/office/officeart/2005/8/layout/orgChart1"/>
    <dgm:cxn modelId="{B406BDCD-4623-C64D-8233-55D1E4FBCF55}" type="presParOf" srcId="{B14A1B3B-1A27-44A3-8FE4-2A7B9C9833CE}" destId="{FA5F7C58-9388-4CF1-8288-36BF8CD83370}" srcOrd="1" destOrd="0" presId="urn:microsoft.com/office/officeart/2005/8/layout/orgChart1"/>
    <dgm:cxn modelId="{9596EA90-F891-AB43-8F11-A67618E75172}" type="presParOf" srcId="{B14A1B3B-1A27-44A3-8FE4-2A7B9C9833CE}" destId="{F9949986-0A8D-4DC0-BA54-8CF2A3679595}" srcOrd="2" destOrd="0" presId="urn:microsoft.com/office/officeart/2005/8/layout/orgChart1"/>
    <dgm:cxn modelId="{F4BE0C1E-907B-EE4D-97F1-5B64F69BF170}" type="presParOf" srcId="{DE27D0D3-25D0-4E28-A25F-BBE2266881B1}" destId="{8362C8E6-85B2-4403-AD0E-9F2C8958B44B}" srcOrd="6" destOrd="0" presId="urn:microsoft.com/office/officeart/2005/8/layout/orgChart1"/>
    <dgm:cxn modelId="{54BBB9F1-2AF8-0446-BA82-EF0E5A191FE7}" type="presParOf" srcId="{DE27D0D3-25D0-4E28-A25F-BBE2266881B1}" destId="{1DD31468-F612-4E26-B6F5-BF7903E20EE9}" srcOrd="7" destOrd="0" presId="urn:microsoft.com/office/officeart/2005/8/layout/orgChart1"/>
    <dgm:cxn modelId="{C492EE6A-D016-1748-B9C7-8A2F3027C87E}" type="presParOf" srcId="{1DD31468-F612-4E26-B6F5-BF7903E20EE9}" destId="{58AD8682-A067-4D42-96A9-463E0187832B}" srcOrd="0" destOrd="0" presId="urn:microsoft.com/office/officeart/2005/8/layout/orgChart1"/>
    <dgm:cxn modelId="{D78C40F8-C81F-864E-A282-5E3B2E90DC6C}" type="presParOf" srcId="{58AD8682-A067-4D42-96A9-463E0187832B}" destId="{81ED94D0-1834-44DB-9C65-E1016827D368}" srcOrd="0" destOrd="0" presId="urn:microsoft.com/office/officeart/2005/8/layout/orgChart1"/>
    <dgm:cxn modelId="{BB032866-1A09-7F4F-AD86-B83B7352E533}" type="presParOf" srcId="{58AD8682-A067-4D42-96A9-463E0187832B}" destId="{F97AB287-D392-464F-84B0-0803A51A9F8D}" srcOrd="1" destOrd="0" presId="urn:microsoft.com/office/officeart/2005/8/layout/orgChart1"/>
    <dgm:cxn modelId="{2733A46C-0510-914B-9357-8FB5B1EB5259}" type="presParOf" srcId="{1DD31468-F612-4E26-B6F5-BF7903E20EE9}" destId="{575DC17F-1159-4F86-9FBC-8AF13AFCF7C5}" srcOrd="1" destOrd="0" presId="urn:microsoft.com/office/officeart/2005/8/layout/orgChart1"/>
    <dgm:cxn modelId="{B0686BD7-88A4-1E4E-8B1B-EB6EB6D7C93B}" type="presParOf" srcId="{1DD31468-F612-4E26-B6F5-BF7903E20EE9}" destId="{3BF5CB2E-F380-4B86-863C-A838AF0AFD01}" srcOrd="2" destOrd="0" presId="urn:microsoft.com/office/officeart/2005/8/layout/orgChart1"/>
    <dgm:cxn modelId="{1A6708DC-8D31-2C45-A2AC-4EEC7A178AE7}" type="presParOf" srcId="{AF251BDC-84B8-42DC-B893-14A057619B8A}" destId="{B7A0D7B8-9A4B-47A8-9413-61102A455F9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AA54C7-CF27-6640-9339-24623B459538}" type="doc">
      <dgm:prSet loTypeId="urn:microsoft.com/office/officeart/2009/3/layout/SubSte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AFDFEC5-B55D-7543-A654-676E7FBE787A}">
      <dgm:prSet phldrT="[Texto]"/>
      <dgm:spPr>
        <a:solidFill>
          <a:srgbClr val="3F8AA8">
            <a:alpha val="75000"/>
          </a:srgbClr>
        </a:solidFill>
      </dgm:spPr>
      <dgm:t>
        <a:bodyPr/>
        <a:lstStyle/>
        <a:p>
          <a:r>
            <a:rPr lang="es-ES" dirty="0" smtClean="0"/>
            <a:t>0,6 bn$</a:t>
          </a:r>
        </a:p>
      </dgm:t>
    </dgm:pt>
    <dgm:pt modelId="{6C6C0417-61C2-1E48-AA35-D52A7593A30B}" type="parTrans" cxnId="{5971CBB8-8A62-B542-99ED-54AD7D753AD8}">
      <dgm:prSet/>
      <dgm:spPr/>
      <dgm:t>
        <a:bodyPr/>
        <a:lstStyle/>
        <a:p>
          <a:endParaRPr lang="es-ES"/>
        </a:p>
      </dgm:t>
    </dgm:pt>
    <dgm:pt modelId="{4B9EAC33-4766-324C-ADCF-51E86966788B}" type="sibTrans" cxnId="{5971CBB8-8A62-B542-99ED-54AD7D753AD8}">
      <dgm:prSet/>
      <dgm:spPr/>
      <dgm:t>
        <a:bodyPr/>
        <a:lstStyle/>
        <a:p>
          <a:endParaRPr lang="es-ES"/>
        </a:p>
      </dgm:t>
    </dgm:pt>
    <dgm:pt modelId="{44019D12-83A5-204C-8F1D-43677E4F8F30}">
      <dgm:prSet phldrT="[Texto]" custT="1"/>
      <dgm:spPr>
        <a:solidFill>
          <a:srgbClr val="3F8AA8">
            <a:alpha val="75000"/>
          </a:srgbClr>
        </a:solidFill>
      </dgm:spPr>
      <dgm:t>
        <a:bodyPr/>
        <a:lstStyle/>
        <a:p>
          <a:r>
            <a:rPr lang="es-ES" sz="1200" dirty="0" smtClean="0"/>
            <a:t>1,2 </a:t>
          </a:r>
        </a:p>
        <a:p>
          <a:r>
            <a:rPr lang="es-ES" sz="1200" dirty="0" smtClean="0"/>
            <a:t>bn$</a:t>
          </a:r>
        </a:p>
      </dgm:t>
    </dgm:pt>
    <dgm:pt modelId="{9DBEFE89-125F-4E44-AB9D-7553556B6A3D}" type="parTrans" cxnId="{79B75006-6205-D342-BE74-44827CF6988B}">
      <dgm:prSet/>
      <dgm:spPr/>
      <dgm:t>
        <a:bodyPr/>
        <a:lstStyle/>
        <a:p>
          <a:endParaRPr lang="es-ES"/>
        </a:p>
      </dgm:t>
    </dgm:pt>
    <dgm:pt modelId="{5015D907-A115-EC4F-94C5-738B2D308A48}" type="sibTrans" cxnId="{79B75006-6205-D342-BE74-44827CF6988B}">
      <dgm:prSet/>
      <dgm:spPr/>
      <dgm:t>
        <a:bodyPr/>
        <a:lstStyle/>
        <a:p>
          <a:endParaRPr lang="es-ES"/>
        </a:p>
      </dgm:t>
    </dgm:pt>
    <dgm:pt modelId="{CF547874-BE9F-B64D-91AC-17784F39F857}">
      <dgm:prSet phldrT="[Texto]" custT="1"/>
      <dgm:spPr>
        <a:solidFill>
          <a:srgbClr val="3F8AA8">
            <a:alpha val="75000"/>
          </a:srgbClr>
        </a:solidFill>
      </dgm:spPr>
      <dgm:t>
        <a:bodyPr/>
        <a:lstStyle/>
        <a:p>
          <a:r>
            <a:rPr lang="es-ES" sz="1600" dirty="0" smtClean="0"/>
            <a:t>2,1 </a:t>
          </a:r>
        </a:p>
        <a:p>
          <a:r>
            <a:rPr lang="es-ES" sz="1600" dirty="0" smtClean="0"/>
            <a:t>bn$</a:t>
          </a:r>
        </a:p>
      </dgm:t>
    </dgm:pt>
    <dgm:pt modelId="{EF0D1F61-DFD0-8F4E-82FA-23AF82B8469C}" type="parTrans" cxnId="{1CF448EC-7094-ED41-BC59-384C88536793}">
      <dgm:prSet/>
      <dgm:spPr/>
      <dgm:t>
        <a:bodyPr/>
        <a:lstStyle/>
        <a:p>
          <a:endParaRPr lang="es-ES"/>
        </a:p>
      </dgm:t>
    </dgm:pt>
    <dgm:pt modelId="{CE5CF68A-0799-B04F-888E-BF7E4EBB1783}" type="sibTrans" cxnId="{1CF448EC-7094-ED41-BC59-384C88536793}">
      <dgm:prSet/>
      <dgm:spPr/>
      <dgm:t>
        <a:bodyPr/>
        <a:lstStyle/>
        <a:p>
          <a:endParaRPr lang="es-ES"/>
        </a:p>
      </dgm:t>
    </dgm:pt>
    <dgm:pt modelId="{3C893CAC-E64B-0447-AD7F-775006C9F6D2}">
      <dgm:prSet phldrT="[Texto]" custT="1"/>
      <dgm:spPr>
        <a:solidFill>
          <a:srgbClr val="3F8AA8">
            <a:alpha val="60000"/>
          </a:srgbClr>
        </a:solidFill>
      </dgm:spPr>
      <dgm:t>
        <a:bodyPr/>
        <a:lstStyle/>
        <a:p>
          <a:r>
            <a:rPr lang="es-ES" sz="2000" dirty="0" smtClean="0"/>
            <a:t>5,0+ </a:t>
          </a:r>
        </a:p>
        <a:p>
          <a:r>
            <a:rPr lang="es-ES" sz="2000" dirty="0" smtClean="0"/>
            <a:t>bn$</a:t>
          </a:r>
        </a:p>
      </dgm:t>
    </dgm:pt>
    <dgm:pt modelId="{F4D3CA84-DE4A-FA46-AA0C-3B2C71D796CC}" type="parTrans" cxnId="{C88AFA53-CB9F-AF4E-85F7-D37A17D6F148}">
      <dgm:prSet/>
      <dgm:spPr/>
      <dgm:t>
        <a:bodyPr/>
        <a:lstStyle/>
        <a:p>
          <a:endParaRPr lang="es-ES"/>
        </a:p>
      </dgm:t>
    </dgm:pt>
    <dgm:pt modelId="{D3002863-65EB-C141-AA11-D2209FC819CF}" type="sibTrans" cxnId="{C88AFA53-CB9F-AF4E-85F7-D37A17D6F148}">
      <dgm:prSet/>
      <dgm:spPr/>
      <dgm:t>
        <a:bodyPr/>
        <a:lstStyle/>
        <a:p>
          <a:endParaRPr lang="es-ES"/>
        </a:p>
      </dgm:t>
    </dgm:pt>
    <dgm:pt modelId="{086F97C0-C4B9-6E46-BB60-D57A9DF957A5}" type="pres">
      <dgm:prSet presAssocID="{A3AA54C7-CF27-6640-9339-24623B459538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es-ES"/>
        </a:p>
      </dgm:t>
    </dgm:pt>
    <dgm:pt modelId="{2CEBCE0D-01F0-3647-8902-15F909FEF0DA}" type="pres">
      <dgm:prSet presAssocID="{AAFDFEC5-B55D-7543-A654-676E7FBE787A}" presName="parTx1" presStyleLbl="node1" presStyleIdx="0" presStyleCnt="4" custScaleX="27809" custScaleY="26225"/>
      <dgm:spPr/>
      <dgm:t>
        <a:bodyPr/>
        <a:lstStyle/>
        <a:p>
          <a:endParaRPr lang="es-ES"/>
        </a:p>
      </dgm:t>
    </dgm:pt>
    <dgm:pt modelId="{033C15A0-3600-3449-AD5E-F128385C1459}" type="pres">
      <dgm:prSet presAssocID="{44019D12-83A5-204C-8F1D-43677E4F8F30}" presName="parTx2" presStyleLbl="node1" presStyleIdx="1" presStyleCnt="4" custScaleX="43771" custScaleY="42877" custLinFactNeighborX="-5872" custLinFactNeighborY="-534"/>
      <dgm:spPr/>
      <dgm:t>
        <a:bodyPr/>
        <a:lstStyle/>
        <a:p>
          <a:endParaRPr lang="es-ES"/>
        </a:p>
      </dgm:t>
    </dgm:pt>
    <dgm:pt modelId="{E35EC73D-8E75-6141-A3AB-E00DB61B4FB5}" type="pres">
      <dgm:prSet presAssocID="{CF547874-BE9F-B64D-91AC-17784F39F857}" presName="parTx3" presStyleLbl="node1" presStyleIdx="2" presStyleCnt="4" custScaleX="68510" custScaleY="68745" custLinFactNeighborX="-12542"/>
      <dgm:spPr/>
      <dgm:t>
        <a:bodyPr/>
        <a:lstStyle/>
        <a:p>
          <a:endParaRPr lang="es-ES"/>
        </a:p>
      </dgm:t>
    </dgm:pt>
    <dgm:pt modelId="{9FA150D4-AA7B-7446-8E2F-8CF5E10D65E9}" type="pres">
      <dgm:prSet presAssocID="{3C893CAC-E64B-0447-AD7F-775006C9F6D2}" presName="parTx4" presStyleLbl="node1" presStyleIdx="3" presStyleCnt="4" custScaleX="116694" custScaleY="118832" custLinFactNeighborX="-16690" custLinFactNeighborY="649"/>
      <dgm:spPr/>
      <dgm:t>
        <a:bodyPr/>
        <a:lstStyle/>
        <a:p>
          <a:endParaRPr lang="es-ES"/>
        </a:p>
      </dgm:t>
    </dgm:pt>
  </dgm:ptLst>
  <dgm:cxnLst>
    <dgm:cxn modelId="{5971CBB8-8A62-B542-99ED-54AD7D753AD8}" srcId="{A3AA54C7-CF27-6640-9339-24623B459538}" destId="{AAFDFEC5-B55D-7543-A654-676E7FBE787A}" srcOrd="0" destOrd="0" parTransId="{6C6C0417-61C2-1E48-AA35-D52A7593A30B}" sibTransId="{4B9EAC33-4766-324C-ADCF-51E86966788B}"/>
    <dgm:cxn modelId="{1CF448EC-7094-ED41-BC59-384C88536793}" srcId="{A3AA54C7-CF27-6640-9339-24623B459538}" destId="{CF547874-BE9F-B64D-91AC-17784F39F857}" srcOrd="2" destOrd="0" parTransId="{EF0D1F61-DFD0-8F4E-82FA-23AF82B8469C}" sibTransId="{CE5CF68A-0799-B04F-888E-BF7E4EBB1783}"/>
    <dgm:cxn modelId="{029A057D-DDEC-4140-884F-0137B11771DF}" type="presOf" srcId="{CF547874-BE9F-B64D-91AC-17784F39F857}" destId="{E35EC73D-8E75-6141-A3AB-E00DB61B4FB5}" srcOrd="0" destOrd="0" presId="urn:microsoft.com/office/officeart/2009/3/layout/SubStepProcess"/>
    <dgm:cxn modelId="{79B75006-6205-D342-BE74-44827CF6988B}" srcId="{A3AA54C7-CF27-6640-9339-24623B459538}" destId="{44019D12-83A5-204C-8F1D-43677E4F8F30}" srcOrd="1" destOrd="0" parTransId="{9DBEFE89-125F-4E44-AB9D-7553556B6A3D}" sibTransId="{5015D907-A115-EC4F-94C5-738B2D308A48}"/>
    <dgm:cxn modelId="{C88AFA53-CB9F-AF4E-85F7-D37A17D6F148}" srcId="{A3AA54C7-CF27-6640-9339-24623B459538}" destId="{3C893CAC-E64B-0447-AD7F-775006C9F6D2}" srcOrd="3" destOrd="0" parTransId="{F4D3CA84-DE4A-FA46-AA0C-3B2C71D796CC}" sibTransId="{D3002863-65EB-C141-AA11-D2209FC819CF}"/>
    <dgm:cxn modelId="{6FEC5648-A4CD-4C4D-B160-5065E589A422}" type="presOf" srcId="{A3AA54C7-CF27-6640-9339-24623B459538}" destId="{086F97C0-C4B9-6E46-BB60-D57A9DF957A5}" srcOrd="0" destOrd="0" presId="urn:microsoft.com/office/officeart/2009/3/layout/SubStepProcess"/>
    <dgm:cxn modelId="{FFFA8A0A-35F4-0A4B-B879-997F886E6AFF}" type="presOf" srcId="{AAFDFEC5-B55D-7543-A654-676E7FBE787A}" destId="{2CEBCE0D-01F0-3647-8902-15F909FEF0DA}" srcOrd="0" destOrd="0" presId="urn:microsoft.com/office/officeart/2009/3/layout/SubStepProcess"/>
    <dgm:cxn modelId="{49DF27CD-BD61-B34D-BA9D-1F3E23B5FB8C}" type="presOf" srcId="{3C893CAC-E64B-0447-AD7F-775006C9F6D2}" destId="{9FA150D4-AA7B-7446-8E2F-8CF5E10D65E9}" srcOrd="0" destOrd="0" presId="urn:microsoft.com/office/officeart/2009/3/layout/SubStepProcess"/>
    <dgm:cxn modelId="{EC1BAFB0-DCC6-5E40-BB1B-D900FB899EBC}" type="presOf" srcId="{44019D12-83A5-204C-8F1D-43677E4F8F30}" destId="{033C15A0-3600-3449-AD5E-F128385C1459}" srcOrd="0" destOrd="0" presId="urn:microsoft.com/office/officeart/2009/3/layout/SubStepProcess"/>
    <dgm:cxn modelId="{1F650E5F-F631-EC4A-9EE2-4463E613D2F3}" type="presParOf" srcId="{086F97C0-C4B9-6E46-BB60-D57A9DF957A5}" destId="{2CEBCE0D-01F0-3647-8902-15F909FEF0DA}" srcOrd="0" destOrd="0" presId="urn:microsoft.com/office/officeart/2009/3/layout/SubStepProcess"/>
    <dgm:cxn modelId="{43E03C91-B6E0-EF4B-8572-A3C288E935E5}" type="presParOf" srcId="{086F97C0-C4B9-6E46-BB60-D57A9DF957A5}" destId="{033C15A0-3600-3449-AD5E-F128385C1459}" srcOrd="1" destOrd="0" presId="urn:microsoft.com/office/officeart/2009/3/layout/SubStepProcess"/>
    <dgm:cxn modelId="{1D3F2A56-13DE-5B4C-A15D-632FE7EC53B3}" type="presParOf" srcId="{086F97C0-C4B9-6E46-BB60-D57A9DF957A5}" destId="{E35EC73D-8E75-6141-A3AB-E00DB61B4FB5}" srcOrd="2" destOrd="0" presId="urn:microsoft.com/office/officeart/2009/3/layout/SubStepProcess"/>
    <dgm:cxn modelId="{1F5CFF4F-7F9D-F243-A62F-4289DE0A5AC5}" type="presParOf" srcId="{086F97C0-C4B9-6E46-BB60-D57A9DF957A5}" destId="{9FA150D4-AA7B-7446-8E2F-8CF5E10D65E9}" srcOrd="3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2C8E6-85B2-4403-AD0E-9F2C8958B44B}">
      <dsp:nvSpPr>
        <dsp:cNvPr id="0" name=""/>
        <dsp:cNvSpPr/>
      </dsp:nvSpPr>
      <dsp:spPr>
        <a:xfrm>
          <a:off x="3745343" y="1938622"/>
          <a:ext cx="2958592" cy="3974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260"/>
              </a:lnTo>
              <a:lnTo>
                <a:pt x="2958592" y="239260"/>
              </a:lnTo>
              <a:lnTo>
                <a:pt x="2958592" y="3974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519EDD-0FBF-4209-9C9C-C2C7455F9911}">
      <dsp:nvSpPr>
        <dsp:cNvPr id="0" name=""/>
        <dsp:cNvSpPr/>
      </dsp:nvSpPr>
      <dsp:spPr>
        <a:xfrm>
          <a:off x="3745343" y="1938622"/>
          <a:ext cx="1040467" cy="3971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981"/>
              </a:lnTo>
              <a:lnTo>
                <a:pt x="1040467" y="238981"/>
              </a:lnTo>
              <a:lnTo>
                <a:pt x="1040467" y="3971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7B68C-493B-47F4-BC76-E7652BC39AB0}">
      <dsp:nvSpPr>
        <dsp:cNvPr id="0" name=""/>
        <dsp:cNvSpPr/>
      </dsp:nvSpPr>
      <dsp:spPr>
        <a:xfrm>
          <a:off x="2831132" y="1938622"/>
          <a:ext cx="914211" cy="397465"/>
        </a:xfrm>
        <a:custGeom>
          <a:avLst/>
          <a:gdLst/>
          <a:ahLst/>
          <a:cxnLst/>
          <a:rect l="0" t="0" r="0" b="0"/>
          <a:pathLst>
            <a:path>
              <a:moveTo>
                <a:pt x="914211" y="0"/>
              </a:moveTo>
              <a:lnTo>
                <a:pt x="914211" y="239260"/>
              </a:lnTo>
              <a:lnTo>
                <a:pt x="0" y="239260"/>
              </a:lnTo>
              <a:lnTo>
                <a:pt x="0" y="3974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F0E092-8618-47A5-9219-73E005AE1B03}">
      <dsp:nvSpPr>
        <dsp:cNvPr id="0" name=""/>
        <dsp:cNvSpPr/>
      </dsp:nvSpPr>
      <dsp:spPr>
        <a:xfrm>
          <a:off x="819182" y="1938622"/>
          <a:ext cx="2926160" cy="397465"/>
        </a:xfrm>
        <a:custGeom>
          <a:avLst/>
          <a:gdLst/>
          <a:ahLst/>
          <a:cxnLst/>
          <a:rect l="0" t="0" r="0" b="0"/>
          <a:pathLst>
            <a:path>
              <a:moveTo>
                <a:pt x="2926160" y="0"/>
              </a:moveTo>
              <a:lnTo>
                <a:pt x="2926160" y="239260"/>
              </a:lnTo>
              <a:lnTo>
                <a:pt x="0" y="239260"/>
              </a:lnTo>
              <a:lnTo>
                <a:pt x="0" y="3974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FB43AE-C66B-42D4-9588-854B5579DB3B}">
      <dsp:nvSpPr>
        <dsp:cNvPr id="0" name=""/>
        <dsp:cNvSpPr/>
      </dsp:nvSpPr>
      <dsp:spPr>
        <a:xfrm>
          <a:off x="2624085" y="1037512"/>
          <a:ext cx="2242515" cy="901110"/>
        </a:xfrm>
        <a:prstGeom prst="roundRect">
          <a:avLst/>
        </a:prstGeom>
        <a:solidFill>
          <a:srgbClr val="B3DCE7"/>
        </a:solidFill>
        <a:ln w="25400" cap="flat" cmpd="sng" algn="ctr">
          <a:noFill/>
          <a:prstDash val="solid"/>
        </a:ln>
        <a:effectLst>
          <a:outerShdw blurRad="50800" dist="38100" dir="5400000" algn="tl" rotWithShape="0">
            <a:schemeClr val="tx1">
              <a:alpha val="43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noProof="0" dirty="0" smtClean="0">
              <a:solidFill>
                <a:srgbClr val="215968"/>
              </a:solidFill>
              <a:latin typeface="+mj-lt"/>
              <a:ea typeface="+mn-ea"/>
              <a:cs typeface="+mn-cs"/>
            </a:rPr>
            <a:t>Crowdfunding</a:t>
          </a:r>
          <a:endParaRPr lang="en-GB" sz="2400" b="1" kern="1200" noProof="0" dirty="0">
            <a:solidFill>
              <a:srgbClr val="215968"/>
            </a:solidFill>
            <a:latin typeface="+mj-lt"/>
            <a:ea typeface="+mn-ea"/>
            <a:cs typeface="+mn-cs"/>
          </a:endParaRPr>
        </a:p>
      </dsp:txBody>
      <dsp:txXfrm>
        <a:off x="2668074" y="1081501"/>
        <a:ext cx="2154537" cy="813132"/>
      </dsp:txXfrm>
    </dsp:sp>
    <dsp:sp modelId="{CD9F921F-66DA-4F6F-B6F7-F06F0C1E4EB7}">
      <dsp:nvSpPr>
        <dsp:cNvPr id="0" name=""/>
        <dsp:cNvSpPr/>
      </dsp:nvSpPr>
      <dsp:spPr>
        <a:xfrm>
          <a:off x="640" y="2336088"/>
          <a:ext cx="1637084" cy="753361"/>
        </a:xfrm>
        <a:prstGeom prst="roundRect">
          <a:avLst/>
        </a:prstGeom>
        <a:solidFill>
          <a:srgbClr val="21596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kern="1200" noProof="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Social / de </a:t>
          </a:r>
          <a:r>
            <a:rPr lang="ca-ES" sz="1800" b="1" kern="1200" noProof="0" dirty="0" smtClean="0">
              <a:solidFill>
                <a:srgbClr val="FFFFFF"/>
              </a:solidFill>
              <a:latin typeface="+mj-lt"/>
              <a:ea typeface="+mn-ea"/>
              <a:cs typeface="+mn-cs"/>
            </a:rPr>
            <a:t>donació</a:t>
          </a:r>
          <a:endParaRPr lang="ca-ES" sz="1800" b="1" kern="1200" noProof="0" dirty="0">
            <a:solidFill>
              <a:srgbClr val="FFFFFF"/>
            </a:solidFill>
            <a:latin typeface="+mj-lt"/>
            <a:ea typeface="+mn-ea"/>
            <a:cs typeface="+mn-cs"/>
          </a:endParaRPr>
        </a:p>
      </dsp:txBody>
      <dsp:txXfrm>
        <a:off x="37416" y="2372864"/>
        <a:ext cx="1563532" cy="679809"/>
      </dsp:txXfrm>
    </dsp:sp>
    <dsp:sp modelId="{9F65E3B0-1E5A-499E-8DD2-EDCFF02BA976}">
      <dsp:nvSpPr>
        <dsp:cNvPr id="0" name=""/>
        <dsp:cNvSpPr/>
      </dsp:nvSpPr>
      <dsp:spPr>
        <a:xfrm>
          <a:off x="1954136" y="2336088"/>
          <a:ext cx="1753990" cy="753361"/>
        </a:xfrm>
        <a:prstGeom prst="roundRect">
          <a:avLst/>
        </a:prstGeom>
        <a:solidFill>
          <a:srgbClr val="21596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De recompensa</a:t>
          </a:r>
          <a:endParaRPr lang="es-ES" sz="1800" kern="1200" dirty="0">
            <a:solidFill>
              <a:srgbClr val="FFFFFF"/>
            </a:solidFill>
            <a:latin typeface="+mj-lt"/>
            <a:ea typeface="Times New Roman" pitchFamily="18" charset="0"/>
            <a:cs typeface="Times New Roman" pitchFamily="18" charset="0"/>
          </a:endParaRPr>
        </a:p>
      </dsp:txBody>
      <dsp:txXfrm>
        <a:off x="1990912" y="2372864"/>
        <a:ext cx="1680438" cy="679809"/>
      </dsp:txXfrm>
    </dsp:sp>
    <dsp:sp modelId="{49B9C8AE-BF58-43E6-BB22-674B0A18B141}">
      <dsp:nvSpPr>
        <dsp:cNvPr id="0" name=""/>
        <dsp:cNvSpPr/>
      </dsp:nvSpPr>
      <dsp:spPr>
        <a:xfrm>
          <a:off x="4032449" y="2335809"/>
          <a:ext cx="1506722" cy="753361"/>
        </a:xfrm>
        <a:prstGeom prst="roundRect">
          <a:avLst/>
        </a:prstGeom>
        <a:solidFill>
          <a:srgbClr val="21596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800" kern="1200" noProof="0" dirty="0" smtClean="0">
              <a:solidFill>
                <a:srgbClr val="FFFFFF"/>
              </a:solidFill>
            </a:rPr>
            <a:t>D’ </a:t>
          </a:r>
          <a:r>
            <a:rPr lang="ca-ES" sz="1800" kern="1200" noProof="0" dirty="0" smtClean="0">
              <a:solidFill>
                <a:srgbClr val="FFFFFF"/>
              </a:solidFill>
              <a:latin typeface="+mj-lt"/>
              <a:ea typeface="Times New Roman" pitchFamily="18" charset="0"/>
              <a:cs typeface="Times New Roman" pitchFamily="18" charset="0"/>
            </a:rPr>
            <a:t>inversió (equity</a:t>
          </a:r>
          <a:r>
            <a:rPr lang="ca-ES" sz="1800" kern="1200" noProof="0" dirty="0" smtClean="0">
              <a:solidFill>
                <a:srgbClr val="FFFFFF"/>
              </a:solidFill>
            </a:rPr>
            <a:t>)</a:t>
          </a:r>
          <a:endParaRPr lang="ca-ES" sz="1800" kern="1200" noProof="0" dirty="0">
            <a:solidFill>
              <a:srgbClr val="FFFFFF"/>
            </a:solidFill>
          </a:endParaRPr>
        </a:p>
      </dsp:txBody>
      <dsp:txXfrm>
        <a:off x="4069225" y="2372585"/>
        <a:ext cx="1433170" cy="679809"/>
      </dsp:txXfrm>
    </dsp:sp>
    <dsp:sp modelId="{81ED94D0-1834-44DB-9C65-E1016827D368}">
      <dsp:nvSpPr>
        <dsp:cNvPr id="0" name=""/>
        <dsp:cNvSpPr/>
      </dsp:nvSpPr>
      <dsp:spPr>
        <a:xfrm>
          <a:off x="5847673" y="2336088"/>
          <a:ext cx="1712525" cy="753361"/>
        </a:xfrm>
        <a:prstGeom prst="roundRect">
          <a:avLst/>
        </a:prstGeom>
        <a:solidFill>
          <a:srgbClr val="21596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noProof="0" dirty="0" smtClean="0">
              <a:solidFill>
                <a:srgbClr val="FFFFFF"/>
              </a:solidFill>
            </a:rPr>
            <a:t>De préstec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noProof="0" dirty="0" smtClean="0">
              <a:solidFill>
                <a:srgbClr val="FFFFFF"/>
              </a:solidFill>
            </a:rPr>
            <a:t>(crowdlending</a:t>
          </a:r>
          <a:r>
            <a:rPr lang="ca-ES" sz="1500" kern="1200" noProof="0" dirty="0" smtClean="0">
              <a:solidFill>
                <a:srgbClr val="FFFFFF"/>
              </a:solidFill>
            </a:rPr>
            <a:t>)</a:t>
          </a:r>
          <a:endParaRPr lang="ca-ES" sz="1500" kern="1200" noProof="0" dirty="0">
            <a:solidFill>
              <a:srgbClr val="FFFFFF"/>
            </a:solidFill>
          </a:endParaRPr>
        </a:p>
      </dsp:txBody>
      <dsp:txXfrm>
        <a:off x="5884449" y="2372864"/>
        <a:ext cx="1638973" cy="6798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BCE0D-01F0-3647-8902-15F909FEF0DA}">
      <dsp:nvSpPr>
        <dsp:cNvPr id="0" name=""/>
        <dsp:cNvSpPr/>
      </dsp:nvSpPr>
      <dsp:spPr>
        <a:xfrm>
          <a:off x="45197" y="496925"/>
          <a:ext cx="408678" cy="385399"/>
        </a:xfrm>
        <a:prstGeom prst="ellipse">
          <a:avLst/>
        </a:prstGeom>
        <a:solidFill>
          <a:srgbClr val="3F8AA8">
            <a:alpha val="75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0,6 bn$</a:t>
          </a:r>
        </a:p>
      </dsp:txBody>
      <dsp:txXfrm>
        <a:off x="105047" y="553365"/>
        <a:ext cx="288978" cy="272519"/>
      </dsp:txXfrm>
    </dsp:sp>
    <dsp:sp modelId="{033C15A0-3600-3449-AD5E-F128385C1459}">
      <dsp:nvSpPr>
        <dsp:cNvPr id="0" name=""/>
        <dsp:cNvSpPr/>
      </dsp:nvSpPr>
      <dsp:spPr>
        <a:xfrm>
          <a:off x="367581" y="366719"/>
          <a:ext cx="643253" cy="630115"/>
        </a:xfrm>
        <a:prstGeom prst="ellipse">
          <a:avLst/>
        </a:prstGeom>
        <a:solidFill>
          <a:srgbClr val="3F8AA8">
            <a:alpha val="75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1,2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bn$</a:t>
          </a:r>
        </a:p>
      </dsp:txBody>
      <dsp:txXfrm>
        <a:off x="461783" y="458997"/>
        <a:ext cx="454849" cy="445559"/>
      </dsp:txXfrm>
    </dsp:sp>
    <dsp:sp modelId="{E35EC73D-8E75-6141-A3AB-E00DB61B4FB5}">
      <dsp:nvSpPr>
        <dsp:cNvPr id="0" name=""/>
        <dsp:cNvSpPr/>
      </dsp:nvSpPr>
      <dsp:spPr>
        <a:xfrm>
          <a:off x="948890" y="184490"/>
          <a:ext cx="1006815" cy="1010268"/>
        </a:xfrm>
        <a:prstGeom prst="ellipse">
          <a:avLst/>
        </a:prstGeom>
        <a:solidFill>
          <a:srgbClr val="3F8AA8">
            <a:alpha val="75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2,1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bn$</a:t>
          </a:r>
        </a:p>
      </dsp:txBody>
      <dsp:txXfrm>
        <a:off x="1096335" y="332440"/>
        <a:ext cx="711925" cy="714368"/>
      </dsp:txXfrm>
    </dsp:sp>
    <dsp:sp modelId="{9FA150D4-AA7B-7446-8E2F-8CF5E10D65E9}">
      <dsp:nvSpPr>
        <dsp:cNvPr id="0" name=""/>
        <dsp:cNvSpPr/>
      </dsp:nvSpPr>
      <dsp:spPr>
        <a:xfrm>
          <a:off x="1858670" y="0"/>
          <a:ext cx="1379250" cy="1379250"/>
        </a:xfrm>
        <a:prstGeom prst="ellipse">
          <a:avLst/>
        </a:prstGeom>
        <a:solidFill>
          <a:srgbClr val="3F8AA8">
            <a:alpha val="6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5,0+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bn$</a:t>
          </a:r>
        </a:p>
      </dsp:txBody>
      <dsp:txXfrm>
        <a:off x="2060656" y="201986"/>
        <a:ext cx="975278" cy="975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633A8751-350B-4F7E-82C5-7BAA79C3D60F}" type="datetimeFigureOut">
              <a:rPr lang="es-ES" smtClean="0"/>
              <a:t>16/06/2015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25" tIns="48312" rIns="96625" bIns="48312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6625" tIns="48312" rIns="96625" bIns="48312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01698" y="9519054"/>
            <a:ext cx="2984871" cy="501094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FD8CF88D-769C-46F9-874A-FCE3E4D715A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324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cid:3208C7C9-E173-46F5-A415-522831DDF3FB@Home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96B42-8A41-4720-8B22-36AC31B6B0BB}" type="datetime1">
              <a:rPr lang="es-ES" smtClean="0"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60421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D03A-314D-4519-A624-B8FDF343713A}" type="datetime1">
              <a:rPr lang="es-ES" smtClean="0"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  <p:pic>
        <p:nvPicPr>
          <p:cNvPr id="8" name="Picture 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0"/>
          <a:stretch/>
        </p:blipFill>
        <p:spPr>
          <a:xfrm>
            <a:off x="45359" y="0"/>
            <a:ext cx="1287677" cy="5828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86980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80F12-48D4-4D32-9F81-96597D8C4886}" type="datetime1">
              <a:rPr lang="es-ES" smtClean="0"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7471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4A004-F187-42C7-904E-50B6F6D9D074}" type="datetime1">
              <a:rPr lang="es-ES" smtClean="0"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1396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F0B1F-7598-4E39-80E7-38114511F853}" type="datetime1">
              <a:rPr lang="es-ES" smtClean="0"/>
              <a:t>16/06/2015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996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85BC4-1159-43CA-B0FF-B5F01432D9C3}" type="datetime1">
              <a:rPr lang="es-ES" smtClean="0"/>
              <a:t>16/06/2015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1925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C6948-822D-497F-9BDC-B78B3DE5D3DD}" type="datetime1">
              <a:rPr lang="es-ES" smtClean="0"/>
              <a:t>16/06/2015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5105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BAAC-233C-4D01-8C8C-A4EE0E7D8834}" type="datetime1">
              <a:rPr lang="es-ES" smtClean="0"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6857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11CA3-803B-4158-A232-1E4AF2501D8F}" type="datetime1">
              <a:rPr lang="es-ES" smtClean="0"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9408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5F31-19B1-4EA8-A6EC-1914979640C3}" type="datetime1">
              <a:rPr lang="es-ES" smtClean="0"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7466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73A44-4CF7-427D-81FB-4DEE959DFAFF}" type="datetime1">
              <a:rPr lang="es-ES" smtClean="0"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9330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4139952" y="6152387"/>
            <a:ext cx="2133600" cy="595312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7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ángulo 7"/>
          <p:cNvSpPr/>
          <p:nvPr userDrawn="1"/>
        </p:nvSpPr>
        <p:spPr>
          <a:xfrm>
            <a:off x="6876256" y="6237311"/>
            <a:ext cx="2195043" cy="510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4852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8" name="Rectángulo 7"/>
          <p:cNvSpPr/>
          <p:nvPr userDrawn="1"/>
        </p:nvSpPr>
        <p:spPr>
          <a:xfrm>
            <a:off x="6876256" y="6237311"/>
            <a:ext cx="2195043" cy="510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0792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7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2183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8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20832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10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57647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6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54593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5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893431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8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1598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8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0094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7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545943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3990-C59E-FC4A-B00F-873B9E0D3442}" type="datetimeFigureOut">
              <a:rPr lang="es-ES" smtClean="0"/>
              <a:pPr/>
              <a:t>16/06/2015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9DA2F6-F157-5642-99A8-FFF596FDC948}" type="slidenum">
              <a:rPr lang="es-ES" smtClean="0">
                <a:solidFill>
                  <a:prstClr val="black"/>
                </a:solidFill>
              </a:rPr>
              <a:pPr/>
              <a:t>‹#›</a:t>
            </a:fld>
            <a:endParaRPr lang="es-ES">
              <a:solidFill>
                <a:prstClr val="black"/>
              </a:solidFill>
            </a:endParaRPr>
          </a:p>
        </p:txBody>
      </p:sp>
      <p:pic>
        <p:nvPicPr>
          <p:cNvPr id="7" name="81b7d2f0-66ef-4960-aa7a-acb1d6be8d16" descr="cid:3208C7C9-E173-46F5-A415-522831DDF3FB@Home"/>
          <p:cNvPicPr>
            <a:picLocks noChangeAspect="1"/>
          </p:cNvPicPr>
          <p:nvPr userDrawn="1"/>
        </p:nvPicPr>
        <p:blipFill>
          <a:blip r:embed="rId2" r:link="rId3" cstate="print">
            <a:alphaModFix amt="73000"/>
          </a:blip>
          <a:srcRect/>
          <a:stretch>
            <a:fillRect/>
          </a:stretch>
        </p:blipFill>
        <p:spPr bwMode="auto">
          <a:xfrm>
            <a:off x="179512" y="116632"/>
            <a:ext cx="2071816" cy="70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36558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A3CA9-6419-4B9B-828C-BF97D4BE1075}" type="datetime1">
              <a:rPr lang="es-ES" smtClean="0"/>
              <a:t>16/06/2015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91545-39A0-7A4A-A67F-1630DBDD05D1}" type="slidenum">
              <a:rPr lang="es-ES" smtClean="0"/>
              <a:pPr/>
              <a:t>‹#›</a:t>
            </a:fld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740352" y="116632"/>
            <a:ext cx="1080120" cy="72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936194"/>
            <a:ext cx="8229600" cy="39576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11630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7F7F7F"/>
                </a:solidFill>
              </a:defRPr>
            </a:lvl1pPr>
          </a:lstStyle>
          <a:p>
            <a:r>
              <a:rPr lang="es-ES" dirty="0" smtClean="0"/>
              <a:t>Marzo 2014</a:t>
            </a:r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12616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s-ES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Presentación </a:t>
            </a:r>
            <a:r>
              <a:rPr lang="es-ES" dirty="0" err="1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LoanBook</a:t>
            </a:r>
            <a:r>
              <a:rPr lang="es-ES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Capital</a:t>
            </a:r>
            <a:endParaRPr lang="es-E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7" name="Imagen 6" descr="LOGO copia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840" y="6265573"/>
            <a:ext cx="1507960" cy="365125"/>
          </a:xfrm>
          <a:prstGeom prst="rect">
            <a:avLst/>
          </a:prstGeom>
        </p:spPr>
      </p:pic>
      <p:pic>
        <p:nvPicPr>
          <p:cNvPr id="8" name="Imagen 7" descr="facebook1.jpg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616"/>
          <a:stretch/>
        </p:blipFill>
        <p:spPr>
          <a:xfrm>
            <a:off x="0" y="0"/>
            <a:ext cx="9144000" cy="93248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740352" y="116632"/>
            <a:ext cx="1080120" cy="72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9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hyperlink" Target="https://vimeo.com/117255663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1</a:t>
            </a:fld>
            <a:endParaRPr lang="es-ES" dirty="0"/>
          </a:p>
        </p:txBody>
      </p:sp>
      <p:pic>
        <p:nvPicPr>
          <p:cNvPr id="5" name="Imagen 4" descr="fro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n 5" descr="logo_transparen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4" y="2492896"/>
            <a:ext cx="3121681" cy="80350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144016" y="3498393"/>
            <a:ext cx="558011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a-ES" sz="2000" b="1" dirty="0" smtClean="0">
                <a:solidFill>
                  <a:srgbClr val="205967"/>
                </a:solidFill>
                <a:latin typeface="Arial"/>
                <a:cs typeface="Arial"/>
              </a:rPr>
              <a:t>Un millor negoci per a inversors i pimes</a:t>
            </a:r>
          </a:p>
          <a:p>
            <a:pPr>
              <a:lnSpc>
                <a:spcPct val="150000"/>
              </a:lnSpc>
            </a:pPr>
            <a:r>
              <a:rPr lang="ca-ES" sz="1400" dirty="0" smtClean="0">
                <a:solidFill>
                  <a:srgbClr val="457791"/>
                </a:solidFill>
                <a:latin typeface="Arial"/>
                <a:cs typeface="Arial"/>
              </a:rPr>
              <a:t>14 de Maig de 2015</a:t>
            </a:r>
          </a:p>
          <a:p>
            <a:endParaRPr lang="ca-E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604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52401" y="1628800"/>
            <a:ext cx="89915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fontAlgn="base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a-ES" sz="2000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Terme que descriu l’ús d’aportacions de capital, obtingut a partir d’un gran nombre d’individus o organitzacions, amb l’objectiu de finançar un projecte, empresa o altres necessitats a través d’una plataforma digital.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920915"/>
            <a:ext cx="9099550" cy="584775"/>
          </a:xfrm>
          <a:prstGeom prst="rect">
            <a:avLst/>
          </a:prstGeom>
          <a:extLst/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  <a:latin typeface="+mj-lt"/>
                <a:ea typeface="+mj-ea"/>
                <a:cs typeface="+mj-cs"/>
              </a:rPr>
              <a:t>Crowdfunding &amp; crowdlending</a:t>
            </a:r>
            <a:endParaRPr lang="ca-ES" sz="3200" dirty="0">
              <a:solidFill>
                <a:srgbClr val="4BACC6">
                  <a:lumMod val="75000"/>
                </a:srgbClr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319004337"/>
              </p:ext>
            </p:extLst>
          </p:nvPr>
        </p:nvGraphicFramePr>
        <p:xfrm>
          <a:off x="755576" y="2245320"/>
          <a:ext cx="7560840" cy="4208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errar llave 8"/>
          <p:cNvSpPr/>
          <p:nvPr/>
        </p:nvSpPr>
        <p:spPr>
          <a:xfrm rot="5400000">
            <a:off x="6336196" y="4041068"/>
            <a:ext cx="360040" cy="3168352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2" name="CuadroTexto 11"/>
          <p:cNvSpPr txBox="1"/>
          <p:nvPr/>
        </p:nvSpPr>
        <p:spPr>
          <a:xfrm>
            <a:off x="5292080" y="580526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Retorn</a:t>
            </a:r>
            <a:r>
              <a:rPr lang="ca-ES" dirty="0" smtClean="0"/>
              <a:t> </a:t>
            </a:r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financer</a:t>
            </a:r>
            <a:endParaRPr lang="ca-ES" sz="20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331640" y="5805264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Retorn no financer</a:t>
            </a:r>
            <a:endParaRPr lang="ca-ES" sz="20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Cerrar llave 9"/>
          <p:cNvSpPr/>
          <p:nvPr/>
        </p:nvSpPr>
        <p:spPr>
          <a:xfrm rot="5400000">
            <a:off x="2411760" y="3933056"/>
            <a:ext cx="360040" cy="3384376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92102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950" y="1628800"/>
            <a:ext cx="8991599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 defTabSz="914400" fontAlgn="base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Plataforma d’inversió basada en el model del Crowdlending</a:t>
            </a:r>
          </a:p>
          <a:p>
            <a:pPr marL="285750" lvl="0" indent="-285750" defTabSz="914400" fontAlgn="base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Marketplace online enfocat a crèdits i altres productes de finançament a pimes de qualitat</a:t>
            </a:r>
          </a:p>
          <a:p>
            <a:pPr marL="285750" lvl="0" indent="-285750" defTabSz="914400" fontAlgn="base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ca-ES" sz="20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Finançament directe d’inversors a pimes sense intermediaris</a:t>
            </a:r>
            <a:endParaRPr lang="ca-ES" sz="20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Rectangle 1"/>
          <p:cNvSpPr>
            <a:spLocks noChangeArrowheads="1"/>
          </p:cNvSpPr>
          <p:nvPr/>
        </p:nvSpPr>
        <p:spPr bwMode="auto">
          <a:xfrm>
            <a:off x="0" y="920915"/>
            <a:ext cx="9099550" cy="584775"/>
          </a:xfrm>
          <a:prstGeom prst="rect">
            <a:avLst/>
          </a:prstGeom>
          <a:extLst/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  <a:latin typeface="+mj-lt"/>
                <a:ea typeface="+mj-ea"/>
                <a:cs typeface="+mj-cs"/>
              </a:rPr>
              <a:t>Què és LoanBook?</a:t>
            </a:r>
            <a:endParaRPr lang="ca-ES" sz="3200" dirty="0">
              <a:solidFill>
                <a:srgbClr val="4BACC6">
                  <a:lumMod val="75000"/>
                </a:srgb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25 Rectángulo redondeado"/>
          <p:cNvSpPr/>
          <p:nvPr/>
        </p:nvSpPr>
        <p:spPr>
          <a:xfrm>
            <a:off x="6112469" y="3775820"/>
            <a:ext cx="2371762" cy="517077"/>
          </a:xfrm>
          <a:prstGeom prst="roundRect">
            <a:avLst/>
          </a:prstGeom>
          <a:solidFill>
            <a:srgbClr val="4577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b="1" dirty="0" smtClean="0">
                <a:latin typeface="Helvetica Neue"/>
                <a:cs typeface="Helvetica Neue"/>
              </a:rPr>
              <a:t>Pimes</a:t>
            </a:r>
            <a:endParaRPr lang="ca-ES" b="1" dirty="0">
              <a:latin typeface="Helvetica Neue"/>
              <a:cs typeface="Helvetica Neue"/>
            </a:endParaRPr>
          </a:p>
        </p:txBody>
      </p:sp>
      <p:sp>
        <p:nvSpPr>
          <p:cNvPr id="30" name="36 Rectángulo redondeado"/>
          <p:cNvSpPr/>
          <p:nvPr/>
        </p:nvSpPr>
        <p:spPr>
          <a:xfrm>
            <a:off x="612877" y="3775820"/>
            <a:ext cx="2362289" cy="517077"/>
          </a:xfrm>
          <a:prstGeom prst="roundRect">
            <a:avLst/>
          </a:prstGeom>
          <a:solidFill>
            <a:srgbClr val="4577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b="1" dirty="0" smtClean="0">
                <a:latin typeface="Helvetica Neue"/>
                <a:cs typeface="Helvetica Neue"/>
              </a:rPr>
              <a:t>Inversors</a:t>
            </a:r>
            <a:endParaRPr lang="ca-ES" b="1" dirty="0">
              <a:latin typeface="Helvetica Neue"/>
              <a:cs typeface="Helvetica Neue"/>
            </a:endParaRPr>
          </a:p>
        </p:txBody>
      </p:sp>
      <p:pic>
        <p:nvPicPr>
          <p:cNvPr id="31" name="Picture 35"/>
          <p:cNvPicPr>
            <a:picLocks noChangeAspect="1"/>
          </p:cNvPicPr>
          <p:nvPr/>
        </p:nvPicPr>
        <p:blipFill rotWithShape="1">
          <a:blip r:embed="rId2"/>
          <a:srcRect t="31707" b="39480"/>
          <a:stretch/>
        </p:blipFill>
        <p:spPr>
          <a:xfrm>
            <a:off x="3668230" y="4726830"/>
            <a:ext cx="1953118" cy="562752"/>
          </a:xfrm>
          <a:prstGeom prst="rect">
            <a:avLst/>
          </a:prstGeom>
        </p:spPr>
      </p:pic>
      <p:pic>
        <p:nvPicPr>
          <p:cNvPr id="32" name="Imagen 31" descr="Captura de pantalla 2015-03-04 a les 17.11.1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085" y="4509120"/>
            <a:ext cx="2646210" cy="1688099"/>
          </a:xfrm>
          <a:prstGeom prst="rect">
            <a:avLst/>
          </a:prstGeom>
        </p:spPr>
      </p:pic>
      <p:pic>
        <p:nvPicPr>
          <p:cNvPr id="33" name="Imagen 32" descr="Captura de pantalla 2015-03-04 a les 17.11.2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36448"/>
            <a:ext cx="2581583" cy="1628856"/>
          </a:xfrm>
          <a:prstGeom prst="rect">
            <a:avLst/>
          </a:prstGeom>
        </p:spPr>
      </p:pic>
      <p:sp>
        <p:nvSpPr>
          <p:cNvPr id="34" name="Flecha izquierda, derecha y arriba 12"/>
          <p:cNvSpPr/>
          <p:nvPr/>
        </p:nvSpPr>
        <p:spPr>
          <a:xfrm rot="10800000">
            <a:off x="3131841" y="4438935"/>
            <a:ext cx="2843999" cy="1223998"/>
          </a:xfrm>
          <a:prstGeom prst="leftRightArrow">
            <a:avLst/>
          </a:prstGeom>
          <a:noFill/>
          <a:ln>
            <a:solidFill>
              <a:srgbClr val="FFAC08"/>
            </a:solidFill>
          </a:ln>
          <a:effectLst>
            <a:outerShdw blurRad="50800" dist="38100" dir="180000" sx="98000" sy="98000" algn="tl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9008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</a:rPr>
              <a:t>Beneficis per a inversors i pimes</a:t>
            </a:r>
            <a:endParaRPr lang="ca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5" name="5 Rectángulo redondeado"/>
          <p:cNvSpPr/>
          <p:nvPr/>
        </p:nvSpPr>
        <p:spPr>
          <a:xfrm>
            <a:off x="107504" y="1772816"/>
            <a:ext cx="2160240" cy="2160240"/>
          </a:xfrm>
          <a:prstGeom prst="roundRect">
            <a:avLst/>
          </a:prstGeom>
          <a:solidFill>
            <a:srgbClr val="2159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2400" b="1" dirty="0" smtClean="0">
                <a:solidFill>
                  <a:prstClr val="white"/>
                </a:solidFill>
              </a:rPr>
              <a:t>Inversors</a:t>
            </a:r>
            <a:endParaRPr lang="ca-ES" sz="2400" b="1" dirty="0">
              <a:solidFill>
                <a:prstClr val="white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404918" y="1772816"/>
            <a:ext cx="6559570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91440" rIns="0" bIns="91440" anchor="t" anchorCtr="0" upright="1">
            <a:no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Accés a un nou tipus d’actiu financer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Retorns atractius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Excel-lent relació retorn-risc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Baixa volatilitat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Rigorós procés previ d’anàlisi i selecció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404918" y="4293096"/>
            <a:ext cx="632750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91440" rIns="0" bIns="91440" anchor="t" anchorCtr="0" upright="1">
            <a:noAutofit/>
          </a:bodyPr>
          <a:lstStyle/>
          <a:p>
            <a:pPr marL="43307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Tipus d’interès atractius</a:t>
            </a:r>
          </a:p>
          <a:p>
            <a:pPr marL="43307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Procés àgil i transparent</a:t>
            </a:r>
          </a:p>
          <a:p>
            <a:pPr marL="43307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Sense demores ni costos ocults o addicionals</a:t>
            </a:r>
          </a:p>
          <a:p>
            <a:pPr marL="43307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Sense venda creuada de productes </a:t>
            </a:r>
          </a:p>
          <a:p>
            <a:pPr marL="43307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Ampliació del pool de finançament</a:t>
            </a:r>
            <a:endParaRPr lang="ca-ES" dirty="0">
              <a:solidFill>
                <a:srgbClr val="215968"/>
              </a:solidFill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5 Rectángulo redondeado"/>
          <p:cNvSpPr/>
          <p:nvPr/>
        </p:nvSpPr>
        <p:spPr>
          <a:xfrm>
            <a:off x="107504" y="4293096"/>
            <a:ext cx="2160240" cy="2160240"/>
          </a:xfrm>
          <a:prstGeom prst="roundRect">
            <a:avLst/>
          </a:prstGeom>
          <a:solidFill>
            <a:srgbClr val="2159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2400" b="1" dirty="0" smtClean="0">
                <a:solidFill>
                  <a:prstClr val="white"/>
                </a:solidFill>
              </a:rPr>
              <a:t>Pimes</a:t>
            </a:r>
            <a:endParaRPr lang="ca-ES" sz="2400" b="1" dirty="0">
              <a:solidFill>
                <a:prstClr val="white"/>
              </a:solidFill>
            </a:endParaRPr>
          </a:p>
        </p:txBody>
      </p:sp>
      <p:cxnSp>
        <p:nvCxnSpPr>
          <p:cNvPr id="10" name="Conector recto 9"/>
          <p:cNvCxnSpPr/>
          <p:nvPr/>
        </p:nvCxnSpPr>
        <p:spPr>
          <a:xfrm>
            <a:off x="395536" y="4094828"/>
            <a:ext cx="82089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38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Marcador de contenido 4" descr="Cover_LoanBook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"/>
          <a:stretch/>
        </p:blipFill>
        <p:spPr>
          <a:xfrm>
            <a:off x="0" y="0"/>
            <a:ext cx="9144000" cy="6858000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5</a:t>
            </a:fld>
            <a:endParaRPr lang="es-ES" dirty="0"/>
          </a:p>
        </p:txBody>
      </p:sp>
      <p:sp>
        <p:nvSpPr>
          <p:cNvPr id="6" name="CuadroTexto 5"/>
          <p:cNvSpPr txBox="1"/>
          <p:nvPr/>
        </p:nvSpPr>
        <p:spPr>
          <a:xfrm>
            <a:off x="687288" y="1006082"/>
            <a:ext cx="7192174" cy="4801315"/>
          </a:xfrm>
          <a:prstGeom prst="rect">
            <a:avLst/>
          </a:prstGeom>
          <a:solidFill>
            <a:schemeClr val="bg1">
              <a:alpha val="89000"/>
            </a:schemeClr>
          </a:solidFill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157" y="2178975"/>
            <a:ext cx="3978899" cy="99800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39432" y="3370751"/>
            <a:ext cx="4036623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Carrer Balmes 171, 3º 1ª</a:t>
            </a:r>
          </a:p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08006 Barcelona</a:t>
            </a:r>
          </a:p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Espanya</a:t>
            </a:r>
          </a:p>
          <a:p>
            <a:endParaRPr lang="ca-ES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endParaRPr lang="ca-ES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ca-ES" sz="12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Telf: 936 240 428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Inversors: inversores@loanbook.es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Pimes: pymes@loanbook.es</a:t>
            </a:r>
          </a:p>
          <a:p>
            <a:pPr>
              <a:lnSpc>
                <a:spcPct val="110000"/>
              </a:lnSpc>
            </a:pPr>
            <a:endParaRPr lang="ca-ES" sz="1200" b="1" dirty="0">
              <a:solidFill>
                <a:srgbClr val="215968"/>
              </a:solidFill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www.loanbookpimes.cat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www.loanbook.es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1039433" y="1539927"/>
            <a:ext cx="3240360" cy="465887"/>
          </a:xfrm>
          <a:prstGeom prst="rect">
            <a:avLst/>
          </a:prstGeom>
          <a:solidFill>
            <a:srgbClr val="EDF5F6">
              <a:alpha val="0"/>
            </a:srgbClr>
          </a:solidFill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2000" dirty="0" smtClean="0">
                <a:solidFill>
                  <a:srgbClr val="4BACC6">
                    <a:lumMod val="75000"/>
                  </a:srgbClr>
                </a:solidFill>
              </a:rPr>
              <a:t>Moltes gràcies. </a:t>
            </a:r>
            <a:endParaRPr lang="ca-ES" sz="20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4797152"/>
            <a:ext cx="2970735" cy="946291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860032" y="4293096"/>
            <a:ext cx="2651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Membre fundador de</a:t>
            </a:r>
            <a:endParaRPr lang="es-ES" sz="1400" b="1" dirty="0">
              <a:solidFill>
                <a:srgbClr val="215968"/>
              </a:solidFill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52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</a:rPr>
              <a:t>Cas d’èxit: Funding Circle</a:t>
            </a:r>
            <a:endParaRPr lang="ca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5" name="3 Marcador de texto"/>
          <p:cNvSpPr txBox="1">
            <a:spLocks/>
          </p:cNvSpPr>
          <p:nvPr/>
        </p:nvSpPr>
        <p:spPr>
          <a:xfrm>
            <a:off x="124761" y="1556792"/>
            <a:ext cx="4303223" cy="468412"/>
          </a:xfrm>
          <a:prstGeom prst="roundRect">
            <a:avLst/>
          </a:prstGeom>
          <a:solidFill>
            <a:srgbClr val="21596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66462" tIns="43200" rIns="66462" bIns="4320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1pPr>
            <a:lvl2pPr marL="631825" indent="-174625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2pPr>
            <a:lvl3pPr marL="1076325" indent="-161925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spcBef>
                <a:spcPct val="20000"/>
              </a:spcBef>
              <a:buFont typeface="+mj-lt"/>
              <a:buAutoNum type="romanLcPeriod"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a-ES" sz="1400" b="1" dirty="0" smtClean="0">
                <a:solidFill>
                  <a:prstClr val="white"/>
                </a:solidFill>
                <a:latin typeface="Arial Rounded MT Bold"/>
              </a:rPr>
              <a:t>Descripció de la companyia</a:t>
            </a:r>
            <a:endParaRPr lang="ca-ES" sz="1400" b="1" dirty="0">
              <a:solidFill>
                <a:prstClr val="white"/>
              </a:solidFill>
              <a:latin typeface="Arial Rounded MT Bold"/>
            </a:endParaRPr>
          </a:p>
        </p:txBody>
      </p:sp>
      <p:sp>
        <p:nvSpPr>
          <p:cNvPr id="6" name="3 Marcador de texto"/>
          <p:cNvSpPr txBox="1">
            <a:spLocks/>
          </p:cNvSpPr>
          <p:nvPr/>
        </p:nvSpPr>
        <p:spPr>
          <a:xfrm>
            <a:off x="124761" y="2046163"/>
            <a:ext cx="4159207" cy="4551189"/>
          </a:xfrm>
          <a:prstGeom prst="rect">
            <a:avLst/>
          </a:prstGeom>
          <a:noFill/>
        </p:spPr>
        <p:txBody>
          <a:bodyPr vert="horz" lIns="66462" tIns="43200" rIns="66462" bIns="4320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1825" indent="-174625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76325" indent="-161925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spcBef>
                <a:spcPct val="20000"/>
              </a:spcBef>
              <a:buFont typeface="+mj-lt"/>
              <a:buAutoNum type="romanLcPeriod"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265" indent="-158265">
              <a:spcBef>
                <a:spcPts val="0"/>
              </a:spcBef>
              <a:spcAft>
                <a:spcPts val="800"/>
              </a:spcAft>
              <a:buFont typeface="Arial" pitchFamily="34" charset="0"/>
              <a:buChar char="•"/>
            </a:pPr>
            <a:r>
              <a:rPr lang="ca-ES" sz="1300" dirty="0" smtClean="0">
                <a:solidFill>
                  <a:srgbClr val="215968"/>
                </a:solidFill>
              </a:rPr>
              <a:t>Plataforma del Regne Unit fundada al 2010, referència en el mercat p2b</a:t>
            </a:r>
          </a:p>
          <a:p>
            <a:pPr marL="158265" indent="-158265">
              <a:spcBef>
                <a:spcPts val="0"/>
              </a:spcBef>
              <a:spcAft>
                <a:spcPts val="800"/>
              </a:spcAft>
              <a:buFont typeface="Arial" pitchFamily="34" charset="0"/>
              <a:buChar char="•"/>
            </a:pPr>
            <a:r>
              <a:rPr lang="ca-ES" sz="1300" dirty="0" smtClean="0">
                <a:solidFill>
                  <a:srgbClr val="215968"/>
                </a:solidFill>
              </a:rPr>
              <a:t>Actualment, compta amb: </a:t>
            </a:r>
          </a:p>
          <a:p>
            <a:pPr marL="447675" lvl="1" indent="-184150">
              <a:spcBef>
                <a:spcPts val="0"/>
              </a:spcBef>
              <a:spcAft>
                <a:spcPts val="800"/>
              </a:spcAft>
            </a:pPr>
            <a:r>
              <a:rPr lang="ca-ES" sz="1300" dirty="0" smtClean="0">
                <a:solidFill>
                  <a:srgbClr val="215968"/>
                </a:solidFill>
              </a:rPr>
              <a:t>36.000+ inversors actius</a:t>
            </a:r>
          </a:p>
          <a:p>
            <a:pPr marL="447675" lvl="1" indent="-184150">
              <a:spcBef>
                <a:spcPts val="0"/>
              </a:spcBef>
              <a:spcAft>
                <a:spcPts val="800"/>
              </a:spcAft>
            </a:pPr>
            <a:r>
              <a:rPr lang="ca-ES" sz="1300" dirty="0" smtClean="0">
                <a:solidFill>
                  <a:srgbClr val="215968"/>
                </a:solidFill>
              </a:rPr>
              <a:t>Prop de 500M£ prestats </a:t>
            </a:r>
          </a:p>
          <a:p>
            <a:pPr marL="158265" indent="-158265">
              <a:spcBef>
                <a:spcPts val="0"/>
              </a:spcBef>
              <a:spcAft>
                <a:spcPts val="800"/>
              </a:spcAft>
              <a:buFont typeface="Arial" pitchFamily="34" charset="0"/>
              <a:buChar char="•"/>
            </a:pPr>
            <a:r>
              <a:rPr lang="ca-ES" sz="1300" dirty="0" smtClean="0">
                <a:solidFill>
                  <a:srgbClr val="215968"/>
                </a:solidFill>
              </a:rPr>
              <a:t>Principals característiques dels préstecs:</a:t>
            </a:r>
          </a:p>
          <a:p>
            <a:pPr marL="416180" lvl="1" indent="-164127">
              <a:spcBef>
                <a:spcPts val="0"/>
              </a:spcBef>
              <a:spcAft>
                <a:spcPts val="800"/>
              </a:spcAft>
              <a:buFont typeface="Palatino Linotype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Mitjana de 58.000£ per préstec</a:t>
            </a:r>
          </a:p>
          <a:p>
            <a:pPr marL="416180" lvl="1" indent="-164127">
              <a:spcBef>
                <a:spcPts val="0"/>
              </a:spcBef>
              <a:spcAft>
                <a:spcPts val="800"/>
              </a:spcAft>
              <a:buFont typeface="Palatino Linotype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Préstecs: 5.000 - 1.000.000£ de 6 - 60 mesos</a:t>
            </a:r>
          </a:p>
          <a:p>
            <a:pPr marL="158265" indent="-158265">
              <a:spcBef>
                <a:spcPts val="0"/>
              </a:spcBef>
              <a:spcAft>
                <a:spcPts val="800"/>
              </a:spcAft>
              <a:buFont typeface="Arial" pitchFamily="34" charset="0"/>
              <a:buChar char="•"/>
            </a:pPr>
            <a:r>
              <a:rPr lang="ca-ES" sz="1300" dirty="0" smtClean="0">
                <a:solidFill>
                  <a:srgbClr val="215968"/>
                </a:solidFill>
              </a:rPr>
              <a:t>Perfil mig de l’inversor :</a:t>
            </a:r>
          </a:p>
          <a:p>
            <a:pPr marL="410318" lvl="1" indent="-164127" fontAlgn="ctr">
              <a:spcBef>
                <a:spcPts val="0"/>
              </a:spcBef>
              <a:spcAft>
                <a:spcPts val="800"/>
              </a:spcAft>
              <a:buFont typeface="Palatino Linotype" panose="02040502050505030304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Quantitat mitjana invertida : 6.000£</a:t>
            </a:r>
          </a:p>
          <a:p>
            <a:pPr marL="410318" lvl="1" indent="-164127" fontAlgn="ctr">
              <a:spcBef>
                <a:spcPts val="0"/>
              </a:spcBef>
              <a:spcAft>
                <a:spcPts val="800"/>
              </a:spcAft>
              <a:buFont typeface="Palatino Linotype" panose="02040502050505030304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Mida mitjana de cartera: 10-30 préstecs</a:t>
            </a:r>
          </a:p>
          <a:p>
            <a:pPr marL="410318" lvl="1" indent="-164127" fontAlgn="ctr">
              <a:spcBef>
                <a:spcPts val="0"/>
              </a:spcBef>
              <a:spcAft>
                <a:spcPts val="800"/>
              </a:spcAft>
              <a:buFont typeface="Palatino Linotype" panose="02040502050505030304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Inversió mitjana per préstec: 200-600£</a:t>
            </a:r>
          </a:p>
          <a:p>
            <a:pPr marL="158265" indent="-158265">
              <a:spcBef>
                <a:spcPts val="0"/>
              </a:spcBef>
              <a:spcAft>
                <a:spcPts val="800"/>
              </a:spcAft>
              <a:buFont typeface="Arial" pitchFamily="34" charset="0"/>
              <a:buChar char="•"/>
            </a:pPr>
            <a:r>
              <a:rPr lang="ca-ES" sz="1300" dirty="0" smtClean="0">
                <a:solidFill>
                  <a:srgbClr val="215968"/>
                </a:solidFill>
              </a:rPr>
              <a:t>Alt creixement en els darrers mesos:</a:t>
            </a:r>
          </a:p>
          <a:p>
            <a:pPr marL="416180" lvl="2" indent="-164127">
              <a:spcBef>
                <a:spcPts val="0"/>
              </a:spcBef>
              <a:spcAft>
                <a:spcPts val="800"/>
              </a:spcAft>
              <a:buFont typeface="Palatino Linotype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Primers 18 mesos: 20 M£ originats </a:t>
            </a:r>
          </a:p>
          <a:p>
            <a:pPr marL="416180" lvl="2" indent="-164127">
              <a:spcBef>
                <a:spcPts val="0"/>
              </a:spcBef>
              <a:spcAft>
                <a:spcPts val="800"/>
              </a:spcAft>
              <a:buFont typeface="Palatino Linotype" pitchFamily="18" charset="0"/>
              <a:buChar char="₋"/>
            </a:pPr>
            <a:r>
              <a:rPr lang="ca-ES" sz="1300" dirty="0" smtClean="0">
                <a:solidFill>
                  <a:srgbClr val="215968"/>
                </a:solidFill>
              </a:rPr>
              <a:t>T4 2014: 175M£ originats</a:t>
            </a:r>
          </a:p>
        </p:txBody>
      </p:sp>
      <p:sp>
        <p:nvSpPr>
          <p:cNvPr id="7" name="3 Marcador de texto"/>
          <p:cNvSpPr txBox="1">
            <a:spLocks/>
          </p:cNvSpPr>
          <p:nvPr/>
        </p:nvSpPr>
        <p:spPr>
          <a:xfrm>
            <a:off x="4572001" y="1556792"/>
            <a:ext cx="4464496" cy="468412"/>
          </a:xfrm>
          <a:prstGeom prst="roundRect">
            <a:avLst/>
          </a:prstGeom>
          <a:solidFill>
            <a:srgbClr val="21596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33231" tIns="33231" rIns="33231" bIns="33231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1pPr>
            <a:lvl2pPr marL="631825" indent="-174625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2pPr>
            <a:lvl3pPr marL="1076325" indent="-161925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spcBef>
                <a:spcPct val="20000"/>
              </a:spcBef>
              <a:buFont typeface="+mj-lt"/>
              <a:buAutoNum type="romanLcPeriod"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a-ES" sz="1400" b="1" dirty="0" smtClean="0">
                <a:solidFill>
                  <a:prstClr val="white"/>
                </a:solidFill>
                <a:latin typeface="Arial Rounded MT Bold"/>
              </a:rPr>
              <a:t>Evolució del volum de nous préstecs i volum total acumulat</a:t>
            </a:r>
            <a:endParaRPr lang="ca-ES" sz="1400" b="1" dirty="0">
              <a:solidFill>
                <a:prstClr val="white"/>
              </a:solidFill>
              <a:latin typeface="Arial Rounded MT Bold"/>
            </a:endParaRPr>
          </a:p>
        </p:txBody>
      </p:sp>
      <p:sp>
        <p:nvSpPr>
          <p:cNvPr id="10" name="23 CuadroTexto"/>
          <p:cNvSpPr txBox="1"/>
          <p:nvPr/>
        </p:nvSpPr>
        <p:spPr>
          <a:xfrm>
            <a:off x="107950" y="6652110"/>
            <a:ext cx="3788729" cy="205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738" i="1" dirty="0">
                <a:solidFill>
                  <a:srgbClr val="215968"/>
                </a:solidFill>
              </a:rPr>
              <a:t>Fuente: https://www.fundingcircle.com/</a:t>
            </a:r>
          </a:p>
        </p:txBody>
      </p:sp>
      <p:graphicFrame>
        <p:nvGraphicFramePr>
          <p:cNvPr id="14" name="4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4825404"/>
              </p:ext>
            </p:extLst>
          </p:nvPr>
        </p:nvGraphicFramePr>
        <p:xfrm>
          <a:off x="4572001" y="2073891"/>
          <a:ext cx="4544381" cy="2867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453866318"/>
              </p:ext>
            </p:extLst>
          </p:nvPr>
        </p:nvGraphicFramePr>
        <p:xfrm>
          <a:off x="5076056" y="5434126"/>
          <a:ext cx="3528392" cy="1379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3 Marcador de texto"/>
          <p:cNvSpPr txBox="1">
            <a:spLocks/>
          </p:cNvSpPr>
          <p:nvPr/>
        </p:nvSpPr>
        <p:spPr>
          <a:xfrm>
            <a:off x="4572001" y="4725144"/>
            <a:ext cx="4303223" cy="468412"/>
          </a:xfrm>
          <a:prstGeom prst="roundRect">
            <a:avLst/>
          </a:prstGeom>
          <a:solidFill>
            <a:srgbClr val="215968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66462" tIns="43200" rIns="66462" bIns="4320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1pPr>
            <a:lvl2pPr marL="631825" indent="-174625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2pPr>
            <a:lvl3pPr marL="1076325" indent="-161925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spcBef>
                <a:spcPct val="20000"/>
              </a:spcBef>
              <a:buFont typeface="+mj-lt"/>
              <a:buAutoNum type="romanLcPeriod"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 spc="-20" baseline="0">
                <a:solidFill>
                  <a:schemeClr val="accent5">
                    <a:lumMod val="50000"/>
                  </a:schemeClr>
                </a:solidFill>
                <a:latin typeface="Palatino Linotype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a-ES" sz="1400" b="1" dirty="0" smtClean="0">
                <a:solidFill>
                  <a:schemeClr val="bg1"/>
                </a:solidFill>
                <a:latin typeface="+mj-lt"/>
              </a:rPr>
              <a:t>Creixement del sector crowdlending</a:t>
            </a:r>
            <a:endParaRPr lang="ca-ES" sz="1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4932040" y="5569495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215968"/>
                </a:solidFill>
              </a:rPr>
              <a:t>2011</a:t>
            </a:r>
            <a:endParaRPr lang="es-ES" sz="14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5508104" y="5373216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215968"/>
                </a:solidFill>
              </a:rPr>
              <a:t>2012</a:t>
            </a:r>
            <a:endParaRPr lang="es-ES" sz="1400" dirty="0"/>
          </a:p>
        </p:txBody>
      </p:sp>
      <p:sp>
        <p:nvSpPr>
          <p:cNvPr id="18" name="CuadroTexto 17"/>
          <p:cNvSpPr txBox="1"/>
          <p:nvPr/>
        </p:nvSpPr>
        <p:spPr>
          <a:xfrm>
            <a:off x="6228184" y="5229200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215968"/>
                </a:solidFill>
              </a:rPr>
              <a:t>2013</a:t>
            </a:r>
            <a:endParaRPr lang="es-ES" sz="1600" dirty="0"/>
          </a:p>
        </p:txBody>
      </p:sp>
      <p:sp>
        <p:nvSpPr>
          <p:cNvPr id="19" name="CuadroTexto 18"/>
          <p:cNvSpPr txBox="1"/>
          <p:nvPr/>
        </p:nvSpPr>
        <p:spPr>
          <a:xfrm>
            <a:off x="7236296" y="515719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215968"/>
                </a:solidFill>
              </a:rPr>
              <a:t>2014</a:t>
            </a:r>
            <a:endParaRPr lang="es-ES" sz="1600" dirty="0"/>
          </a:p>
        </p:txBody>
      </p:sp>
    </p:spTree>
    <p:extLst>
      <p:ext uri="{BB962C8B-B14F-4D97-AF65-F5344CB8AC3E}">
        <p14:creationId xmlns:p14="http://schemas.microsoft.com/office/powerpoint/2010/main" val="320739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2800" dirty="0" smtClean="0">
                <a:solidFill>
                  <a:srgbClr val="4BACC6">
                    <a:lumMod val="75000"/>
                  </a:srgbClr>
                </a:solidFill>
              </a:rPr>
              <a:t>Comparativa en costos:</a:t>
            </a:r>
            <a:endParaRPr lang="ca-ES" sz="2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27" name="Rectángulo redondeado 26"/>
          <p:cNvSpPr/>
          <p:nvPr/>
        </p:nvSpPr>
        <p:spPr>
          <a:xfrm>
            <a:off x="215008" y="5707708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Alimentació</a:t>
            </a:r>
            <a:endParaRPr lang="ca-ES" sz="1600" dirty="0">
              <a:latin typeface="+mj-lt"/>
            </a:endParaRPr>
          </a:p>
        </p:txBody>
      </p:sp>
      <p:sp>
        <p:nvSpPr>
          <p:cNvPr id="28" name="Rectángulo redondeado 27"/>
          <p:cNvSpPr/>
          <p:nvPr/>
        </p:nvSpPr>
        <p:spPr>
          <a:xfrm>
            <a:off x="215008" y="6234264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Comerç</a:t>
            </a:r>
            <a:endParaRPr lang="ca-ES" sz="1600" dirty="0">
              <a:latin typeface="+mj-lt"/>
            </a:endParaRPr>
          </a:p>
        </p:txBody>
      </p:sp>
      <p:sp>
        <p:nvSpPr>
          <p:cNvPr id="29" name="Rectángulo redondeado 28"/>
          <p:cNvSpPr/>
          <p:nvPr/>
        </p:nvSpPr>
        <p:spPr>
          <a:xfrm>
            <a:off x="2411760" y="5707708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Consultoria</a:t>
            </a:r>
            <a:endParaRPr lang="ca-ES" sz="1600" dirty="0">
              <a:latin typeface="+mj-lt"/>
            </a:endParaRPr>
          </a:p>
        </p:txBody>
      </p:sp>
      <p:sp>
        <p:nvSpPr>
          <p:cNvPr id="30" name="Rectángulo redondeado 29"/>
          <p:cNvSpPr/>
          <p:nvPr/>
        </p:nvSpPr>
        <p:spPr>
          <a:xfrm>
            <a:off x="4644008" y="5733256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Serveis</a:t>
            </a:r>
            <a:endParaRPr lang="ca-ES" sz="1600" dirty="0">
              <a:latin typeface="+mj-lt"/>
            </a:endParaRPr>
          </a:p>
        </p:txBody>
      </p:sp>
      <p:sp>
        <p:nvSpPr>
          <p:cNvPr id="31" name="Rectángulo redondeado 30"/>
          <p:cNvSpPr/>
          <p:nvPr/>
        </p:nvSpPr>
        <p:spPr>
          <a:xfrm>
            <a:off x="2411760" y="6234264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Metal·lúrgica</a:t>
            </a:r>
            <a:endParaRPr lang="ca-ES" sz="1600" dirty="0">
              <a:latin typeface="+mj-lt"/>
            </a:endParaRPr>
          </a:p>
        </p:txBody>
      </p:sp>
      <p:sp>
        <p:nvSpPr>
          <p:cNvPr id="32" name="Rectángulo redondeado 31"/>
          <p:cNvSpPr/>
          <p:nvPr/>
        </p:nvSpPr>
        <p:spPr>
          <a:xfrm>
            <a:off x="4644008" y="6237312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Software</a:t>
            </a:r>
            <a:endParaRPr lang="ca-ES" sz="1600" dirty="0">
              <a:latin typeface="+mj-lt"/>
            </a:endParaRPr>
          </a:p>
        </p:txBody>
      </p:sp>
      <p:sp>
        <p:nvSpPr>
          <p:cNvPr id="33" name="Rectángulo redondeado 32"/>
          <p:cNvSpPr/>
          <p:nvPr/>
        </p:nvSpPr>
        <p:spPr>
          <a:xfrm>
            <a:off x="6804248" y="6237312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Construcció</a:t>
            </a:r>
            <a:endParaRPr lang="ca-ES" sz="1600" dirty="0">
              <a:latin typeface="+mj-lt"/>
            </a:endParaRPr>
          </a:p>
        </p:txBody>
      </p:sp>
      <p:sp>
        <p:nvSpPr>
          <p:cNvPr id="34" name="Rectángulo redondeado 33"/>
          <p:cNvSpPr/>
          <p:nvPr/>
        </p:nvSpPr>
        <p:spPr>
          <a:xfrm>
            <a:off x="6804248" y="5733256"/>
            <a:ext cx="1866779" cy="390015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Química</a:t>
            </a:r>
            <a:endParaRPr lang="ca-ES" sz="1600" dirty="0">
              <a:latin typeface="+mj-lt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-36512" y="5199225"/>
            <a:ext cx="4108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Sectors finançats (entre d’altres)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7" name="Rectángulo 36"/>
          <p:cNvSpPr/>
          <p:nvPr/>
        </p:nvSpPr>
        <p:spPr>
          <a:xfrm>
            <a:off x="179512" y="1609055"/>
            <a:ext cx="83529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ca-ES" sz="14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Línia de crèdit de </a:t>
            </a:r>
            <a:r>
              <a:rPr lang="ca-ES" sz="14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5</a:t>
            </a:r>
            <a:r>
              <a:rPr lang="ca-ES" sz="14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0.000€, a una empresa amb rating B++</a:t>
            </a:r>
          </a:p>
        </p:txBody>
      </p:sp>
      <p:graphicFrame>
        <p:nvGraphicFramePr>
          <p:cNvPr id="38" name="Tabla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675066"/>
              </p:ext>
            </p:extLst>
          </p:nvPr>
        </p:nvGraphicFramePr>
        <p:xfrm>
          <a:off x="1331640" y="2060849"/>
          <a:ext cx="5760640" cy="2952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6733"/>
                <a:gridCol w="1851373"/>
                <a:gridCol w="1962534"/>
              </a:tblGrid>
              <a:tr h="405097">
                <a:tc>
                  <a:txBody>
                    <a:bodyPr/>
                    <a:lstStyle/>
                    <a:p>
                      <a:endParaRPr lang="ca-ES" noProof="0" dirty="0"/>
                    </a:p>
                  </a:txBody>
                  <a:tcPr>
                    <a:solidFill>
                      <a:srgbClr val="21596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noProof="0" dirty="0" smtClean="0"/>
                        <a:t>LoanBook</a:t>
                      </a:r>
                      <a:endParaRPr lang="ca-ES" noProof="0" dirty="0"/>
                    </a:p>
                  </a:txBody>
                  <a:tcPr>
                    <a:solidFill>
                      <a:srgbClr val="21596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noProof="0" dirty="0" smtClean="0"/>
                        <a:t>Sector Bancari</a:t>
                      </a:r>
                      <a:endParaRPr lang="ca-ES" noProof="0" dirty="0"/>
                    </a:p>
                  </a:txBody>
                  <a:tcPr>
                    <a:solidFill>
                      <a:srgbClr val="215968"/>
                    </a:solidFill>
                  </a:tcPr>
                </a:tc>
              </a:tr>
              <a:tr h="405097">
                <a:tc>
                  <a:txBody>
                    <a:bodyPr/>
                    <a:lstStyle/>
                    <a:p>
                      <a:r>
                        <a:rPr lang="ca-ES" sz="1600" noProof="0" dirty="0" smtClean="0"/>
                        <a:t>Tipus interès</a:t>
                      </a:r>
                      <a:endParaRPr lang="ca-ES" sz="16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5% = 2.500€</a:t>
                      </a:r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4,5% = 2.250€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</a:tr>
              <a:tr h="579012">
                <a:tc>
                  <a:txBody>
                    <a:bodyPr/>
                    <a:lstStyle/>
                    <a:p>
                      <a:r>
                        <a:rPr lang="ca-ES" sz="1600" noProof="0" dirty="0" smtClean="0"/>
                        <a:t>Comissió obertura</a:t>
                      </a:r>
                      <a:endParaRPr lang="ca-ES" sz="16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1,5% = 750€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1,5% = 750€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</a:tr>
              <a:tr h="579012">
                <a:tc>
                  <a:txBody>
                    <a:bodyPr/>
                    <a:lstStyle/>
                    <a:p>
                      <a:r>
                        <a:rPr lang="ca-ES" sz="1600" noProof="0" dirty="0" smtClean="0"/>
                        <a:t>Comissió de no disponibilitat</a:t>
                      </a:r>
                      <a:endParaRPr lang="ca-ES" sz="16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0%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1% = 500€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</a:tr>
              <a:tr h="579012">
                <a:tc>
                  <a:txBody>
                    <a:bodyPr/>
                    <a:lstStyle/>
                    <a:p>
                      <a:r>
                        <a:rPr lang="ca-ES" sz="1600" noProof="0" dirty="0" smtClean="0"/>
                        <a:t>Costos</a:t>
                      </a:r>
                      <a:r>
                        <a:rPr lang="ca-ES" sz="1600" baseline="0" noProof="0" dirty="0" smtClean="0"/>
                        <a:t> per venda creuada</a:t>
                      </a:r>
                      <a:endParaRPr lang="ca-ES" sz="16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0%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400" noProof="0" dirty="0" smtClean="0"/>
                        <a:t>(1%</a:t>
                      </a:r>
                      <a:r>
                        <a:rPr lang="ca-ES" sz="1400" baseline="0" noProof="0" dirty="0" smtClean="0"/>
                        <a:t> - 5%) = 1.500€</a:t>
                      </a:r>
                      <a:endParaRPr lang="ca-ES" sz="14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</a:tr>
              <a:tr h="405097">
                <a:tc>
                  <a:txBody>
                    <a:bodyPr/>
                    <a:lstStyle/>
                    <a:p>
                      <a:r>
                        <a:rPr lang="ca-ES" sz="1600" noProof="0" dirty="0" smtClean="0"/>
                        <a:t>TOTAL:</a:t>
                      </a:r>
                      <a:endParaRPr lang="ca-ES" sz="16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800" noProof="0" dirty="0" smtClean="0"/>
                        <a:t>6’5%</a:t>
                      </a:r>
                      <a:r>
                        <a:rPr lang="ca-ES" sz="1800" baseline="0" noProof="0" dirty="0" smtClean="0"/>
                        <a:t> = </a:t>
                      </a:r>
                      <a:r>
                        <a:rPr lang="ca-ES" sz="1800" noProof="0" dirty="0" smtClean="0"/>
                        <a:t>3.250€</a:t>
                      </a:r>
                      <a:endParaRPr lang="ca-ES" sz="18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a-ES" sz="1800" noProof="0" dirty="0" smtClean="0"/>
                        <a:t>11% = 5.000€</a:t>
                      </a:r>
                      <a:endParaRPr lang="ca-ES" sz="1800" noProof="0" dirty="0"/>
                    </a:p>
                  </a:txBody>
                  <a:tcPr>
                    <a:solidFill>
                      <a:srgbClr val="C8E1E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522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</a:rPr>
              <a:t>Relació rendibilitat - risc – pèrdua esperada</a:t>
            </a:r>
            <a:endParaRPr lang="ca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pic>
        <p:nvPicPr>
          <p:cNvPr id="7" name="Imagen 6" descr="Captura de pantalla 2015-03-04 a les 13.09.2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43608"/>
            <a:ext cx="7086600" cy="3657600"/>
          </a:xfrm>
          <a:prstGeom prst="rect">
            <a:avLst/>
          </a:prstGeom>
        </p:spPr>
      </p:pic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683568" y="5661248"/>
            <a:ext cx="7056784" cy="715230"/>
          </a:xfrm>
        </p:spPr>
        <p:txBody>
          <a:bodyPr>
            <a:noAutofit/>
          </a:bodyPr>
          <a:lstStyle/>
          <a:p>
            <a:pPr marL="0" indent="0">
              <a:buClr>
                <a:schemeClr val="accent5">
                  <a:lumMod val="50000"/>
                </a:schemeClr>
              </a:buClr>
              <a:buNone/>
            </a:pPr>
            <a:r>
              <a:rPr lang="ca-ES" sz="1400" dirty="0" smtClean="0">
                <a:solidFill>
                  <a:srgbClr val="215968"/>
                </a:solidFill>
                <a:latin typeface="+mj-lt"/>
                <a:cs typeface="Arial"/>
              </a:rPr>
              <a:t>* Configuració de carteres a través de mandat d’execució d’acord amb el perfil del client</a:t>
            </a:r>
          </a:p>
        </p:txBody>
      </p:sp>
    </p:spTree>
    <p:extLst>
      <p:ext uri="{BB962C8B-B14F-4D97-AF65-F5344CB8AC3E}">
        <p14:creationId xmlns:p14="http://schemas.microsoft.com/office/powerpoint/2010/main" val="144453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1307" y="95966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a-ES" sz="3200" dirty="0" smtClean="0">
                <a:solidFill>
                  <a:schemeClr val="accent5">
                    <a:lumMod val="75000"/>
                  </a:schemeClr>
                </a:solidFill>
              </a:rPr>
              <a:t>Productes de finançament</a:t>
            </a:r>
            <a:endParaRPr lang="ca-E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CuadroTexto 34"/>
          <p:cNvSpPr txBox="1"/>
          <p:nvPr/>
        </p:nvSpPr>
        <p:spPr>
          <a:xfrm>
            <a:off x="81307" y="1916832"/>
            <a:ext cx="2602764" cy="41614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3231" tIns="43200" rIns="0" bIns="43200" rtlCol="0">
            <a:noAutofit/>
          </a:bodyPr>
          <a:lstStyle/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Destinada a cobrir les necessitats de finançament a curt termini.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Comissió d’obertura en funció del rating  entre un 0,5% i un 2,0%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Tipus d’interès, també segons rating, entre un 3% i un 8,5%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comissions de no disponibilitat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necessitats d’inter-venció notarial del contracte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obligació de contractar altres productes.</a:t>
            </a:r>
            <a:endParaRPr lang="ca-ES" sz="1400" dirty="0">
              <a:solidFill>
                <a:srgbClr val="215968"/>
              </a:solidFill>
            </a:endParaRPr>
          </a:p>
        </p:txBody>
      </p:sp>
      <p:sp>
        <p:nvSpPr>
          <p:cNvPr id="16" name="CuadroTexto 34"/>
          <p:cNvSpPr txBox="1"/>
          <p:nvPr/>
        </p:nvSpPr>
        <p:spPr>
          <a:xfrm>
            <a:off x="2915816" y="1942250"/>
            <a:ext cx="2952328" cy="479911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3231" tIns="43200" rIns="0" bIns="43200" rtlCol="0">
            <a:noAutofit/>
          </a:bodyPr>
          <a:lstStyle/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Préstecs a curt termini destinats a cobrir les necessitats de circulant.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Termini de 6 a 12 mesos amb liquidació trimestral, semestral o al venciment.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Comissió d’obertura en funció del rating  entre un 0,5% i un 2,0% anualitzat.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Tipus d’interès, també segons rating, entre un 3% i un 9,5%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obligació de contractar altres productes.</a:t>
            </a:r>
          </a:p>
          <a:p>
            <a:pPr marL="80599" algn="just">
              <a:spcAft>
                <a:spcPts val="185"/>
              </a:spcAft>
            </a:pPr>
            <a:endParaRPr lang="ca-ES" sz="1477" b="1" dirty="0" smtClean="0">
              <a:solidFill>
                <a:srgbClr val="215968"/>
              </a:solidFill>
            </a:endParaRPr>
          </a:p>
          <a:p>
            <a:pPr marL="80599">
              <a:spcAft>
                <a:spcPts val="277"/>
              </a:spcAft>
            </a:pPr>
            <a:endParaRPr lang="ca-ES" sz="1015" b="1" dirty="0">
              <a:solidFill>
                <a:srgbClr val="215968"/>
              </a:solidFill>
            </a:endParaRPr>
          </a:p>
        </p:txBody>
      </p:sp>
      <p:sp>
        <p:nvSpPr>
          <p:cNvPr id="17" name="CuadroTexto 34"/>
          <p:cNvSpPr txBox="1"/>
          <p:nvPr/>
        </p:nvSpPr>
        <p:spPr>
          <a:xfrm>
            <a:off x="6042696" y="1939790"/>
            <a:ext cx="2952328" cy="479911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3231" tIns="43200" rIns="0" bIns="43200" rtlCol="0">
            <a:noAutofit/>
          </a:bodyPr>
          <a:lstStyle/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Descompte de pagarés.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Terminis fins a 180 dies.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Comissió entre el 0,25% i 1%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Tipus d’interès, també segons rating, entre un 3% i un 12%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obligació de contractar altres productes.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Sense intervenció notarial del contracte</a:t>
            </a:r>
          </a:p>
          <a:p>
            <a:pPr marL="80599" algn="just">
              <a:spcAft>
                <a:spcPts val="185"/>
              </a:spcAft>
            </a:pPr>
            <a:endParaRPr lang="ca-ES" sz="1400" dirty="0" smtClean="0">
              <a:solidFill>
                <a:srgbClr val="215968"/>
              </a:solidFill>
            </a:endParaRPr>
          </a:p>
          <a:p>
            <a:pPr marL="80599" algn="just">
              <a:spcAft>
                <a:spcPts val="185"/>
              </a:spcAft>
            </a:pPr>
            <a:r>
              <a:rPr lang="ca-ES" sz="1400" dirty="0" smtClean="0">
                <a:solidFill>
                  <a:srgbClr val="215968"/>
                </a:solidFill>
              </a:rPr>
              <a:t>Risc basat únicament en el lliurat</a:t>
            </a:r>
          </a:p>
          <a:p>
            <a:pPr marL="80599" algn="just">
              <a:spcAft>
                <a:spcPts val="185"/>
              </a:spcAft>
            </a:pPr>
            <a:endParaRPr lang="ca-ES" sz="1477" b="1" dirty="0" smtClean="0">
              <a:solidFill>
                <a:srgbClr val="215968"/>
              </a:solidFill>
            </a:endParaRPr>
          </a:p>
          <a:p>
            <a:pPr marL="80599">
              <a:spcAft>
                <a:spcPts val="277"/>
              </a:spcAft>
            </a:pPr>
            <a:endParaRPr lang="ca-ES" sz="1015" b="1" dirty="0">
              <a:solidFill>
                <a:srgbClr val="215968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150892" y="1540847"/>
            <a:ext cx="2533179" cy="408623"/>
          </a:xfrm>
          <a:prstGeom prst="roundRect">
            <a:avLst/>
          </a:prstGeom>
          <a:solidFill>
            <a:srgbClr val="B3DC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ca-ES" b="1" dirty="0" smtClean="0">
                <a:solidFill>
                  <a:srgbClr val="215968"/>
                </a:solidFill>
                <a:latin typeface="+mj-lt"/>
                <a:cs typeface="Arial"/>
              </a:rPr>
              <a:t>Línia de crèdit</a:t>
            </a:r>
            <a:endParaRPr lang="ca-ES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3039436" y="1540847"/>
            <a:ext cx="2828708" cy="408623"/>
          </a:xfrm>
          <a:prstGeom prst="roundRect">
            <a:avLst/>
          </a:prstGeom>
          <a:solidFill>
            <a:srgbClr val="B3DC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ca-ES" b="1" dirty="0" smtClean="0">
                <a:solidFill>
                  <a:srgbClr val="215968"/>
                </a:solidFill>
                <a:latin typeface="+mj-lt"/>
                <a:cs typeface="Arial"/>
              </a:rPr>
              <a:t>Préstec</a:t>
            </a:r>
            <a:endParaRPr lang="ca-ES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6158568" y="1531167"/>
            <a:ext cx="2720583" cy="408623"/>
          </a:xfrm>
          <a:prstGeom prst="roundRect">
            <a:avLst/>
          </a:prstGeom>
          <a:solidFill>
            <a:srgbClr val="B3DC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ca-ES" b="1" dirty="0" smtClean="0">
                <a:solidFill>
                  <a:srgbClr val="215968"/>
                </a:solidFill>
                <a:latin typeface="+mj-lt"/>
                <a:cs typeface="Arial"/>
              </a:rPr>
              <a:t>Pagarés</a:t>
            </a:r>
            <a:endParaRPr lang="ca-ES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9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2800" dirty="0" smtClean="0">
                <a:solidFill>
                  <a:srgbClr val="4BACC6">
                    <a:lumMod val="75000"/>
                  </a:srgbClr>
                </a:solidFill>
              </a:rPr>
              <a:t>Alguns crèdits formalitzats...</a:t>
            </a:r>
            <a:endParaRPr lang="ca-ES" sz="2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4287" y="1196752"/>
            <a:ext cx="834614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91440" rIns="0" bIns="91440" anchor="t" anchorCtr="0" upright="1">
            <a:noAutofit/>
          </a:bodyPr>
          <a:lstStyle/>
          <a:p>
            <a:pPr>
              <a:spcAft>
                <a:spcPts val="1200"/>
              </a:spcAft>
            </a:pPr>
            <a:endParaRPr lang="ca-ES" sz="1600" dirty="0" smtClean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635000" lvl="1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b="1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ProActiva Serveis Aquàtics, SL (Catalunya)</a:t>
            </a:r>
            <a:endParaRPr lang="ca-ES" sz="16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2">
              <a:spcAft>
                <a:spcPts val="1200"/>
              </a:spcAft>
            </a:pPr>
            <a:endParaRPr lang="ca-ES" sz="16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sz="1600" dirty="0" smtClean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sz="1600" dirty="0" smtClean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sz="16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2">
              <a:spcAft>
                <a:spcPts val="1200"/>
              </a:spcAft>
            </a:pPr>
            <a:endParaRPr lang="ca-ES" sz="1600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635000" lvl="1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b="1" dirty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635000" lvl="1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b="1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Juan Cortés, SL </a:t>
            </a: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- “Ferros Cortés” (Sant Fruitós de Bages):</a:t>
            </a: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Línia de crèdit 45.000 euros.</a:t>
            </a: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sz="1600" dirty="0" smtClean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635000" lvl="1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b="1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Soler Global, SL </a:t>
            </a: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- Grup Soler (Sallent):</a:t>
            </a: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Línia de crèdit 100.000 euros.</a:t>
            </a:r>
          </a:p>
          <a:p>
            <a:pPr marL="1092200" lvl="2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ca-ES" sz="1600" dirty="0" smtClean="0">
              <a:solidFill>
                <a:srgbClr val="215968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n 4" descr="Ferros Corté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81128"/>
            <a:ext cx="1231900" cy="609600"/>
          </a:xfrm>
          <a:prstGeom prst="rect">
            <a:avLst/>
          </a:prstGeom>
        </p:spPr>
      </p:pic>
      <p:pic>
        <p:nvPicPr>
          <p:cNvPr id="9" name="Imagen 8" descr="Soler Glob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661248"/>
            <a:ext cx="514057" cy="845992"/>
          </a:xfrm>
          <a:prstGeom prst="rect">
            <a:avLst/>
          </a:prstGeom>
        </p:spPr>
      </p:pic>
      <p:pic>
        <p:nvPicPr>
          <p:cNvPr id="2" name="Imagen 1" descr="Captura de pantalla 2015-04-30 a les 9.17.51.p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060848"/>
            <a:ext cx="3816424" cy="222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5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 17"/>
          <p:cNvSpPr/>
          <p:nvPr/>
        </p:nvSpPr>
        <p:spPr>
          <a:xfrm>
            <a:off x="2483768" y="2204864"/>
            <a:ext cx="5538568" cy="4441307"/>
          </a:xfrm>
          <a:prstGeom prst="roundRect">
            <a:avLst>
              <a:gd name="adj" fmla="val 7112"/>
            </a:avLst>
          </a:prstGeom>
          <a:solidFill>
            <a:srgbClr val="D0E9F0"/>
          </a:solidFill>
          <a:ln w="508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1307" y="96934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a-ES" sz="3200" dirty="0" smtClean="0">
                <a:solidFill>
                  <a:schemeClr val="accent5">
                    <a:lumMod val="75000"/>
                  </a:schemeClr>
                </a:solidFill>
              </a:rPr>
              <a:t>Fases del finançament</a:t>
            </a:r>
            <a:endParaRPr lang="ca-ES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05116" y="4932153"/>
            <a:ext cx="1776653" cy="872519"/>
          </a:xfrm>
          <a:prstGeom prst="roundRect">
            <a:avLst/>
          </a:prstGeom>
          <a:solidFill>
            <a:srgbClr val="215968"/>
          </a:solidFill>
        </p:spPr>
        <p:txBody>
          <a:bodyPr wrap="square" rtlCol="0" anchor="ctr">
            <a:normAutofit/>
          </a:bodyPr>
          <a:lstStyle/>
          <a:p>
            <a:pPr algn="ctr"/>
            <a:r>
              <a:rPr lang="ca-ES" sz="1600" b="1" dirty="0" smtClean="0">
                <a:solidFill>
                  <a:schemeClr val="bg1"/>
                </a:solidFill>
                <a:latin typeface="+mj-lt"/>
                <a:cs typeface="Arial"/>
              </a:rPr>
              <a:t>Formalització</a:t>
            </a:r>
            <a:endParaRPr lang="ca-ES" sz="1600" b="1" dirty="0">
              <a:solidFill>
                <a:schemeClr val="bg1"/>
              </a:solidFill>
              <a:latin typeface="+mj-lt"/>
              <a:cs typeface="Arial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05116" y="3872196"/>
            <a:ext cx="1776653" cy="840965"/>
          </a:xfrm>
          <a:prstGeom prst="roundRect">
            <a:avLst/>
          </a:prstGeom>
          <a:solidFill>
            <a:srgbClr val="215968"/>
          </a:solidFill>
        </p:spPr>
        <p:txBody>
          <a:bodyPr wrap="square" rtlCol="0" anchor="ctr">
            <a:normAutofit/>
          </a:bodyPr>
          <a:lstStyle/>
          <a:p>
            <a:pPr algn="ctr"/>
            <a:r>
              <a:rPr lang="ca-ES" b="1" dirty="0" smtClean="0">
                <a:solidFill>
                  <a:schemeClr val="bg1"/>
                </a:solidFill>
                <a:latin typeface="+mj-lt"/>
                <a:cs typeface="Arial"/>
              </a:rPr>
              <a:t>Subhasta online</a:t>
            </a:r>
            <a:endParaRPr lang="ca-ES" b="1" dirty="0">
              <a:solidFill>
                <a:schemeClr val="bg1"/>
              </a:solidFill>
              <a:latin typeface="+mj-lt"/>
              <a:cs typeface="Arial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483768" y="1628800"/>
            <a:ext cx="4810300" cy="408623"/>
          </a:xfrm>
          <a:prstGeom prst="roundRect">
            <a:avLst/>
          </a:prstGeom>
          <a:solidFill>
            <a:srgbClr val="B3DC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ca-ES" b="1" dirty="0" smtClean="0">
                <a:solidFill>
                  <a:srgbClr val="215968"/>
                </a:solidFill>
                <a:latin typeface="+mj-lt"/>
                <a:cs typeface="Arial"/>
              </a:rPr>
              <a:t>Procés</a:t>
            </a:r>
            <a:endParaRPr lang="ca-ES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2992759" y="4118656"/>
            <a:ext cx="4675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>
                <a:solidFill>
                  <a:srgbClr val="215968"/>
                </a:solidFill>
                <a:latin typeface="+mj-lt"/>
                <a:cs typeface="Arial"/>
              </a:rPr>
              <a:t>Préstecs, línies de crèdit i pagarés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2750039" y="5089119"/>
            <a:ext cx="4544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cs typeface="Arial"/>
              </a:rPr>
              <a:t>Pagarés i crèdit amb contracte privat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cs typeface="Arial"/>
              </a:rPr>
              <a:t>Préstecs amb intervenció notarial</a:t>
            </a:r>
            <a:endParaRPr lang="ca-ES" sz="1600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817668" y="5921566"/>
            <a:ext cx="513870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>
                <a:solidFill>
                  <a:srgbClr val="215968"/>
                </a:solidFill>
                <a:latin typeface="+mj-lt"/>
                <a:cs typeface="Arial"/>
              </a:rPr>
              <a:t>LoanBook gestiona els cobraments, pagaments i recobraments entre inversors i pime</a:t>
            </a:r>
            <a:endParaRPr lang="ca-ES" sz="1600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476548" y="4785761"/>
            <a:ext cx="7881788" cy="44294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29119" y="5877272"/>
            <a:ext cx="7881788" cy="44294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CuadroTexto 19"/>
          <p:cNvSpPr txBox="1"/>
          <p:nvPr/>
        </p:nvSpPr>
        <p:spPr>
          <a:xfrm>
            <a:off x="505115" y="2572611"/>
            <a:ext cx="1776653" cy="857996"/>
          </a:xfrm>
          <a:prstGeom prst="roundRect">
            <a:avLst/>
          </a:prstGeom>
          <a:solidFill>
            <a:srgbClr val="215968"/>
          </a:solidFill>
        </p:spPr>
        <p:txBody>
          <a:bodyPr wrap="square" rtlCol="0" anchor="ctr">
            <a:normAutofit/>
          </a:bodyPr>
          <a:lstStyle/>
          <a:p>
            <a:pPr algn="ctr"/>
            <a:r>
              <a:rPr lang="ca-ES" b="1" dirty="0" smtClean="0">
                <a:solidFill>
                  <a:schemeClr val="bg1"/>
                </a:solidFill>
                <a:latin typeface="+mj-lt"/>
                <a:cs typeface="Arial"/>
              </a:rPr>
              <a:t>Estudi de la pime</a:t>
            </a:r>
            <a:endParaRPr lang="ca-ES" b="1" dirty="0">
              <a:solidFill>
                <a:schemeClr val="bg1"/>
              </a:solidFill>
              <a:latin typeface="+mj-lt"/>
              <a:cs typeface="Arial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950690" y="2420888"/>
            <a:ext cx="471765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Pre-filtrat</a:t>
            </a:r>
            <a:r>
              <a:rPr lang="ca-ES" sz="1400" dirty="0" smtClean="0">
                <a:solidFill>
                  <a:srgbClr val="215968"/>
                </a:solidFill>
              </a:rPr>
              <a:t> </a:t>
            </a: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per mida, sector </a:t>
            </a:r>
            <a:r>
              <a:rPr lang="ca-ES" sz="1400" spc="-31" dirty="0">
                <a:solidFill>
                  <a:srgbClr val="215968"/>
                </a:solidFill>
                <a:latin typeface="+mj-lt"/>
                <a:cs typeface="Times"/>
              </a:rPr>
              <a:t>i</a:t>
            </a: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 qualitat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Utilitzant models </a:t>
            </a:r>
            <a:r>
              <a:rPr lang="ca-ES" sz="1400" spc="-31" dirty="0">
                <a:solidFill>
                  <a:srgbClr val="215968"/>
                </a:solidFill>
                <a:latin typeface="+mj-lt"/>
                <a:cs typeface="Times"/>
              </a:rPr>
              <a:t>i</a:t>
            </a: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 criteris d’agències externes (Axesor, Informa, etc.)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Ús d’un model avançat d’anàlisi de riscs que </a:t>
            </a:r>
            <a:r>
              <a:rPr lang="ca-ES" sz="1400" spc="-31" dirty="0">
                <a:solidFill>
                  <a:srgbClr val="215968"/>
                </a:solidFill>
                <a:latin typeface="+mj-lt"/>
                <a:cs typeface="Times"/>
              </a:rPr>
              <a:t>a</a:t>
            </a: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torga una Probabilitat d’Impagament (a 6 </a:t>
            </a:r>
            <a:r>
              <a:rPr lang="ca-ES" sz="1400" spc="-31" dirty="0">
                <a:solidFill>
                  <a:srgbClr val="215968"/>
                </a:solidFill>
                <a:latin typeface="+mj-lt"/>
                <a:cs typeface="Times"/>
              </a:rPr>
              <a:t>i</a:t>
            </a:r>
            <a:r>
              <a:rPr lang="ca-ES" sz="1400" spc="-31" dirty="0" smtClean="0">
                <a:solidFill>
                  <a:srgbClr val="215968"/>
                </a:solidFill>
                <a:latin typeface="+mj-lt"/>
                <a:cs typeface="Times"/>
              </a:rPr>
              <a:t> 12 mesos)</a:t>
            </a:r>
          </a:p>
        </p:txBody>
      </p:sp>
      <p:cxnSp>
        <p:nvCxnSpPr>
          <p:cNvPr id="23" name="Conector recto 22"/>
          <p:cNvCxnSpPr/>
          <p:nvPr/>
        </p:nvCxnSpPr>
        <p:spPr>
          <a:xfrm>
            <a:off x="476548" y="3760000"/>
            <a:ext cx="7881788" cy="44294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011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987497" y="1489634"/>
            <a:ext cx="2952328" cy="1291293"/>
          </a:xfrm>
        </p:spPr>
        <p:txBody>
          <a:bodyPr>
            <a:noAutofit/>
          </a:bodyPr>
          <a:lstStyle/>
          <a:p>
            <a:pPr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1600" b="1" dirty="0" smtClean="0">
                <a:solidFill>
                  <a:srgbClr val="215968"/>
                </a:solidFill>
                <a:latin typeface="+mj-lt"/>
                <a:cs typeface="Arial"/>
              </a:rPr>
              <a:t>Simple</a:t>
            </a:r>
          </a:p>
          <a:p>
            <a:pPr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1600" b="1" dirty="0" smtClean="0">
                <a:solidFill>
                  <a:srgbClr val="215968"/>
                </a:solidFill>
                <a:latin typeface="+mj-lt"/>
                <a:cs typeface="Arial"/>
              </a:rPr>
              <a:t>Professional</a:t>
            </a:r>
          </a:p>
          <a:p>
            <a:pPr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1600" b="1" dirty="0" smtClean="0">
                <a:solidFill>
                  <a:srgbClr val="215968"/>
                </a:solidFill>
                <a:latin typeface="+mj-lt"/>
                <a:cs typeface="Arial"/>
              </a:rPr>
              <a:t>Transparent</a:t>
            </a:r>
          </a:p>
          <a:p>
            <a:pPr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1600" b="1" dirty="0" smtClean="0">
                <a:solidFill>
                  <a:srgbClr val="215968"/>
                </a:solidFill>
                <a:latin typeface="+mj-lt"/>
                <a:cs typeface="Arial"/>
              </a:rPr>
              <a:t>Informació pública</a:t>
            </a:r>
          </a:p>
          <a:p>
            <a:pPr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ca-ES" dirty="0" smtClean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-13821" y="936485"/>
            <a:ext cx="8229600" cy="69231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ES" sz="3200" dirty="0" smtClean="0">
                <a:solidFill>
                  <a:srgbClr val="4BACC6">
                    <a:lumMod val="75000"/>
                  </a:srgbClr>
                </a:solidFill>
              </a:rPr>
              <a:t>Marketplace</a:t>
            </a:r>
            <a:endParaRPr lang="es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519072"/>
            <a:ext cx="4554439" cy="252371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149080"/>
            <a:ext cx="4466060" cy="246448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4172" y="2996952"/>
            <a:ext cx="4080215" cy="361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0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</a:rPr>
              <a:t>Situació actual</a:t>
            </a:r>
            <a:endParaRPr lang="ca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14287" y="1470332"/>
            <a:ext cx="9145016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91440" rIns="0" bIns="91440" anchor="t" anchorCtr="0" upright="1">
            <a:noAutofit/>
          </a:bodyPr>
          <a:lstStyle/>
          <a:p>
            <a:pPr marL="177800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Octubre 2013: llançament dels primers préstecs.</a:t>
            </a:r>
          </a:p>
          <a:p>
            <a:pPr marL="177800" indent="-177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a-ES" sz="1600" dirty="0" smtClean="0">
                <a:solidFill>
                  <a:srgbClr val="215968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Juny 2015: 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Més de </a:t>
            </a:r>
            <a:r>
              <a:rPr lang="ca-ES" sz="1600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140 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operacions </a:t>
            </a:r>
            <a:r>
              <a:rPr lang="ca-ES" sz="1600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sumant 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un import total </a:t>
            </a:r>
            <a:r>
              <a:rPr lang="ca-ES" sz="1600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proper als 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4</a:t>
            </a:r>
            <a:r>
              <a:rPr lang="ca-ES" sz="1600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ca-ES" sz="1600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M€.</a:t>
            </a:r>
          </a:p>
        </p:txBody>
      </p:sp>
      <p:sp>
        <p:nvSpPr>
          <p:cNvPr id="6" name="CuadroTexto 5"/>
          <p:cNvSpPr txBox="1"/>
          <p:nvPr/>
        </p:nvSpPr>
        <p:spPr>
          <a:xfrm flipH="1">
            <a:off x="1998727" y="3501008"/>
            <a:ext cx="773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400" dirty="0" smtClean="0">
                <a:solidFill>
                  <a:srgbClr val="215968"/>
                </a:solidFill>
                <a:latin typeface="+mj-lt"/>
                <a:cs typeface="Arial"/>
              </a:rPr>
              <a:t>137</a:t>
            </a:r>
            <a:endParaRPr lang="ca-ES" sz="2400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8" name="CuadroTexto 7"/>
          <p:cNvSpPr txBox="1"/>
          <p:nvPr/>
        </p:nvSpPr>
        <p:spPr>
          <a:xfrm flipH="1">
            <a:off x="5580112" y="3513202"/>
            <a:ext cx="3384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000" dirty="0" smtClean="0">
                <a:solidFill>
                  <a:srgbClr val="215968"/>
                </a:solidFill>
                <a:latin typeface="+mj-lt"/>
                <a:cs typeface="Arial"/>
              </a:rPr>
              <a:t>prop de 1000 usuaris registrats</a:t>
            </a:r>
            <a:endParaRPr lang="ca-ES" sz="2000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802080" y="5013176"/>
            <a:ext cx="18338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600" b="1" dirty="0" smtClean="0">
                <a:solidFill>
                  <a:srgbClr val="215968"/>
                </a:solidFill>
                <a:latin typeface="+mj-lt"/>
                <a:cs typeface="Arial"/>
              </a:rPr>
              <a:t>6,16%</a:t>
            </a:r>
            <a:endParaRPr lang="ca-ES" sz="2600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12" name="Rectángulo redondeado 11"/>
          <p:cNvSpPr/>
          <p:nvPr/>
        </p:nvSpPr>
        <p:spPr>
          <a:xfrm>
            <a:off x="1717574" y="2708920"/>
            <a:ext cx="1414266" cy="584776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# crèdits </a:t>
            </a:r>
            <a:r>
              <a:rPr lang="ca-ES" sz="1600" dirty="0">
                <a:latin typeface="+mj-lt"/>
              </a:rPr>
              <a:t>a</a:t>
            </a:r>
            <a:r>
              <a:rPr lang="ca-ES" sz="1600" dirty="0" smtClean="0">
                <a:latin typeface="+mj-lt"/>
              </a:rPr>
              <a:t>torgats</a:t>
            </a:r>
            <a:endParaRPr lang="ca-ES" sz="1600" dirty="0">
              <a:latin typeface="+mj-lt"/>
            </a:endParaRPr>
          </a:p>
        </p:txBody>
      </p:sp>
      <p:sp>
        <p:nvSpPr>
          <p:cNvPr id="13" name="Rectángulo redondeado 12"/>
          <p:cNvSpPr/>
          <p:nvPr/>
        </p:nvSpPr>
        <p:spPr>
          <a:xfrm>
            <a:off x="3275856" y="2708920"/>
            <a:ext cx="1656184" cy="584776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Volum total (€)</a:t>
            </a:r>
            <a:endParaRPr lang="ca-ES" sz="1600" dirty="0">
              <a:latin typeface="+mj-lt"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5724128" y="2708920"/>
            <a:ext cx="3123874" cy="584776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Inversors</a:t>
            </a:r>
            <a:endParaRPr lang="ca-ES" sz="1600" dirty="0">
              <a:latin typeface="+mj-lt"/>
            </a:endParaRPr>
          </a:p>
        </p:txBody>
      </p:sp>
      <p:sp>
        <p:nvSpPr>
          <p:cNvPr id="16" name="Rectángulo redondeado 15"/>
          <p:cNvSpPr/>
          <p:nvPr/>
        </p:nvSpPr>
        <p:spPr>
          <a:xfrm>
            <a:off x="1628518" y="5796552"/>
            <a:ext cx="2151394" cy="584776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Tipus d’interès promig</a:t>
            </a:r>
            <a:endParaRPr lang="ca-ES" sz="1600" dirty="0">
              <a:latin typeface="+mj-lt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4961581" y="5013176"/>
            <a:ext cx="213069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2600" b="1" dirty="0" smtClean="0">
                <a:solidFill>
                  <a:srgbClr val="215968"/>
                </a:solidFill>
                <a:latin typeface="+mj-lt"/>
                <a:cs typeface="Arial"/>
              </a:rPr>
              <a:t>B++ (&gt;6/10)</a:t>
            </a:r>
            <a:endParaRPr lang="ca-ES" sz="2600" b="1" dirty="0">
              <a:solidFill>
                <a:srgbClr val="215968"/>
              </a:solidFill>
              <a:latin typeface="+mj-lt"/>
              <a:cs typeface="Arial"/>
            </a:endParaRPr>
          </a:p>
        </p:txBody>
      </p:sp>
      <p:sp>
        <p:nvSpPr>
          <p:cNvPr id="19" name="Rectángulo redondeado 18"/>
          <p:cNvSpPr/>
          <p:nvPr/>
        </p:nvSpPr>
        <p:spPr>
          <a:xfrm>
            <a:off x="4940886" y="5796552"/>
            <a:ext cx="2151394" cy="584776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600" dirty="0" smtClean="0">
                <a:latin typeface="+mj-lt"/>
              </a:rPr>
              <a:t>Rating Promig</a:t>
            </a:r>
            <a:endParaRPr lang="ca-ES" sz="1600" dirty="0">
              <a:latin typeface="+mj-lt"/>
            </a:endParaRPr>
          </a:p>
        </p:txBody>
      </p:sp>
      <p:sp>
        <p:nvSpPr>
          <p:cNvPr id="44" name="Rectángulo redondeado 43"/>
          <p:cNvSpPr/>
          <p:nvPr/>
        </p:nvSpPr>
        <p:spPr>
          <a:xfrm>
            <a:off x="103889" y="3452164"/>
            <a:ext cx="1541677" cy="540000"/>
          </a:xfrm>
          <a:prstGeom prst="roundRect">
            <a:avLst/>
          </a:prstGeom>
          <a:solidFill>
            <a:srgbClr val="45779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2400" dirty="0" smtClean="0">
                <a:latin typeface="+mj-lt"/>
              </a:rPr>
              <a:t>Total</a:t>
            </a:r>
            <a:endParaRPr lang="ca-ES" sz="2400" dirty="0">
              <a:latin typeface="+mj-lt"/>
            </a:endParaRPr>
          </a:p>
        </p:txBody>
      </p:sp>
      <p:sp>
        <p:nvSpPr>
          <p:cNvPr id="2" name="Triángulo isósceles 1"/>
          <p:cNvSpPr/>
          <p:nvPr/>
        </p:nvSpPr>
        <p:spPr>
          <a:xfrm rot="10800000">
            <a:off x="114287" y="4321929"/>
            <a:ext cx="8915797" cy="347304"/>
          </a:xfrm>
          <a:prstGeom prst="triangle">
            <a:avLst/>
          </a:prstGeom>
          <a:solidFill>
            <a:srgbClr val="EDF5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20" name="CuadroTexto 19"/>
          <p:cNvSpPr txBox="1"/>
          <p:nvPr/>
        </p:nvSpPr>
        <p:spPr>
          <a:xfrm flipH="1">
            <a:off x="3131840" y="3491332"/>
            <a:ext cx="186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215968"/>
                </a:solidFill>
                <a:latin typeface="+mj-lt"/>
                <a:cs typeface="Arial"/>
              </a:rPr>
              <a:t>3.567.099</a:t>
            </a:r>
            <a:endParaRPr lang="es-ES" sz="2400" dirty="0">
              <a:solidFill>
                <a:srgbClr val="215968"/>
              </a:solidFill>
              <a:latin typeface="+mj-l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49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0" y="966063"/>
            <a:ext cx="8229600" cy="73474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3200" dirty="0" smtClean="0">
                <a:solidFill>
                  <a:srgbClr val="4BACC6">
                    <a:lumMod val="75000"/>
                  </a:srgbClr>
                </a:solidFill>
              </a:rPr>
              <a:t>Equip gestor</a:t>
            </a:r>
            <a:endParaRPr lang="ca-ES" sz="32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3436" y="1628800"/>
            <a:ext cx="8942614" cy="537055"/>
          </a:xfrm>
          <a:prstGeom prst="roundRect">
            <a:avLst/>
          </a:prstGeom>
          <a:solidFill>
            <a:srgbClr val="21596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36000" tIns="0" rIns="36000" bIns="0" numCol="1" anchor="ctr" anchorCtr="0" compatLnSpc="1">
            <a:prstTxWarp prst="textNoShape">
              <a:avLst/>
            </a:prstTxWarp>
            <a:normAutofit/>
          </a:bodyPr>
          <a:lstStyle/>
          <a:p>
            <a:pPr lvl="0" defTabSz="914400" fontAlgn="base">
              <a:spcBef>
                <a:spcPct val="0"/>
              </a:spcBef>
              <a:spcAft>
                <a:spcPts val="200"/>
              </a:spcAft>
            </a:pPr>
            <a:r>
              <a:rPr lang="ca-ES" sz="1400" b="1" dirty="0" smtClean="0">
                <a:solidFill>
                  <a:schemeClr val="bg1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Equip gestor </a:t>
            </a:r>
            <a:r>
              <a:rPr lang="ca-ES" sz="1400" dirty="0" smtClean="0">
                <a:solidFill>
                  <a:schemeClr val="bg1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amb una dilatada experiència en anàlisi i gestió de riscos, préstecs a empreses, finances corporatives, gestió de productes d’inversió i llançament de nous projectes 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944345" y="2339943"/>
            <a:ext cx="1887859" cy="511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84406" rIns="0" bIns="84406" anchor="t" anchorCtr="0" upright="1">
            <a:spAutoFit/>
          </a:bodyPr>
          <a:lstStyle/>
          <a:p>
            <a:pPr lvl="0" algn="r">
              <a:buClr>
                <a:srgbClr val="00B050"/>
              </a:buClr>
            </a:pPr>
            <a:r>
              <a:rPr lang="ca-ES" sz="1292" b="1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Eloi Noya</a:t>
            </a:r>
          </a:p>
          <a:p>
            <a:pPr algn="r">
              <a:spcAft>
                <a:spcPts val="831"/>
              </a:spcAft>
              <a:buClr>
                <a:srgbClr val="00B050"/>
              </a:buClr>
            </a:pPr>
            <a:r>
              <a:rPr lang="ca-ES" sz="923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	Director, Crèdits i Riscs</a:t>
            </a:r>
            <a:endParaRPr lang="ca-ES" sz="1292" b="1" dirty="0">
              <a:solidFill>
                <a:srgbClr val="215968"/>
              </a:solidFill>
              <a:latin typeface="Arial Rounded MT Bold" panose="020F070403050403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946544" y="2339943"/>
            <a:ext cx="1878135" cy="65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84406" rIns="0" bIns="84406" anchor="t" anchorCtr="0" upright="1">
            <a:spAutoFit/>
          </a:bodyPr>
          <a:lstStyle/>
          <a:p>
            <a:pPr lvl="0" algn="r">
              <a:buClr>
                <a:srgbClr val="00B050"/>
              </a:buClr>
            </a:pPr>
            <a:r>
              <a:rPr lang="ca-ES" sz="1292" b="1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Johnathan Ransom</a:t>
            </a:r>
          </a:p>
          <a:p>
            <a:pPr algn="r">
              <a:spcAft>
                <a:spcPts val="554"/>
              </a:spcAft>
              <a:buClr>
                <a:srgbClr val="00B050"/>
              </a:buClr>
            </a:pPr>
            <a:r>
              <a:rPr lang="ca-ES" sz="923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	Director, Investment Management</a:t>
            </a:r>
            <a:endParaRPr lang="ca-ES" sz="923" dirty="0">
              <a:solidFill>
                <a:srgbClr val="215968"/>
              </a:solidFill>
              <a:latin typeface="Arial Rounded MT Bold" panose="020F070403050403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672878" y="2339943"/>
            <a:ext cx="1223624" cy="71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84406" rIns="0" bIns="84406" anchor="t" anchorCtr="0" upright="1">
            <a:spAutoFit/>
          </a:bodyPr>
          <a:lstStyle/>
          <a:p>
            <a:pPr lvl="0" algn="r">
              <a:buClr>
                <a:srgbClr val="00B050"/>
              </a:buClr>
            </a:pPr>
            <a:r>
              <a:rPr lang="ca-ES" sz="1292" b="1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James Buckland</a:t>
            </a:r>
          </a:p>
          <a:p>
            <a:pPr algn="r">
              <a:spcAft>
                <a:spcPts val="831"/>
              </a:spcAft>
              <a:buClr>
                <a:srgbClr val="00B050"/>
              </a:buClr>
            </a:pPr>
            <a:r>
              <a:rPr lang="ca-ES" sz="923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CEO</a:t>
            </a:r>
            <a:endParaRPr lang="ca-ES" sz="923" dirty="0">
              <a:solidFill>
                <a:srgbClr val="215968"/>
              </a:solidFill>
              <a:latin typeface="Arial Rounded MT Bold" panose="020F070403050403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74 Conector recto"/>
          <p:cNvCxnSpPr/>
          <p:nvPr/>
        </p:nvCxnSpPr>
        <p:spPr>
          <a:xfrm>
            <a:off x="3166500" y="3005878"/>
            <a:ext cx="27000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76 Conector recto"/>
          <p:cNvCxnSpPr/>
          <p:nvPr/>
        </p:nvCxnSpPr>
        <p:spPr>
          <a:xfrm>
            <a:off x="217076" y="3005878"/>
            <a:ext cx="27000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77 Conector recto"/>
          <p:cNvCxnSpPr/>
          <p:nvPr/>
        </p:nvCxnSpPr>
        <p:spPr>
          <a:xfrm>
            <a:off x="6156177" y="3005878"/>
            <a:ext cx="2700000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31" y="2253106"/>
            <a:ext cx="531340" cy="71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15057" y="3076257"/>
            <a:ext cx="2700000" cy="841362"/>
          </a:xfrm>
          <a:prstGeom prst="roundRect">
            <a:avLst/>
          </a:prstGeom>
          <a:solidFill>
            <a:srgbClr val="B3DC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rot="0" vert="horz" wrap="square" lIns="33231" tIns="0" rIns="33231" bIns="0" anchor="t" anchorCtr="0" upright="1">
            <a:normAutofit/>
          </a:bodyPr>
          <a:lstStyle/>
          <a:p>
            <a:pPr marL="158265" indent="-158265">
              <a:spcAft>
                <a:spcPts val="277"/>
              </a:spcAft>
              <a:buClr>
                <a:srgbClr val="00B050"/>
              </a:buClr>
              <a:buFont typeface="Wingdings" pitchFamily="2" charset="2"/>
              <a:buChar char="ü"/>
            </a:pPr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COO de GPT Halverton</a:t>
            </a:r>
          </a:p>
          <a:p>
            <a:pPr marL="158265" indent="-158265">
              <a:buClr>
                <a:srgbClr val="00B050"/>
              </a:buClr>
              <a:buFont typeface="Wingdings" pitchFamily="2" charset="2"/>
              <a:buChar char="ü"/>
            </a:pPr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Advocat a Investment Management </a:t>
            </a:r>
            <a:r>
              <a:rPr lang="ca-ES" sz="900" dirty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  <a:ea typeface="Times New Roman" pitchFamily="18" charset="0"/>
                <a:cs typeface="Times New Roman" pitchFamily="18" charset="0"/>
              </a:rPr>
              <a:t> M&amp;A a Ashurst</a:t>
            </a:r>
            <a:endParaRPr lang="ca-ES" sz="900" dirty="0">
              <a:solidFill>
                <a:srgbClr val="215968"/>
              </a:solidFill>
              <a:latin typeface="Arial Rounded MT Bold" panose="020F0704030504030204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168144" y="3076257"/>
            <a:ext cx="2700000" cy="502265"/>
          </a:xfrm>
          <a:prstGeom prst="roundRect">
            <a:avLst/>
          </a:prstGeom>
          <a:solidFill>
            <a:srgbClr val="B3DC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rot="0" vert="horz" wrap="square" lIns="33231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Director de l’Àrea Internacional </a:t>
            </a:r>
            <a:r>
              <a:rPr lang="ca-ES" sz="9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Marketing d’ Empreses a Caixa Catalunya </a:t>
            </a:r>
          </a:p>
          <a:p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Cap de riscs de Banco Pastor</a:t>
            </a:r>
            <a:endParaRPr lang="ca-ES" sz="9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6156176" y="3076257"/>
            <a:ext cx="2700000" cy="841362"/>
          </a:xfrm>
          <a:prstGeom prst="roundRect">
            <a:avLst/>
          </a:prstGeom>
          <a:solidFill>
            <a:srgbClr val="B3DCE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rot="0" vert="horz" wrap="square" lIns="33231" tIns="0" rIns="33231" bIns="0" anchor="t" anchorCtr="0" upright="1">
            <a:norm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Assessor en Investment Management a E&amp;Y</a:t>
            </a:r>
          </a:p>
          <a:p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Investment Management a Invesco </a:t>
            </a:r>
            <a:r>
              <a:rPr lang="ca-ES" sz="9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9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GPT Halverton</a:t>
            </a:r>
            <a:endParaRPr lang="ca-ES" sz="9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881" y="2253106"/>
            <a:ext cx="531340" cy="71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203" y="2253106"/>
            <a:ext cx="531340" cy="710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6"/>
          <p:cNvSpPr txBox="1"/>
          <p:nvPr/>
        </p:nvSpPr>
        <p:spPr>
          <a:xfrm>
            <a:off x="2468325" y="4211699"/>
            <a:ext cx="2124440" cy="436337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CECILIA MORENO</a:t>
            </a:r>
          </a:p>
          <a:p>
            <a:r>
              <a:rPr lang="ca-ES" sz="10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Rel. institucionals</a:t>
            </a:r>
            <a:endParaRPr lang="ca-ES" sz="10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2468325" y="4729764"/>
            <a:ext cx="2039077" cy="6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20 anys d’experiència en el sector financer, gestió d’empreses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Banca.</a:t>
            </a:r>
          </a:p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Especialitzada en gestió de patrimonis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planif. Financera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 fiscal a Banif, Citi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Barclays entre d’altres.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7" name="TextBox 4"/>
          <p:cNvSpPr txBox="1"/>
          <p:nvPr/>
        </p:nvSpPr>
        <p:spPr>
          <a:xfrm>
            <a:off x="203736" y="4211699"/>
            <a:ext cx="2136016" cy="737443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ESTHER RUBIO</a:t>
            </a:r>
          </a:p>
          <a:p>
            <a:r>
              <a:rPr lang="ca-ES" sz="10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Rel. amb inversors</a:t>
            </a:r>
            <a:endParaRPr lang="ca-ES" sz="10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295237" y="4729763"/>
            <a:ext cx="1835883" cy="6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Directora Regional Barclays Banca Premier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a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Catalunya, Balears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Llevant </a:t>
            </a:r>
          </a:p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25 anys d’experiència en banca comercial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banca privada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39" name="76 Conector recto"/>
          <p:cNvCxnSpPr/>
          <p:nvPr/>
        </p:nvCxnSpPr>
        <p:spPr>
          <a:xfrm>
            <a:off x="249200" y="4633557"/>
            <a:ext cx="1995556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76 Conector recto"/>
          <p:cNvCxnSpPr/>
          <p:nvPr/>
        </p:nvCxnSpPr>
        <p:spPr>
          <a:xfrm>
            <a:off x="2468326" y="4633557"/>
            <a:ext cx="2063032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4"/>
          <p:cNvSpPr txBox="1"/>
          <p:nvPr/>
        </p:nvSpPr>
        <p:spPr>
          <a:xfrm>
            <a:off x="203736" y="5597665"/>
            <a:ext cx="1932379" cy="737443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ROMÁN GRAS </a:t>
            </a:r>
          </a:p>
          <a:p>
            <a:r>
              <a:rPr lang="ca-ES" sz="9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Corp. Finance</a:t>
            </a:r>
            <a:endParaRPr lang="ca-ES" sz="9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59590" y="6083921"/>
            <a:ext cx="1928717" cy="53091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5 anys d’experiència en M&amp;A (Atlas Capital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PwC)</a:t>
            </a:r>
          </a:p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Associat en un important Family Office amb +600M€ sota gestió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31" name="76 Conector recto"/>
          <p:cNvCxnSpPr/>
          <p:nvPr/>
        </p:nvCxnSpPr>
        <p:spPr>
          <a:xfrm>
            <a:off x="203735" y="6026698"/>
            <a:ext cx="1927385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6"/>
          <p:cNvSpPr txBox="1"/>
          <p:nvPr/>
        </p:nvSpPr>
        <p:spPr>
          <a:xfrm>
            <a:off x="6932840" y="5597583"/>
            <a:ext cx="2072158" cy="737443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ANA JIMENEZ</a:t>
            </a:r>
          </a:p>
          <a:p>
            <a:r>
              <a:rPr lang="ca-ES" sz="9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Admin. </a:t>
            </a:r>
            <a:r>
              <a:rPr lang="ca-ES" sz="900" spc="-28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9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Finances</a:t>
            </a:r>
            <a:endParaRPr lang="ca-ES" sz="9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6932839" y="6083921"/>
            <a:ext cx="1907849" cy="61555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75753" indent="-75753">
              <a:spcAft>
                <a:spcPts val="0"/>
              </a:spcAft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20 anys+ d’experiència en administració/comptabilitat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Controlling financer</a:t>
            </a:r>
          </a:p>
          <a:p>
            <a:pPr marL="75753" indent="-75753">
              <a:spcAft>
                <a:spcPts val="0"/>
              </a:spcAft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Financial controller a TradeCaixa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Grupo Sastre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32" name="76 Conector recto"/>
          <p:cNvCxnSpPr/>
          <p:nvPr/>
        </p:nvCxnSpPr>
        <p:spPr>
          <a:xfrm>
            <a:off x="6908602" y="6026698"/>
            <a:ext cx="1927385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4"/>
          <p:cNvSpPr txBox="1"/>
          <p:nvPr/>
        </p:nvSpPr>
        <p:spPr>
          <a:xfrm>
            <a:off x="4716016" y="5597583"/>
            <a:ext cx="1906634" cy="737361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TRINIDAD PÉREZ</a:t>
            </a:r>
          </a:p>
          <a:p>
            <a:r>
              <a:rPr lang="ca-ES" sz="9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Operacions</a:t>
            </a:r>
            <a:endParaRPr lang="ca-ES" sz="1050" spc="-28" dirty="0" smtClean="0">
              <a:solidFill>
                <a:srgbClr val="215968"/>
              </a:solidFill>
              <a:latin typeface="Arial Rounded MT Bold" panose="020F0704030504030204" pitchFamily="34" charset="0"/>
            </a:endParaRPr>
          </a:p>
          <a:p>
            <a:r>
              <a:rPr lang="ca-ES" sz="1108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</a:t>
            </a:r>
            <a:endParaRPr lang="ca-ES" sz="1108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4753046" y="6083922"/>
            <a:ext cx="1911913" cy="53091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Back Office Manager a Alpiq Energía</a:t>
            </a:r>
          </a:p>
          <a:p>
            <a:pPr marL="75753" indent="-75753">
              <a:buClr>
                <a:srgbClr val="4BACC6">
                  <a:lumMod val="50000"/>
                </a:srgb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10 anys d’experiència en àrea d’operacions en el sector d’ Asset Management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mercat de capitals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29" name="76 Conector recto"/>
          <p:cNvCxnSpPr/>
          <p:nvPr/>
        </p:nvCxnSpPr>
        <p:spPr>
          <a:xfrm>
            <a:off x="4732665" y="6026698"/>
            <a:ext cx="1927385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6"/>
          <p:cNvSpPr txBox="1"/>
          <p:nvPr/>
        </p:nvSpPr>
        <p:spPr>
          <a:xfrm>
            <a:off x="2477831" y="5597665"/>
            <a:ext cx="1798383" cy="737443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JOAN MARINEL·LO</a:t>
            </a:r>
          </a:p>
          <a:p>
            <a:r>
              <a:rPr lang="ca-ES" sz="9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 Pimes</a:t>
            </a:r>
            <a:endParaRPr lang="ca-ES" sz="9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2507177" y="6083922"/>
            <a:ext cx="1892444" cy="6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20 anys+ d’experiència en banca corporativa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d’empreses a Bankinter </a:t>
            </a:r>
            <a:r>
              <a:rPr lang="ca-ES" sz="800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Barclays</a:t>
            </a:r>
          </a:p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Director de la xarxa d’agents a Catalunya de Bankinter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30" name="76 Conector recto"/>
          <p:cNvCxnSpPr/>
          <p:nvPr/>
        </p:nvCxnSpPr>
        <p:spPr>
          <a:xfrm>
            <a:off x="2468326" y="6026698"/>
            <a:ext cx="1927385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"/>
          <p:cNvSpPr txBox="1"/>
          <p:nvPr/>
        </p:nvSpPr>
        <p:spPr>
          <a:xfrm>
            <a:off x="6924252" y="4220454"/>
            <a:ext cx="1536180" cy="737443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ALEXEI SERIKOV</a:t>
            </a:r>
          </a:p>
          <a:p>
            <a:r>
              <a:rPr lang="ca-ES" sz="10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CTO</a:t>
            </a:r>
            <a:endParaRPr lang="ca-ES" sz="10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6924252" y="4692391"/>
            <a:ext cx="1852528" cy="61555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82064" indent="-82064">
              <a:spcAft>
                <a:spcPts val="0"/>
              </a:spcAft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15 anys d’experiència com a programador</a:t>
            </a:r>
          </a:p>
          <a:p>
            <a:pPr marL="82064" indent="-82064">
              <a:spcAft>
                <a:spcPts val="0"/>
              </a:spcAft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Coordinador de projectes IT a la Graduate School of Management de Barcelona 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44" name="76 Conector recto"/>
          <p:cNvCxnSpPr/>
          <p:nvPr/>
        </p:nvCxnSpPr>
        <p:spPr>
          <a:xfrm>
            <a:off x="6924252" y="4633557"/>
            <a:ext cx="1871673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6"/>
          <p:cNvSpPr txBox="1"/>
          <p:nvPr/>
        </p:nvSpPr>
        <p:spPr>
          <a:xfrm>
            <a:off x="4752410" y="4211698"/>
            <a:ext cx="1836526" cy="436337"/>
          </a:xfrm>
          <a:prstGeom prst="rect">
            <a:avLst/>
          </a:prstGeom>
          <a:noFill/>
          <a:ln>
            <a:noFill/>
          </a:ln>
        </p:spPr>
        <p:txBody>
          <a:bodyPr wrap="square" lIns="66462" rIns="66462" rtlCol="0">
            <a:noAutofit/>
          </a:bodyPr>
          <a:lstStyle/>
          <a:p>
            <a:r>
              <a:rPr lang="ca-ES" sz="1108" b="1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JAVIER RUIZ </a:t>
            </a:r>
          </a:p>
          <a:p>
            <a:r>
              <a:rPr lang="ca-ES" sz="10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Manager, Crèdit </a:t>
            </a:r>
            <a:r>
              <a:rPr lang="ca-ES" sz="1000" spc="-28" dirty="0">
                <a:solidFill>
                  <a:srgbClr val="215968"/>
                </a:solidFill>
                <a:latin typeface="Arial Rounded MT Bold" panose="020F0704030504030204" pitchFamily="34" charset="0"/>
              </a:rPr>
              <a:t>i</a:t>
            </a:r>
            <a:r>
              <a:rPr lang="ca-ES" sz="1000" spc="-28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 Riscs</a:t>
            </a:r>
            <a:endParaRPr lang="ca-ES" sz="1000" spc="-28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4752410" y="4729764"/>
            <a:ext cx="1849940" cy="654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rot="0" vert="horz" wrap="square" lIns="0" tIns="0" rIns="0" bIns="0" anchor="t" anchorCtr="0" upright="1">
            <a:spAutoFit/>
          </a:bodyPr>
          <a:lstStyle>
            <a:defPPr>
              <a:defRPr lang="es-ES"/>
            </a:defPPr>
            <a:lvl1pPr marL="171450" indent="-171450">
              <a:spcAft>
                <a:spcPts val="300"/>
              </a:spcAft>
              <a:buClr>
                <a:srgbClr val="00B050"/>
              </a:buClr>
              <a:buFont typeface="Wingdings" pitchFamily="2" charset="2"/>
              <a:buChar char="ü"/>
              <a:defRPr sz="120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defRPr>
            </a:lvl1pPr>
          </a:lstStyle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Credit Manager en diverses empreses, entre elles Bureau Veritas.</a:t>
            </a:r>
          </a:p>
          <a:p>
            <a:pPr marL="82064" indent="-82064">
              <a:buClr>
                <a:schemeClr val="accent5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ca-ES" sz="800" dirty="0" smtClean="0">
                <a:solidFill>
                  <a:srgbClr val="215968"/>
                </a:solidFill>
                <a:latin typeface="Arial Rounded MT Bold" panose="020F0704030504030204" pitchFamily="34" charset="0"/>
              </a:rPr>
              <a:t>20 anys+ d’experiència en el sector crèdit</a:t>
            </a:r>
            <a:endParaRPr lang="ca-ES" sz="800" dirty="0">
              <a:solidFill>
                <a:srgbClr val="215968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47" name="76 Conector recto"/>
          <p:cNvCxnSpPr/>
          <p:nvPr/>
        </p:nvCxnSpPr>
        <p:spPr>
          <a:xfrm>
            <a:off x="4752410" y="4633557"/>
            <a:ext cx="1871673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96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Marcador de contenido 4" descr="Cover_LoanBook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1"/>
          <a:stretch/>
        </p:blipFill>
        <p:spPr>
          <a:xfrm>
            <a:off x="0" y="0"/>
            <a:ext cx="9144000" cy="6858000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91545-39A0-7A4A-A67F-1630DBDD05D1}" type="slidenum">
              <a:rPr lang="es-ES" smtClean="0"/>
              <a:pPr/>
              <a:t>15</a:t>
            </a:fld>
            <a:endParaRPr lang="es-ES" dirty="0"/>
          </a:p>
        </p:txBody>
      </p:sp>
      <p:sp>
        <p:nvSpPr>
          <p:cNvPr id="6" name="CuadroTexto 5"/>
          <p:cNvSpPr txBox="1"/>
          <p:nvPr/>
        </p:nvSpPr>
        <p:spPr>
          <a:xfrm>
            <a:off x="687288" y="1006082"/>
            <a:ext cx="7192174" cy="4801315"/>
          </a:xfrm>
          <a:prstGeom prst="rect">
            <a:avLst/>
          </a:prstGeom>
          <a:solidFill>
            <a:schemeClr val="bg1">
              <a:alpha val="89000"/>
            </a:schemeClr>
          </a:solidFill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157" y="2178975"/>
            <a:ext cx="3978899" cy="998008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39432" y="3370751"/>
            <a:ext cx="4036623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Carrer Balmes 171, 3º 1ª</a:t>
            </a:r>
          </a:p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08006 Barcelona</a:t>
            </a:r>
          </a:p>
          <a:p>
            <a:r>
              <a:rPr lang="ca-ES" sz="1200" dirty="0" smtClean="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rPr>
              <a:t>Espanya</a:t>
            </a:r>
          </a:p>
          <a:p>
            <a:endParaRPr lang="ca-ES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endParaRPr lang="ca-ES" sz="1200" dirty="0" smtClean="0">
              <a:solidFill>
                <a:schemeClr val="bg1">
                  <a:lumMod val="50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ca-ES" sz="12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Telf: 936 240 428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Inversors: inversores@loanbook.es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Pimes: pymes@loanbook.es</a:t>
            </a:r>
          </a:p>
          <a:p>
            <a:pPr>
              <a:lnSpc>
                <a:spcPct val="110000"/>
              </a:lnSpc>
            </a:pPr>
            <a:endParaRPr lang="ca-ES" sz="1200" b="1" dirty="0">
              <a:solidFill>
                <a:srgbClr val="215968"/>
              </a:solidFill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www.loanbookpimes.cat</a:t>
            </a:r>
          </a:p>
          <a:p>
            <a:pPr>
              <a:lnSpc>
                <a:spcPct val="110000"/>
              </a:lnSpc>
            </a:pPr>
            <a:r>
              <a:rPr lang="ca-ES" sz="1200" b="1" dirty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www.loanbook.es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1039433" y="1539927"/>
            <a:ext cx="3240360" cy="465887"/>
          </a:xfrm>
          <a:prstGeom prst="rect">
            <a:avLst/>
          </a:prstGeom>
          <a:solidFill>
            <a:srgbClr val="EDF5F6">
              <a:alpha val="0"/>
            </a:srgbClr>
          </a:solidFill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a-ES" sz="2000" dirty="0" smtClean="0">
                <a:solidFill>
                  <a:srgbClr val="4BACC6">
                    <a:lumMod val="75000"/>
                  </a:srgbClr>
                </a:solidFill>
              </a:rPr>
              <a:t>Moltes gràcies. </a:t>
            </a:r>
            <a:endParaRPr lang="ca-ES" sz="20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4797152"/>
            <a:ext cx="2970735" cy="946291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860032" y="4293096"/>
            <a:ext cx="2651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rgbClr val="215968"/>
                </a:solidFill>
                <a:ea typeface="Times New Roman" pitchFamily="18" charset="0"/>
                <a:cs typeface="Times New Roman" pitchFamily="18" charset="0"/>
              </a:rPr>
              <a:t>Membre fundador de</a:t>
            </a:r>
            <a:endParaRPr lang="es-ES" sz="1400" b="1" dirty="0">
              <a:solidFill>
                <a:srgbClr val="215968"/>
              </a:solidFill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32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elo">
      <a:majorFont>
        <a:latin typeface="Arial Rounded MT Bold"/>
        <a:ea typeface=""/>
        <a:cs typeface=""/>
        <a:font script="Jpan" typeface="ＭＳ Ｐゴシック"/>
      </a:majorFont>
      <a:minorFont>
        <a:latin typeface="Arial Rounded MT Bold"/>
        <a:ea typeface=""/>
        <a:cs typeface=""/>
        <a:font script="Jpan"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7341</TotalTime>
  <Words>1157</Words>
  <Application>Microsoft Office PowerPoint</Application>
  <PresentationFormat>Presentació en pantalla (4:3)</PresentationFormat>
  <Paragraphs>279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15</vt:i4>
      </vt:variant>
    </vt:vector>
  </HeadingPairs>
  <TitlesOfParts>
    <vt:vector size="17" baseType="lpstr">
      <vt:lpstr>Tema de Office</vt:lpstr>
      <vt:lpstr>1_Tema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Productes de finançament</vt:lpstr>
      <vt:lpstr>Presentació del PowerPoint</vt:lpstr>
      <vt:lpstr>Fases del finançament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Words To Numbers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Eloi Noya</dc:creator>
  <cp:lastModifiedBy>Usuario de Windows</cp:lastModifiedBy>
  <cp:revision>407</cp:revision>
  <cp:lastPrinted>2015-05-05T15:47:26Z</cp:lastPrinted>
  <dcterms:created xsi:type="dcterms:W3CDTF">2013-01-30T11:09:26Z</dcterms:created>
  <dcterms:modified xsi:type="dcterms:W3CDTF">2015-06-16T13:57:24Z</dcterms:modified>
</cp:coreProperties>
</file>