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mp4" ContentType="video/unknown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1" r:id="rId2"/>
    <p:sldId id="372" r:id="rId3"/>
    <p:sldId id="264" r:id="rId4"/>
    <p:sldId id="373" r:id="rId5"/>
    <p:sldId id="331" r:id="rId6"/>
    <p:sldId id="332" r:id="rId7"/>
    <p:sldId id="333" r:id="rId8"/>
    <p:sldId id="374" r:id="rId9"/>
    <p:sldId id="348" r:id="rId10"/>
    <p:sldId id="308" r:id="rId11"/>
    <p:sldId id="375" r:id="rId12"/>
    <p:sldId id="382" r:id="rId13"/>
    <p:sldId id="383" r:id="rId14"/>
    <p:sldId id="384" r:id="rId15"/>
    <p:sldId id="376" r:id="rId16"/>
    <p:sldId id="385" r:id="rId17"/>
    <p:sldId id="386" r:id="rId18"/>
    <p:sldId id="387" r:id="rId19"/>
    <p:sldId id="388" r:id="rId20"/>
    <p:sldId id="390" r:id="rId21"/>
    <p:sldId id="377" r:id="rId22"/>
    <p:sldId id="391" r:id="rId23"/>
    <p:sldId id="371" r:id="rId24"/>
    <p:sldId id="31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DBD4"/>
    <a:srgbClr val="002060"/>
    <a:srgbClr val="4AB151"/>
    <a:srgbClr val="60BC43"/>
    <a:srgbClr val="BA2628"/>
    <a:srgbClr val="73C2D8"/>
    <a:srgbClr val="308FD0"/>
    <a:srgbClr val="59AA46"/>
    <a:srgbClr val="2473B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2" autoAdjust="0"/>
    <p:restoredTop sz="88127" autoAdjust="0"/>
  </p:normalViewPr>
  <p:slideViewPr>
    <p:cSldViewPr snapToGrid="0">
      <p:cViewPr varScale="1">
        <p:scale>
          <a:sx n="92" d="100"/>
          <a:sy n="92" d="100"/>
        </p:scale>
        <p:origin x="-528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73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5E377-B124-417F-8336-E68DB87F4DC4}" type="datetimeFigureOut">
              <a:rPr lang="fr-FR" smtClean="0"/>
              <a:t>5/26/15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84124-C7AD-4ACA-978B-4C429AAF07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570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67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398F9-CB8A-EC4A-9B29-BAFC137E5DD6}" type="slidenum">
              <a:rPr lang="fr-FR" smtClean="0"/>
              <a:pPr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329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47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baseline="0" dirty="0" smtClean="0"/>
              <a:t>Ask Michal to share </a:t>
            </a:r>
            <a:r>
              <a:rPr lang="es-ES" baseline="0" dirty="0" err="1" smtClean="0"/>
              <a:t>what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they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have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for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Poland</a:t>
            </a:r>
            <a:r>
              <a:rPr lang="es-ES" baseline="0" dirty="0" smtClean="0"/>
              <a:t> in English </a:t>
            </a:r>
            <a:r>
              <a:rPr lang="es-ES" baseline="0" dirty="0" err="1" smtClean="0"/>
              <a:t>with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rest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group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858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73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baseline="0" dirty="0" smtClean="0"/>
              <a:t>Ask Michal to share </a:t>
            </a:r>
            <a:r>
              <a:rPr lang="es-ES" baseline="0" dirty="0" err="1" smtClean="0"/>
              <a:t>what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they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have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for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Poland</a:t>
            </a:r>
            <a:r>
              <a:rPr lang="es-ES" baseline="0" dirty="0" smtClean="0"/>
              <a:t> in English </a:t>
            </a:r>
            <a:r>
              <a:rPr lang="es-ES" baseline="0" dirty="0" err="1" smtClean="0"/>
              <a:t>with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rest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group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739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660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7E110-DFA2-495C-89B3-C3FBBF149C7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6609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84124-C7AD-4ACA-978B-4C429AAF078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652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43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491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105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0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738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642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491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0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88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25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44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208EE-CF10-44C7-8EB0-D0B21EE69916}" type="datetimeFigureOut">
              <a:rPr lang="fr-FR" smtClean="0"/>
              <a:t>5/26/15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0465F-25BC-49EA-B832-3A4C1B509B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65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Relationship Id="rId5" Type="http://schemas.openxmlformats.org/officeDocument/2006/relationships/image" Target="../media/image1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hyperlink" Target="http://www.legifrance.gouv.fr/affichJuriJudi.do?oldAction=rechJuriJudi&amp;idTexte=JURITEXT000027184572&amp;fastReqId=46526540&amp;fastPos=7" TargetMode="External"/><Relationship Id="rId5" Type="http://schemas.openxmlformats.org/officeDocument/2006/relationships/hyperlink" Target="http://www.service-public.fr/actualites/002687.html" TargetMode="External"/><Relationship Id="rId6" Type="http://schemas.openxmlformats.org/officeDocument/2006/relationships/hyperlink" Target="http://www.legifrance.gouv.fr/affichCodeArticle.do;jsessionid=94776C19936703C7EC6F5B7C34A4CF0A.tpdila14v_1?idArticle=LEGIARTI000028530317&amp;cidTexte=LEGITEXT000023086525&amp;dateTexte=20150309" TargetMode="External"/><Relationship Id="rId7" Type="http://schemas.openxmlformats.org/officeDocument/2006/relationships/hyperlink" Target="http://www.senat.fr/amendements/2014-2015/264/Amdt_901.html" TargetMode="External"/><Relationship Id="rId8" Type="http://schemas.openxmlformats.org/officeDocument/2006/relationships/image" Target="../media/image16.jpeg"/><Relationship Id="rId9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hyperlink" Target="http://www.assemblee-nationale.fr/14/ta/ta0473.asp" TargetMode="External"/><Relationship Id="rId5" Type="http://schemas.openxmlformats.org/officeDocument/2006/relationships/hyperlink" Target="http://www.senat.fr/leg/tas14-067.html" TargetMode="External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73847"/>
            <a:ext cx="12192000" cy="418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1068" y="1020909"/>
            <a:ext cx="5789867" cy="948805"/>
          </a:xfrm>
          <a:prstGeom prst="rect">
            <a:avLst/>
          </a:prstGeom>
        </p:spPr>
      </p:pic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367619" y="2983957"/>
            <a:ext cx="11435704" cy="2413872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r>
              <a:rPr lang="fr-FR" sz="5400" b="1" dirty="0">
                <a:solidFill>
                  <a:schemeClr val="bg1"/>
                </a:solidFill>
                <a:latin typeface="Arial"/>
                <a:cs typeface="Arial"/>
              </a:rPr>
              <a:t>Comissió d'Estudi de les Polítiques Públiques en</a:t>
            </a:r>
            <a:br>
              <a:rPr lang="fr-FR" sz="5400" b="1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Matèria </a:t>
            </a:r>
            <a:r>
              <a:rPr lang="fr-FR" sz="5400" b="1" dirty="0">
                <a:solidFill>
                  <a:schemeClr val="bg1"/>
                </a:solidFill>
                <a:latin typeface="Arial"/>
                <a:cs typeface="Arial"/>
              </a:rPr>
              <a:t>d'Economia </a:t>
            </a:r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Col·laborativa</a:t>
            </a:r>
            <a:endParaRPr lang="fr-FR" sz="5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38799" y="5815523"/>
            <a:ext cx="5610918" cy="104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dirty="0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Jaime Rodríguez de Santiago-Concha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dirty="0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Country Manager </a:t>
            </a:r>
            <a:r>
              <a:rPr lang="es-ES" sz="2400" dirty="0" err="1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Spain</a:t>
            </a:r>
            <a:r>
              <a:rPr lang="es-ES" sz="2400" dirty="0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 &amp; Portugal</a:t>
            </a:r>
            <a:endParaRPr lang="es-ES" sz="2400" dirty="0">
              <a:solidFill>
                <a:srgbClr val="FFFFFF"/>
              </a:solidFill>
              <a:latin typeface="Arial" charset="0"/>
              <a:cs typeface="Helvetica Neue Light" charset="0"/>
            </a:endParaRPr>
          </a:p>
        </p:txBody>
      </p:sp>
      <p:pic>
        <p:nvPicPr>
          <p:cNvPr id="9" name="Image 6" descr="twitter-whit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8149" y="6191863"/>
            <a:ext cx="647253" cy="452066"/>
          </a:xfrm>
          <a:prstGeom prst="rect">
            <a:avLst/>
          </a:prstGeom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9395361" y="6187527"/>
            <a:ext cx="2796639" cy="457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dirty="0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@</a:t>
            </a:r>
            <a:r>
              <a:rPr lang="es-ES" sz="2400" dirty="0" err="1" smtClean="0">
                <a:solidFill>
                  <a:srgbClr val="FFFFFF"/>
                </a:solidFill>
                <a:latin typeface="Arial" charset="0"/>
                <a:cs typeface="Helvetica Neue Light" charset="0"/>
              </a:rPr>
              <a:t>jaime_rdes</a:t>
            </a:r>
            <a:endParaRPr lang="es-ES" sz="2400" dirty="0">
              <a:solidFill>
                <a:srgbClr val="FFFFFF"/>
              </a:solidFill>
              <a:latin typeface="Arial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649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920909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Nuestra actividad: coche compartido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5367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4" descr="bg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1638199" y="2592916"/>
            <a:ext cx="8915602" cy="1439333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Arial"/>
                <a:cs typeface="Arial"/>
              </a:rPr>
              <a:t>Country review</a:t>
            </a:r>
            <a:endParaRPr lang="fr-FR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6" name="Image 2" descr="avant-apres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7639397"/>
          </a:xfrm>
          <a:prstGeom prst="rect">
            <a:avLst/>
          </a:prstGeom>
        </p:spPr>
      </p:pic>
      <p:sp>
        <p:nvSpPr>
          <p:cNvPr id="7" name="ZoneTexte 1"/>
          <p:cNvSpPr txBox="1"/>
          <p:nvPr/>
        </p:nvSpPr>
        <p:spPr>
          <a:xfrm>
            <a:off x="1821086" y="627534"/>
            <a:ext cx="2663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  <a:latin typeface="Arial"/>
                <a:cs typeface="Arial"/>
              </a:rPr>
              <a:t>A SOLAS</a:t>
            </a:r>
            <a:endParaRPr lang="fr-FR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ZoneTexte 1"/>
          <p:cNvSpPr txBox="1"/>
          <p:nvPr/>
        </p:nvSpPr>
        <p:spPr>
          <a:xfrm>
            <a:off x="7869758" y="62753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  <a:latin typeface="Arial"/>
                <a:cs typeface="Arial"/>
              </a:rPr>
              <a:t>COMPARTIENDO</a:t>
            </a:r>
            <a:endParaRPr lang="fr-FR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Bulle ronde 3"/>
          <p:cNvSpPr/>
          <p:nvPr/>
        </p:nvSpPr>
        <p:spPr>
          <a:xfrm>
            <a:off x="1893094" y="1779662"/>
            <a:ext cx="2349644" cy="1011675"/>
          </a:xfrm>
          <a:prstGeom prst="wedgeEllipseCallout">
            <a:avLst>
              <a:gd name="adj1" fmla="val 4878"/>
              <a:gd name="adj2" fmla="val 6363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rgbClr val="CC3237"/>
                </a:solidFill>
                <a:latin typeface="Arial"/>
                <a:cs typeface="Arial"/>
              </a:rPr>
              <a:t/>
            </a:r>
            <a:br>
              <a:rPr lang="fr-FR" sz="2000" dirty="0" smtClean="0">
                <a:solidFill>
                  <a:srgbClr val="CC3237"/>
                </a:solidFill>
                <a:latin typeface="Arial"/>
                <a:cs typeface="Arial"/>
              </a:rPr>
            </a:br>
            <a:r>
              <a:rPr lang="fr-FR" sz="2000" dirty="0" smtClean="0">
                <a:solidFill>
                  <a:srgbClr val="CC3237"/>
                </a:solidFill>
                <a:latin typeface="Arial"/>
                <a:cs typeface="Arial"/>
              </a:rPr>
              <a:t>GASOLINA</a:t>
            </a:r>
          </a:p>
          <a:p>
            <a:pPr algn="ctr"/>
            <a:r>
              <a:rPr lang="fr-FR" sz="2800" b="1" dirty="0" smtClean="0">
                <a:solidFill>
                  <a:srgbClr val="CC3237"/>
                </a:solidFill>
                <a:latin typeface="Arial"/>
                <a:cs typeface="Arial"/>
              </a:rPr>
              <a:t>60€</a:t>
            </a:r>
            <a:endParaRPr lang="fr-FR" sz="2800" b="1" dirty="0">
              <a:solidFill>
                <a:srgbClr val="CC3237"/>
              </a:solidFill>
              <a:latin typeface="Arial"/>
              <a:cs typeface="Arial"/>
            </a:endParaRPr>
          </a:p>
        </p:txBody>
      </p:sp>
      <p:sp>
        <p:nvSpPr>
          <p:cNvPr id="11" name="Bulle ronde 5"/>
          <p:cNvSpPr/>
          <p:nvPr/>
        </p:nvSpPr>
        <p:spPr>
          <a:xfrm>
            <a:off x="8665185" y="1366654"/>
            <a:ext cx="1209732" cy="857436"/>
          </a:xfrm>
          <a:prstGeom prst="wedgeEllipseCallout">
            <a:avLst>
              <a:gd name="adj1" fmla="val 2694"/>
              <a:gd name="adj2" fmla="val 7696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64B446"/>
                </a:solidFill>
                <a:latin typeface="Arial"/>
                <a:cs typeface="Arial"/>
              </a:rPr>
              <a:t>20</a:t>
            </a:r>
            <a:r>
              <a:rPr lang="fr-FR" sz="2800" b="1" dirty="0">
                <a:solidFill>
                  <a:srgbClr val="64B446"/>
                </a:solidFill>
                <a:latin typeface="Arial"/>
                <a:cs typeface="Arial"/>
              </a:rPr>
              <a:t>€</a:t>
            </a:r>
          </a:p>
        </p:txBody>
      </p:sp>
      <p:sp>
        <p:nvSpPr>
          <p:cNvPr id="12" name="Bulle ronde 5"/>
          <p:cNvSpPr/>
          <p:nvPr/>
        </p:nvSpPr>
        <p:spPr>
          <a:xfrm>
            <a:off x="7725385" y="2008190"/>
            <a:ext cx="1209732" cy="857436"/>
          </a:xfrm>
          <a:prstGeom prst="wedgeEllipseCallout">
            <a:avLst>
              <a:gd name="adj1" fmla="val 31039"/>
              <a:gd name="adj2" fmla="val 54748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64B446"/>
                </a:solidFill>
                <a:latin typeface="Arial"/>
                <a:cs typeface="Arial"/>
              </a:rPr>
              <a:t>20</a:t>
            </a:r>
            <a:r>
              <a:rPr lang="fr-FR" sz="2800" b="1" dirty="0">
                <a:solidFill>
                  <a:srgbClr val="64B446"/>
                </a:solidFill>
                <a:latin typeface="Arial"/>
                <a:cs typeface="Arial"/>
              </a:rPr>
              <a:t>€</a:t>
            </a:r>
          </a:p>
        </p:txBody>
      </p:sp>
      <p:sp>
        <p:nvSpPr>
          <p:cNvPr id="13" name="Bulle ronde 5"/>
          <p:cNvSpPr/>
          <p:nvPr/>
        </p:nvSpPr>
        <p:spPr>
          <a:xfrm>
            <a:off x="9770085" y="1795372"/>
            <a:ext cx="1209732" cy="857436"/>
          </a:xfrm>
          <a:prstGeom prst="wedgeEllipseCallout">
            <a:avLst>
              <a:gd name="adj1" fmla="val -43498"/>
              <a:gd name="adj2" fmla="val 4438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64B446"/>
                </a:solidFill>
                <a:latin typeface="Arial"/>
                <a:cs typeface="Arial"/>
              </a:rPr>
              <a:t>20</a:t>
            </a:r>
            <a:r>
              <a:rPr lang="fr-FR" sz="2800" b="1" dirty="0">
                <a:solidFill>
                  <a:srgbClr val="64B446"/>
                </a:solidFill>
                <a:latin typeface="Arial"/>
                <a:cs typeface="Arial"/>
              </a:rPr>
              <a:t>€</a:t>
            </a:r>
          </a:p>
        </p:txBody>
      </p:sp>
    </p:spTree>
    <p:extLst>
      <p:ext uri="{BB962C8B-B14F-4D97-AF65-F5344CB8AC3E}">
        <p14:creationId xmlns:p14="http://schemas.microsoft.com/office/powerpoint/2010/main" val="4071216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920909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Valores: exponente más purista de Economía Colaborativa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15205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grupar 2"/>
          <p:cNvGrpSpPr/>
          <p:nvPr/>
        </p:nvGrpSpPr>
        <p:grpSpPr>
          <a:xfrm>
            <a:off x="2726144" y="48142"/>
            <a:ext cx="6368071" cy="4136652"/>
            <a:chOff x="2726144" y="1058255"/>
            <a:chExt cx="6368071" cy="4136652"/>
          </a:xfrm>
        </p:grpSpPr>
        <p:pic>
          <p:nvPicPr>
            <p:cNvPr id="15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6144" y="1058255"/>
              <a:ext cx="6368071" cy="4136652"/>
            </a:xfrm>
            <a:prstGeom prst="rect">
              <a:avLst/>
            </a:prstGeom>
          </p:spPr>
        </p:pic>
        <p:sp>
          <p:nvSpPr>
            <p:cNvPr id="2" name="CuadroTexto 1"/>
            <p:cNvSpPr txBox="1"/>
            <p:nvPr/>
          </p:nvSpPr>
          <p:spPr>
            <a:xfrm>
              <a:off x="3968986" y="1702775"/>
              <a:ext cx="3925686" cy="707886"/>
            </a:xfrm>
            <a:prstGeom prst="rect">
              <a:avLst/>
            </a:prstGeom>
            <a:solidFill>
              <a:srgbClr val="73C2D8"/>
            </a:solidFill>
          </p:spPr>
          <p:txBody>
            <a:bodyPr wrap="square" rtlCol="0">
              <a:spAutoFit/>
            </a:bodyPr>
            <a:lstStyle/>
            <a:p>
              <a:r>
                <a:rPr lang="es-ES" sz="2000" b="1" dirty="0" smtClean="0">
                  <a:solidFill>
                    <a:schemeClr val="bg1"/>
                  </a:solidFill>
                </a:rPr>
                <a:t>Voy al sur de España, </a:t>
              </a:r>
            </a:p>
            <a:p>
              <a:r>
                <a:rPr lang="es-ES" sz="2000" b="1" dirty="0" smtClean="0">
                  <a:solidFill>
                    <a:schemeClr val="bg1"/>
                  </a:solidFill>
                </a:rPr>
                <a:t>¿quién quiere venir conmigo?</a:t>
              </a:r>
              <a:endParaRPr lang="es-E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4084448" y="4496950"/>
            <a:ext cx="78080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…el 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conductor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ofrece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asientos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libres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coche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sz="2800" u="sng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viaje</a:t>
            </a:r>
            <a:r>
              <a:rPr lang="en-GB" sz="2800" u="sng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u="sng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</a:t>
            </a:r>
            <a:r>
              <a:rPr lang="en-GB" sz="2800" u="sng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u="sng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GB" sz="2800" u="sng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800" u="sng" dirty="0" err="1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</a:t>
            </a:r>
            <a:r>
              <a:rPr lang="en-GB" sz="2800" dirty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8" name="Rectángulo 7"/>
          <p:cNvSpPr/>
          <p:nvPr/>
        </p:nvSpPr>
        <p:spPr>
          <a:xfrm>
            <a:off x="663905" y="4496950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BlaBlaCar…</a:t>
            </a:r>
            <a:endParaRPr lang="en-GB" sz="2800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63905" y="5896688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BlaBlaCar NO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070015" y="5882258"/>
            <a:ext cx="78080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chófer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bajo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demanda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arrendamiento</a:t>
            </a:r>
            <a:r>
              <a:rPr lang="en-GB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GB" sz="280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vehículo</a:t>
            </a:r>
            <a:r>
              <a:rPr lang="en-GB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conductor</a:t>
            </a:r>
            <a:endParaRPr lang="en-GB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 flipH="1">
            <a:off x="4445262" y="6205028"/>
            <a:ext cx="557101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878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084448" y="4496950"/>
            <a:ext cx="78080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…el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viaje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entre dos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ciudades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(media/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larga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distancia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)…</a:t>
            </a:r>
            <a:endParaRPr lang="en-GB" sz="2800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63905" y="4496950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BlaBlaCar…</a:t>
            </a:r>
            <a:endParaRPr lang="en-GB" sz="2800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63905" y="5896688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BlaBlaCar NO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070015" y="5882258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transporte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 ciudad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 flipH="1">
            <a:off x="4445262" y="6205028"/>
            <a:ext cx="557101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435" y="-72150"/>
            <a:ext cx="6509136" cy="422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8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084448" y="4496950"/>
            <a:ext cx="78080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conductor y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pasajeros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comparten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gastos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El conductor no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obtiene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beneficio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económico</a:t>
            </a:r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63905" y="4496950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BlaBlaCar…</a:t>
            </a:r>
            <a:endParaRPr lang="en-GB" sz="2800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63905" y="5896688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BlaBlaCar NO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070015" y="5882258"/>
            <a:ext cx="780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económica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conductores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 flipH="1">
            <a:off x="4445263" y="6205028"/>
            <a:ext cx="698541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745" y="-144300"/>
            <a:ext cx="6754490" cy="438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1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920909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Dimensión: exito internacional y crecimiento exponencial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64835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n 2" descr="BlaBlaMap_19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07" y="-351409"/>
            <a:ext cx="12358744" cy="7560818"/>
          </a:xfrm>
          <a:prstGeom prst="rect">
            <a:avLst/>
          </a:prstGeom>
        </p:spPr>
      </p:pic>
      <p:sp>
        <p:nvSpPr>
          <p:cNvPr id="2" name="Rectángulo redondeado 1"/>
          <p:cNvSpPr/>
          <p:nvPr/>
        </p:nvSpPr>
        <p:spPr>
          <a:xfrm>
            <a:off x="3759739" y="4472230"/>
            <a:ext cx="4745627" cy="1961712"/>
          </a:xfrm>
          <a:prstGeom prst="roundRect">
            <a:avLst/>
          </a:prstGeom>
          <a:solidFill>
            <a:schemeClr val="bg1">
              <a:alpha val="7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5036914" y="4787831"/>
            <a:ext cx="29504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800" b="1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</a:t>
            </a:r>
            <a:r>
              <a:rPr lang="en-GB" sz="2800" b="1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países</a:t>
            </a:r>
            <a:endParaRPr lang="en-GB" sz="2800" b="1" dirty="0" smtClean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2800" b="1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2800" b="1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oficinas</a:t>
            </a:r>
            <a:endParaRPr lang="en-GB" sz="2800" b="1" dirty="0" smtClean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2800" b="1" dirty="0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</a:t>
            </a:r>
            <a:r>
              <a:rPr lang="en-GB" sz="2800" b="1" dirty="0" err="1" smtClean="0">
                <a:solidFill>
                  <a:srgbClr val="308F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empleados</a:t>
            </a:r>
            <a:endParaRPr lang="en-GB" sz="2800" b="1" dirty="0">
              <a:solidFill>
                <a:srgbClr val="308F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859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5DBD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 descr="20millio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9" y="0"/>
            <a:ext cx="11177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1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920909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Interés general: impacto positivo en la sociedad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6447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Screen Shot 2015-02-18 at 09.59.00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81963"/>
          </a:xfrm>
          <a:prstGeom prst="rect">
            <a:avLst/>
          </a:prstGeom>
        </p:spPr>
      </p:pic>
      <p:pic>
        <p:nvPicPr>
          <p:cNvPr id="5" name="Episode 2- Antonio - Spain-SD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-175264"/>
            <a:ext cx="12503583" cy="703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89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people_per_car_EU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72" y="-89796"/>
            <a:ext cx="3873500" cy="62611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33969" y="1519012"/>
            <a:ext cx="6981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Los coches suponen el 74% de los </a:t>
            </a: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/>
            </a:r>
            <a:b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kilómetros pasajero </a:t>
            </a: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en la UE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633969" y="2818067"/>
            <a:ext cx="69816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Conductores de la UE poseen un tercio de los 750 millones de coches del </a:t>
            </a:r>
            <a:b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mundo</a:t>
            </a:r>
            <a:endParaRPr lang="es-ES" sz="28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633969" y="4557040"/>
            <a:ext cx="6981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Ocupación media: 1.7 personas por </a:t>
            </a:r>
            <a:b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coche</a:t>
            </a:r>
            <a:endParaRPr lang="es-ES" sz="28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7" name="Imagen 6" descr="BlaBlaC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5977963"/>
            <a:ext cx="2344654" cy="68560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" y="24372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/>
            <a:r>
              <a:rPr lang="es-E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El uso del coche en Europa</a:t>
            </a:r>
            <a:endParaRPr lang="es-ES" sz="36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2212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633969" y="1519012"/>
            <a:ext cx="6981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Ocupación media: 2.8 personas por </a:t>
            </a:r>
            <a:b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coche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633969" y="2933518"/>
            <a:ext cx="6981699" cy="954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~700,000 </a:t>
            </a: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toneladas de CO2 </a:t>
            </a: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/>
            </a:r>
            <a:b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ahorradas </a:t>
            </a: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en 2014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633969" y="4557040"/>
            <a:ext cx="6981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Permite el acceso a viajar en coche a </a:t>
            </a:r>
            <a:b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150 millones de europeos que no </a:t>
            </a: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tienen</a:t>
            </a:r>
            <a:endParaRPr lang="es-ES" sz="28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7" name="Imagen 6" descr="BlaBlaCa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5977963"/>
            <a:ext cx="2344654" cy="68560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" y="24372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/>
            <a:r>
              <a:rPr lang="es-E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El uso del coche en BlaBlaCar</a:t>
            </a:r>
            <a:endParaRPr lang="es-ES" sz="36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9" name="Imagen 8" descr="people_per_car_BB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0289" y="-95794"/>
            <a:ext cx="3213100" cy="626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200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920909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Partner del sector público: colaboración público-privada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7027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regulatoria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Europa (I)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04181" y="1285626"/>
            <a:ext cx="10604739" cy="5000874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smtClean="0"/>
              <a:t>La </a:t>
            </a:r>
            <a:r>
              <a:rPr lang="en-US" sz="1600" b="1" i="1" dirty="0" err="1" smtClean="0"/>
              <a:t>Cour</a:t>
            </a:r>
            <a:r>
              <a:rPr lang="en-US" sz="1600" b="1" i="1" dirty="0" smtClean="0"/>
              <a:t> de Cassation </a:t>
            </a:r>
            <a:r>
              <a:rPr lang="en-US" sz="1600" dirty="0" smtClean="0">
                <a:hlinkClick r:id="rId4"/>
              </a:rPr>
              <a:t>declaró en marzo de 2013 </a:t>
            </a:r>
            <a:r>
              <a:rPr lang="en-US" sz="1600" dirty="0" err="1" smtClean="0"/>
              <a:t>que</a:t>
            </a:r>
            <a:r>
              <a:rPr lang="en-US" sz="1600" dirty="0" smtClean="0"/>
              <a:t> </a:t>
            </a:r>
            <a:r>
              <a:rPr lang="en-US" sz="1600" dirty="0" err="1" smtClean="0"/>
              <a:t>compartir</a:t>
            </a:r>
            <a:r>
              <a:rPr lang="en-US" sz="1600" dirty="0" smtClean="0"/>
              <a:t> </a:t>
            </a:r>
            <a:r>
              <a:rPr lang="en-US" sz="1600" dirty="0" err="1" smtClean="0"/>
              <a:t>coche</a:t>
            </a:r>
            <a:r>
              <a:rPr lang="en-US" sz="1600" dirty="0" smtClean="0"/>
              <a:t> (</a:t>
            </a:r>
            <a:r>
              <a:rPr lang="en-US" sz="1600" i="1" dirty="0" smtClean="0"/>
              <a:t>ridesharing)</a:t>
            </a:r>
            <a:r>
              <a:rPr lang="en-US" sz="1600" dirty="0" smtClean="0"/>
              <a:t> </a:t>
            </a:r>
            <a:r>
              <a:rPr lang="en-US" sz="1600" dirty="0" err="1" smtClean="0"/>
              <a:t>es</a:t>
            </a:r>
            <a:r>
              <a:rPr lang="en-US" sz="1600" dirty="0" smtClean="0"/>
              <a:t> legal </a:t>
            </a:r>
            <a:r>
              <a:rPr lang="en-US" sz="1600" dirty="0" err="1" smtClean="0"/>
              <a:t>siempre</a:t>
            </a:r>
            <a:r>
              <a:rPr lang="en-US" sz="1600" dirty="0" smtClean="0"/>
              <a:t> y </a:t>
            </a:r>
            <a:r>
              <a:rPr lang="en-US" sz="1600" dirty="0" err="1" smtClean="0"/>
              <a:t>cuando</a:t>
            </a:r>
            <a:r>
              <a:rPr lang="en-US" sz="1600" dirty="0" smtClean="0"/>
              <a:t> la </a:t>
            </a:r>
            <a:r>
              <a:rPr lang="en-US" sz="1600" dirty="0" err="1" smtClean="0"/>
              <a:t>actividad</a:t>
            </a:r>
            <a:r>
              <a:rPr lang="en-US" sz="1600" dirty="0" smtClean="0"/>
              <a:t> se </a:t>
            </a:r>
            <a:r>
              <a:rPr lang="en-US" sz="1600" dirty="0" err="1" smtClean="0"/>
              <a:t>realice</a:t>
            </a:r>
            <a:r>
              <a:rPr lang="en-US" sz="1600" dirty="0" smtClean="0"/>
              <a:t> entre </a:t>
            </a:r>
            <a:r>
              <a:rPr lang="en-US" sz="1600" dirty="0" err="1" smtClean="0"/>
              <a:t>particulares</a:t>
            </a:r>
            <a:r>
              <a:rPr lang="en-US" sz="1600" dirty="0" smtClean="0"/>
              <a:t>, de </a:t>
            </a:r>
            <a:r>
              <a:rPr lang="en-US" sz="1600" dirty="0" err="1" smtClean="0"/>
              <a:t>manera</a:t>
            </a:r>
            <a:r>
              <a:rPr lang="en-US" sz="1600" dirty="0" smtClean="0"/>
              <a:t> </a:t>
            </a:r>
            <a:r>
              <a:rPr lang="en-US" sz="1600" dirty="0" err="1" smtClean="0"/>
              <a:t>gratuita</a:t>
            </a:r>
            <a:r>
              <a:rPr lang="en-US" sz="1600" dirty="0" smtClean="0"/>
              <a:t> o con el </a:t>
            </a:r>
            <a:r>
              <a:rPr lang="en-US" sz="1600" dirty="0" err="1" smtClean="0"/>
              <a:t>intercambio</a:t>
            </a:r>
            <a:r>
              <a:rPr lang="en-US" sz="1600" dirty="0" smtClean="0"/>
              <a:t> de </a:t>
            </a:r>
            <a:r>
              <a:rPr lang="en-US" sz="1600" dirty="0" err="1" smtClean="0"/>
              <a:t>una</a:t>
            </a:r>
            <a:r>
              <a:rPr lang="en-US" sz="1600" dirty="0" smtClean="0"/>
              <a:t> </a:t>
            </a:r>
            <a:r>
              <a:rPr lang="en-US" sz="1600" dirty="0" err="1" smtClean="0"/>
              <a:t>contribución</a:t>
            </a:r>
            <a:r>
              <a:rPr lang="en-US" sz="1600" dirty="0" smtClean="0"/>
              <a:t> a los </a:t>
            </a:r>
            <a:r>
              <a:rPr lang="en-US" sz="1600" dirty="0" err="1" smtClean="0"/>
              <a:t>costes</a:t>
            </a:r>
            <a:r>
              <a:rPr lang="en-US" sz="1600" dirty="0" smtClean="0"/>
              <a:t> variables del </a:t>
            </a:r>
            <a:r>
              <a:rPr lang="en-US" sz="1600" dirty="0" err="1" smtClean="0"/>
              <a:t>viaje</a:t>
            </a:r>
            <a:r>
              <a:rPr lang="en-US" sz="1600" dirty="0" smtClean="0"/>
              <a:t> en </a:t>
            </a:r>
            <a:r>
              <a:rPr lang="en-US" sz="1600" dirty="0" err="1" smtClean="0"/>
              <a:t>coche</a:t>
            </a:r>
            <a:r>
              <a:rPr lang="en-US" sz="1600" dirty="0" smtClean="0"/>
              <a:t>.  </a:t>
            </a:r>
            <a:r>
              <a:rPr lang="en-US" sz="1600" dirty="0" smtClean="0">
                <a:hlinkClick r:id="rId5"/>
              </a:rPr>
              <a:t>Resumen aquí.</a:t>
            </a:r>
            <a:endParaRPr lang="en-US" sz="1600" dirty="0" smtClean="0"/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i="1" dirty="0" smtClean="0"/>
              <a:t>El ridesharing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está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ahora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definido</a:t>
            </a:r>
            <a:r>
              <a:rPr lang="en-US" sz="1600" b="1" dirty="0" smtClean="0"/>
              <a:t> en la ley</a:t>
            </a:r>
            <a:r>
              <a:rPr lang="en-US" sz="1600" b="1" i="1" dirty="0" smtClean="0"/>
              <a:t>:</a:t>
            </a:r>
            <a:r>
              <a:rPr lang="en-US" sz="1600" i="1" dirty="0" smtClean="0"/>
              <a:t> El </a:t>
            </a:r>
            <a:r>
              <a:rPr lang="en-US" sz="1600" i="1" dirty="0" err="1" smtClean="0"/>
              <a:t>uso</a:t>
            </a:r>
            <a:r>
              <a:rPr lang="en-US" sz="1600" i="1" dirty="0" smtClean="0"/>
              <a:t> de un </a:t>
            </a:r>
            <a:r>
              <a:rPr lang="en-US" sz="1600" i="1" dirty="0" err="1" smtClean="0"/>
              <a:t>vehículo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terrestre</a:t>
            </a:r>
            <a:r>
              <a:rPr lang="en-US" sz="1600" i="1" dirty="0"/>
              <a:t> </a:t>
            </a:r>
            <a:r>
              <a:rPr lang="en-US" sz="1600" i="1" dirty="0" smtClean="0"/>
              <a:t>a motor </a:t>
            </a:r>
            <a:r>
              <a:rPr lang="en-US" sz="1600" i="1" dirty="0" err="1" smtClean="0"/>
              <a:t>por</a:t>
            </a:r>
            <a:r>
              <a:rPr lang="en-US" sz="1600" i="1" dirty="0" smtClean="0"/>
              <a:t> un conductor no </a:t>
            </a:r>
            <a:r>
              <a:rPr lang="en-US" sz="1600" i="1" dirty="0" err="1" smtClean="0"/>
              <a:t>profesional</a:t>
            </a:r>
            <a:r>
              <a:rPr lang="en-US" sz="1600" i="1" dirty="0" smtClean="0"/>
              <a:t> y </a:t>
            </a:r>
            <a:r>
              <a:rPr lang="en-US" sz="1600" i="1" dirty="0" err="1" smtClean="0"/>
              <a:t>uno</a:t>
            </a:r>
            <a:r>
              <a:rPr lang="en-US" sz="1600" i="1" dirty="0"/>
              <a:t> </a:t>
            </a:r>
            <a:r>
              <a:rPr lang="en-US" sz="1600" i="1" dirty="0" smtClean="0"/>
              <a:t>o </a:t>
            </a:r>
            <a:r>
              <a:rPr lang="en-US" sz="1600" i="1" dirty="0" err="1" smtClean="0"/>
              <a:t>más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pasajeros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adultos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para</a:t>
            </a:r>
            <a:r>
              <a:rPr lang="en-US" sz="1600" i="1" dirty="0" smtClean="0"/>
              <a:t> un </a:t>
            </a:r>
            <a:r>
              <a:rPr lang="en-US" sz="1600" i="1" dirty="0" err="1" smtClean="0"/>
              <a:t>viaje</a:t>
            </a:r>
            <a:r>
              <a:rPr lang="en-US" sz="1600" i="1" dirty="0" smtClean="0"/>
              <a:t> en </a:t>
            </a:r>
            <a:r>
              <a:rPr lang="en-US" sz="1600" i="1" dirty="0" err="1" smtClean="0"/>
              <a:t>común</a:t>
            </a:r>
            <a:r>
              <a:rPr lang="en-US" sz="1600" i="1" dirty="0" smtClean="0"/>
              <a:t> </a:t>
            </a:r>
            <a:r>
              <a:rPr lang="en-US" sz="1600" dirty="0" smtClean="0"/>
              <a:t>(</a:t>
            </a:r>
            <a:r>
              <a:rPr lang="en-US" sz="1600" u="sng" dirty="0" smtClean="0">
                <a:hlinkClick r:id="rId6"/>
              </a:rPr>
              <a:t>article </a:t>
            </a:r>
            <a:r>
              <a:rPr lang="en-US" sz="1600" u="sng" dirty="0">
                <a:hlinkClick r:id="rId6"/>
              </a:rPr>
              <a:t>L. 1231-15</a:t>
            </a:r>
            <a:r>
              <a:rPr lang="en-GB" sz="1600" dirty="0"/>
              <a:t> </a:t>
            </a:r>
            <a:r>
              <a:rPr lang="en-US" sz="1600" dirty="0" smtClean="0"/>
              <a:t>del </a:t>
            </a:r>
            <a:r>
              <a:rPr lang="en-US" sz="1600" dirty="0" err="1" smtClean="0"/>
              <a:t>Código</a:t>
            </a:r>
            <a:r>
              <a:rPr lang="en-US" sz="1600" dirty="0" smtClean="0"/>
              <a:t> de </a:t>
            </a:r>
            <a:r>
              <a:rPr lang="en-US" sz="1600" dirty="0" err="1" smtClean="0"/>
              <a:t>Transporte</a:t>
            </a:r>
            <a:r>
              <a:rPr lang="en-US" sz="1600" dirty="0" smtClean="0"/>
              <a:t>), 01/2014)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smtClean="0"/>
              <a:t>2015 </a:t>
            </a:r>
            <a:r>
              <a:rPr lang="en-US" sz="1600" b="1" dirty="0" err="1" smtClean="0"/>
              <a:t>propuesta</a:t>
            </a:r>
            <a:r>
              <a:rPr lang="en-US" sz="1600" b="1" dirty="0" smtClean="0"/>
              <a:t> de ley</a:t>
            </a:r>
            <a:r>
              <a:rPr lang="en-US" sz="1600" dirty="0" smtClean="0"/>
              <a:t>: El </a:t>
            </a:r>
            <a:r>
              <a:rPr lang="en-US" sz="1600" dirty="0" err="1"/>
              <a:t>G</a:t>
            </a:r>
            <a:r>
              <a:rPr lang="en-US" sz="1600" dirty="0" err="1" smtClean="0"/>
              <a:t>obierno</a:t>
            </a:r>
            <a:r>
              <a:rPr lang="en-US" sz="1600" dirty="0" smtClean="0"/>
              <a:t> </a:t>
            </a:r>
            <a:r>
              <a:rPr lang="en-US" sz="1600" dirty="0" err="1" smtClean="0"/>
              <a:t>profundiza</a:t>
            </a:r>
            <a:r>
              <a:rPr lang="en-US" sz="1600" dirty="0" smtClean="0"/>
              <a:t> y </a:t>
            </a:r>
            <a:r>
              <a:rPr lang="en-US" sz="1600" dirty="0" err="1" smtClean="0"/>
              <a:t>considera</a:t>
            </a:r>
            <a:r>
              <a:rPr lang="en-US" sz="1600" dirty="0"/>
              <a:t> </a:t>
            </a:r>
            <a:r>
              <a:rPr lang="en-US" sz="1600" dirty="0" err="1" smtClean="0"/>
              <a:t>que</a:t>
            </a:r>
            <a:r>
              <a:rPr lang="en-US" sz="1600" dirty="0" smtClean="0"/>
              <a:t> el ridesharing no </a:t>
            </a:r>
            <a:r>
              <a:rPr lang="en-US" sz="1600" dirty="0" err="1" smtClean="0"/>
              <a:t>puede</a:t>
            </a:r>
            <a:r>
              <a:rPr lang="en-US" sz="1600" dirty="0" smtClean="0"/>
              <a:t> </a:t>
            </a:r>
            <a:r>
              <a:rPr lang="en-US" sz="1600" dirty="0" err="1" smtClean="0"/>
              <a:t>asimilarse</a:t>
            </a:r>
            <a:r>
              <a:rPr lang="en-US" sz="1600" dirty="0" smtClean="0"/>
              <a:t> a un </a:t>
            </a:r>
            <a:r>
              <a:rPr lang="en-US" sz="1600" dirty="0" err="1" smtClean="0"/>
              <a:t>servicio</a:t>
            </a:r>
            <a:r>
              <a:rPr lang="en-US" sz="1600" dirty="0" smtClean="0"/>
              <a:t> de </a:t>
            </a:r>
            <a:r>
              <a:rPr lang="en-US" sz="1600" dirty="0" err="1" smtClean="0"/>
              <a:t>transporte</a:t>
            </a:r>
            <a:r>
              <a:rPr lang="en-US" sz="1600" dirty="0" smtClean="0"/>
              <a:t>, dado </a:t>
            </a:r>
            <a:r>
              <a:rPr lang="en-US" sz="1600" dirty="0" err="1" smtClean="0"/>
              <a:t>que</a:t>
            </a:r>
            <a:r>
              <a:rPr lang="en-US" sz="1600" dirty="0" smtClean="0"/>
              <a:t> </a:t>
            </a:r>
            <a:r>
              <a:rPr lang="en-US" sz="1600" u="sng" dirty="0" err="1" smtClean="0"/>
              <a:t>transportar</a:t>
            </a:r>
            <a:r>
              <a:rPr lang="en-US" sz="1600" u="sng" dirty="0" smtClean="0"/>
              <a:t> </a:t>
            </a:r>
            <a:r>
              <a:rPr lang="en-US" sz="1600" u="sng" dirty="0" err="1" smtClean="0"/>
              <a:t>pasajeros</a:t>
            </a:r>
            <a:r>
              <a:rPr lang="en-US" sz="1600" u="sng" dirty="0" smtClean="0"/>
              <a:t> no </a:t>
            </a:r>
            <a:r>
              <a:rPr lang="en-US" sz="1600" u="sng" dirty="0" err="1" smtClean="0"/>
              <a:t>es</a:t>
            </a:r>
            <a:r>
              <a:rPr lang="en-US" sz="1600" u="sng" dirty="0" smtClean="0"/>
              <a:t> el </a:t>
            </a:r>
            <a:r>
              <a:rPr lang="en-US" sz="1600" u="sng" dirty="0" smtClean="0"/>
              <a:t>principal </a:t>
            </a:r>
            <a:r>
              <a:rPr lang="en-US" sz="1600" dirty="0" err="1" smtClean="0"/>
              <a:t>objetivo</a:t>
            </a:r>
            <a:r>
              <a:rPr lang="en-US" sz="1600" dirty="0" smtClean="0"/>
              <a:t> (el conductor </a:t>
            </a:r>
            <a:r>
              <a:rPr lang="en-US" sz="1600" dirty="0" err="1" smtClean="0"/>
              <a:t>realizaría</a:t>
            </a:r>
            <a:r>
              <a:rPr lang="en-US" sz="1600" dirty="0" smtClean="0"/>
              <a:t> el </a:t>
            </a:r>
            <a:r>
              <a:rPr lang="en-US" sz="1600" dirty="0" err="1" smtClean="0"/>
              <a:t>viaje</a:t>
            </a:r>
            <a:r>
              <a:rPr lang="en-US" sz="1600" dirty="0" smtClean="0"/>
              <a:t> de </a:t>
            </a:r>
            <a:r>
              <a:rPr lang="en-US" sz="1600" dirty="0" err="1" smtClean="0"/>
              <a:t>igual</a:t>
            </a:r>
            <a:r>
              <a:rPr lang="en-US" sz="1600" dirty="0" smtClean="0"/>
              <a:t> </a:t>
            </a:r>
            <a:r>
              <a:rPr lang="en-US" sz="1600" dirty="0" err="1" smtClean="0"/>
              <a:t>manera</a:t>
            </a:r>
            <a:r>
              <a:rPr lang="en-US" sz="1600" dirty="0" smtClean="0"/>
              <a:t>, con o sin </a:t>
            </a:r>
            <a:r>
              <a:rPr lang="en-US" sz="1600" dirty="0" err="1" smtClean="0"/>
              <a:t>ellos</a:t>
            </a:r>
            <a:r>
              <a:rPr lang="en-US" sz="1600" dirty="0" smtClean="0"/>
              <a:t>). El </a:t>
            </a:r>
            <a:r>
              <a:rPr lang="en-US" sz="1600" dirty="0" err="1" smtClean="0"/>
              <a:t>Gobierno</a:t>
            </a:r>
            <a:r>
              <a:rPr lang="en-US" sz="1600" dirty="0" smtClean="0"/>
              <a:t>, </a:t>
            </a:r>
            <a:r>
              <a:rPr lang="en-US" sz="1600" dirty="0" err="1" smtClean="0"/>
              <a:t>por</a:t>
            </a:r>
            <a:r>
              <a:rPr lang="en-US" sz="1600" dirty="0" smtClean="0"/>
              <a:t> </a:t>
            </a:r>
            <a:r>
              <a:rPr lang="en-US" sz="1600" dirty="0" err="1" smtClean="0"/>
              <a:t>tanto</a:t>
            </a:r>
            <a:r>
              <a:rPr lang="en-US" sz="1600" dirty="0" smtClean="0"/>
              <a:t>, ha </a:t>
            </a:r>
            <a:r>
              <a:rPr lang="en-US" sz="1600" dirty="0" err="1" smtClean="0"/>
              <a:t>añadido</a:t>
            </a:r>
            <a:r>
              <a:rPr lang="en-US" sz="1600" dirty="0" smtClean="0"/>
              <a:t> a la </a:t>
            </a:r>
            <a:r>
              <a:rPr lang="en-US" sz="1600" dirty="0" err="1"/>
              <a:t>P</a:t>
            </a:r>
            <a:r>
              <a:rPr lang="en-US" sz="1600" dirty="0" err="1" smtClean="0"/>
              <a:t>ropuesta</a:t>
            </a:r>
            <a:r>
              <a:rPr lang="en-US" sz="1600" dirty="0" smtClean="0"/>
              <a:t> de Ley de </a:t>
            </a:r>
            <a:r>
              <a:rPr lang="en-US" sz="1600" dirty="0" err="1" smtClean="0"/>
              <a:t>Transición</a:t>
            </a:r>
            <a:r>
              <a:rPr lang="en-US" sz="1600" dirty="0" smtClean="0"/>
              <a:t> </a:t>
            </a:r>
            <a:r>
              <a:rPr lang="en-US" sz="1600" dirty="0" err="1" smtClean="0"/>
              <a:t>Energética</a:t>
            </a:r>
            <a:r>
              <a:rPr lang="en-US" sz="1600" dirty="0" smtClean="0"/>
              <a:t> </a:t>
            </a:r>
            <a:r>
              <a:rPr lang="en-US" sz="1600" dirty="0" err="1" smtClean="0"/>
              <a:t>redefinir</a:t>
            </a:r>
            <a:r>
              <a:rPr lang="en-US" sz="1600" dirty="0" smtClean="0"/>
              <a:t> la </a:t>
            </a:r>
            <a:r>
              <a:rPr lang="en-US" sz="1600" dirty="0" err="1" smtClean="0"/>
              <a:t>situación</a:t>
            </a:r>
            <a:r>
              <a:rPr lang="en-US" sz="1600" dirty="0" smtClean="0"/>
              <a:t> legal del </a:t>
            </a:r>
            <a:r>
              <a:rPr lang="en-US" sz="1600" i="1" dirty="0" smtClean="0"/>
              <a:t>ridesharing </a:t>
            </a:r>
            <a:r>
              <a:rPr lang="en-US" sz="1600" dirty="0" smtClean="0"/>
              <a:t>(</a:t>
            </a:r>
            <a:r>
              <a:rPr lang="en-US" sz="1600" u="sng" dirty="0" smtClean="0">
                <a:hlinkClick r:id="rId7"/>
              </a:rPr>
              <a:t>amendment </a:t>
            </a:r>
            <a:r>
              <a:rPr lang="en-US" sz="1600" u="sng" dirty="0">
                <a:hlinkClick r:id="rId7"/>
              </a:rPr>
              <a:t>901, article </a:t>
            </a:r>
            <a:r>
              <a:rPr lang="en-US" sz="1600" u="sng" dirty="0" smtClean="0">
                <a:hlinkClick r:id="rId7"/>
              </a:rPr>
              <a:t>14</a:t>
            </a:r>
            <a:r>
              <a:rPr lang="en-US" sz="1600" dirty="0" smtClean="0"/>
              <a:t>), y propone </a:t>
            </a:r>
            <a:r>
              <a:rPr lang="en-US" sz="1600" dirty="0" err="1" smtClean="0"/>
              <a:t>extraerlo</a:t>
            </a:r>
            <a:r>
              <a:rPr lang="en-US" sz="1600" dirty="0" smtClean="0"/>
              <a:t> de la actual </a:t>
            </a:r>
            <a:r>
              <a:rPr lang="en-US" sz="1600" dirty="0" err="1" smtClean="0"/>
              <a:t>sección</a:t>
            </a:r>
            <a:r>
              <a:rPr lang="en-US" sz="1600" dirty="0" smtClean="0"/>
              <a:t> de “</a:t>
            </a:r>
            <a:r>
              <a:rPr lang="en-US" sz="1600" dirty="0" err="1" smtClean="0"/>
              <a:t>Servicios</a:t>
            </a:r>
            <a:r>
              <a:rPr lang="en-US" sz="1600" dirty="0" smtClean="0"/>
              <a:t> de </a:t>
            </a:r>
            <a:r>
              <a:rPr lang="en-US" sz="1600" dirty="0" err="1" smtClean="0"/>
              <a:t>transporte</a:t>
            </a:r>
            <a:r>
              <a:rPr lang="en-US" sz="1600" dirty="0" smtClean="0"/>
              <a:t>” y </a:t>
            </a:r>
            <a:r>
              <a:rPr lang="en-US" sz="1600" dirty="0" err="1" smtClean="0"/>
              <a:t>ubicarlo</a:t>
            </a:r>
            <a:r>
              <a:rPr lang="en-US" sz="1600" dirty="0" smtClean="0"/>
              <a:t> en </a:t>
            </a:r>
            <a:r>
              <a:rPr lang="en-US" sz="1600" dirty="0" err="1" smtClean="0"/>
              <a:t>una</a:t>
            </a:r>
            <a:r>
              <a:rPr lang="en-US" sz="1600" dirty="0" smtClean="0"/>
              <a:t> </a:t>
            </a:r>
            <a:r>
              <a:rPr lang="en-US" sz="1600" dirty="0" err="1" smtClean="0"/>
              <a:t>nueva</a:t>
            </a:r>
            <a:r>
              <a:rPr lang="en-US" sz="1600" dirty="0" smtClean="0"/>
              <a:t> </a:t>
            </a:r>
            <a:r>
              <a:rPr lang="en-US" sz="1600" dirty="0" err="1" smtClean="0"/>
              <a:t>sección</a:t>
            </a:r>
            <a:r>
              <a:rPr lang="en-US" sz="1600" dirty="0" smtClean="0"/>
              <a:t> </a:t>
            </a:r>
            <a:r>
              <a:rPr lang="en-US" sz="1600" dirty="0" err="1" smtClean="0"/>
              <a:t>dedicada</a:t>
            </a:r>
            <a:r>
              <a:rPr lang="en-US" sz="1600" dirty="0" smtClean="0"/>
              <a:t> a “</a:t>
            </a:r>
            <a:r>
              <a:rPr lang="en-US" sz="1600" dirty="0" err="1" smtClean="0"/>
              <a:t>Coche</a:t>
            </a:r>
            <a:r>
              <a:rPr lang="en-US" sz="1600" dirty="0" smtClean="0"/>
              <a:t> </a:t>
            </a:r>
            <a:r>
              <a:rPr lang="en-US" sz="1600" dirty="0" err="1" smtClean="0"/>
              <a:t>Compartido</a:t>
            </a:r>
            <a:r>
              <a:rPr lang="en-US" sz="1600" dirty="0" smtClean="0"/>
              <a:t>”</a:t>
            </a:r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/>
              <a:t>Esta</a:t>
            </a:r>
            <a:r>
              <a:rPr lang="en-US" sz="1600" dirty="0" smtClean="0"/>
              <a:t> </a:t>
            </a:r>
            <a:r>
              <a:rPr lang="en-US" sz="1600" dirty="0" err="1" smtClean="0"/>
              <a:t>propuesta</a:t>
            </a:r>
            <a:r>
              <a:rPr lang="en-US" sz="1600" dirty="0" smtClean="0"/>
              <a:t> define la </a:t>
            </a:r>
            <a:r>
              <a:rPr lang="en-US" sz="1600" dirty="0" err="1" smtClean="0"/>
              <a:t>actividad</a:t>
            </a:r>
            <a:r>
              <a:rPr lang="en-US" sz="1600" dirty="0" smtClean="0"/>
              <a:t> </a:t>
            </a:r>
            <a:r>
              <a:rPr lang="en-US" sz="1600" dirty="0" err="1" smtClean="0"/>
              <a:t>como</a:t>
            </a:r>
            <a:r>
              <a:rPr lang="en-US" sz="1600" dirty="0" smtClean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Un </a:t>
            </a:r>
            <a:r>
              <a:rPr lang="en-US" sz="1600" b="1" i="1" dirty="0" smtClean="0"/>
              <a:t>conductor </a:t>
            </a:r>
            <a:r>
              <a:rPr lang="en-US" sz="1600" b="1" i="1" dirty="0" err="1" smtClean="0"/>
              <a:t>compartiendo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su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vehículo</a:t>
            </a:r>
            <a:r>
              <a:rPr lang="en-US" sz="1600" i="1" dirty="0" smtClean="0"/>
              <a:t> con al </a:t>
            </a:r>
            <a:r>
              <a:rPr lang="en-US" sz="1600" i="1" dirty="0" err="1" smtClean="0"/>
              <a:t>menos</a:t>
            </a:r>
            <a:r>
              <a:rPr lang="en-US" sz="1600" i="1" dirty="0" smtClean="0"/>
              <a:t> un </a:t>
            </a:r>
            <a:r>
              <a:rPr lang="en-US" sz="1600" i="1" dirty="0" err="1" smtClean="0"/>
              <a:t>pasajero</a:t>
            </a:r>
            <a:r>
              <a:rPr lang="en-US" sz="1600" i="1" dirty="0" smtClean="0"/>
              <a:t>, </a:t>
            </a:r>
            <a:r>
              <a:rPr lang="en-US" sz="1600" i="1" dirty="0" err="1" smtClean="0"/>
              <a:t>como</a:t>
            </a:r>
            <a:r>
              <a:rPr lang="en-US" sz="1600" i="1" dirty="0" smtClean="0"/>
              <a:t> parte de un </a:t>
            </a:r>
            <a:r>
              <a:rPr lang="en-US" sz="1600" i="1" dirty="0" err="1" smtClean="0"/>
              <a:t>viaje</a:t>
            </a:r>
            <a:r>
              <a:rPr lang="en-US" sz="1600" i="1" dirty="0" smtClean="0"/>
              <a:t> particular.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Ridesharing no </a:t>
            </a:r>
            <a:r>
              <a:rPr lang="en-US" sz="1600" i="1" dirty="0" err="1" smtClean="0"/>
              <a:t>incluye</a:t>
            </a:r>
            <a:r>
              <a:rPr lang="en-US" sz="1600" i="1" dirty="0" smtClean="0"/>
              <a:t> la </a:t>
            </a:r>
            <a:r>
              <a:rPr lang="en-US" sz="1600" i="1" dirty="0" err="1" smtClean="0"/>
              <a:t>obtención</a:t>
            </a:r>
            <a:r>
              <a:rPr lang="en-US" sz="1600" i="1" dirty="0" smtClean="0"/>
              <a:t> de un </a:t>
            </a:r>
            <a:r>
              <a:rPr lang="en-US" sz="1600" i="1" dirty="0" err="1" smtClean="0"/>
              <a:t>beneficio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económico</a:t>
            </a:r>
            <a:r>
              <a:rPr lang="en-US" sz="1600" i="1" dirty="0" smtClean="0"/>
              <a:t>, </a:t>
            </a:r>
            <a:r>
              <a:rPr lang="en-US" sz="1600" i="1" dirty="0" err="1" smtClean="0"/>
              <a:t>pero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puede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dar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lugar</a:t>
            </a:r>
            <a:r>
              <a:rPr lang="en-US" sz="1600" i="1" dirty="0" smtClean="0"/>
              <a:t> a </a:t>
            </a:r>
            <a:r>
              <a:rPr lang="en-US" sz="1600" i="1" dirty="0" err="1" smtClean="0"/>
              <a:t>una</a:t>
            </a:r>
            <a:r>
              <a:rPr lang="en-US" sz="1600" i="1" dirty="0" smtClean="0"/>
              <a:t> </a:t>
            </a:r>
            <a:r>
              <a:rPr lang="en-US" sz="1600" b="1" i="1" dirty="0" err="1" smtClean="0"/>
              <a:t>compensación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por</a:t>
            </a:r>
            <a:r>
              <a:rPr lang="en-US" sz="1600" b="1" i="1" dirty="0" smtClean="0"/>
              <a:t> los </a:t>
            </a:r>
            <a:r>
              <a:rPr lang="en-US" sz="1600" b="1" i="1" dirty="0" err="1" smtClean="0"/>
              <a:t>gastos</a:t>
            </a:r>
            <a:r>
              <a:rPr lang="en-US" sz="1600" b="1" i="1" dirty="0" smtClean="0"/>
              <a:t> del </a:t>
            </a:r>
            <a:r>
              <a:rPr lang="en-US" sz="1600" b="1" i="1" dirty="0" err="1" smtClean="0"/>
              <a:t>viaje</a:t>
            </a:r>
            <a:endParaRPr lang="en-US" sz="1600" b="1" i="1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b="1" i="1" dirty="0" smtClean="0"/>
              <a:t>El </a:t>
            </a:r>
            <a:r>
              <a:rPr lang="en-US" sz="1600" b="1" i="1" dirty="0" err="1" smtClean="0"/>
              <a:t>servicio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que</a:t>
            </a:r>
            <a:r>
              <a:rPr lang="en-US" sz="1600" b="1" i="1" dirty="0" smtClean="0"/>
              <a:t> pone en </a:t>
            </a:r>
            <a:r>
              <a:rPr lang="en-US" sz="1600" b="1" i="1" dirty="0" err="1" smtClean="0"/>
              <a:t>contacto</a:t>
            </a:r>
            <a:r>
              <a:rPr lang="en-US" sz="1600" b="1" i="1" dirty="0" smtClean="0"/>
              <a:t> a </a:t>
            </a:r>
            <a:r>
              <a:rPr lang="en-US" sz="1600" b="1" i="1" dirty="0" err="1" smtClean="0"/>
              <a:t>conductores</a:t>
            </a:r>
            <a:r>
              <a:rPr lang="en-US" sz="1600" b="1" i="1" dirty="0" smtClean="0"/>
              <a:t> y </a:t>
            </a:r>
            <a:r>
              <a:rPr lang="en-US" sz="1600" b="1" i="1" dirty="0" err="1" smtClean="0"/>
              <a:t>pasajeros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puede</a:t>
            </a:r>
            <a:r>
              <a:rPr lang="en-US" sz="1600" b="1" i="1" dirty="0" smtClean="0"/>
              <a:t>, sin embargo, </a:t>
            </a:r>
            <a:r>
              <a:rPr lang="en-US" sz="1600" b="1" i="1" dirty="0" err="1" smtClean="0"/>
              <a:t>estar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sujeto</a:t>
            </a:r>
            <a:r>
              <a:rPr lang="en-US" sz="1600" b="1" i="1" dirty="0" smtClean="0"/>
              <a:t> a un </a:t>
            </a:r>
            <a:r>
              <a:rPr lang="en-US" sz="1600" b="1" i="1" dirty="0" err="1" smtClean="0"/>
              <a:t>pago</a:t>
            </a:r>
            <a:endParaRPr lang="en-US" sz="1600" dirty="0" smtClean="0"/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4" descr="http://3.bp.blogspot.com/-RyhgKkN0rJ8/T-NrbCepQDI/AAAAAAAAAvs/JFPWe5F5pLo/s1600/french_flag.jpe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280" y="1290792"/>
            <a:ext cx="588651" cy="3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 descr="BlaBlaCar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245355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34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regulatoria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Europa (II)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04181" y="1285627"/>
            <a:ext cx="10604739" cy="1569717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s-ES" sz="16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Alemania</a:t>
            </a:r>
            <a:r>
              <a:rPr lang="es-E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n-US" sz="1600" dirty="0" smtClean="0"/>
          </a:p>
          <a:p>
            <a:pPr lvl="0"/>
            <a:r>
              <a:rPr lang="en-GB" sz="1600" b="1" dirty="0" smtClean="0"/>
              <a:t>El </a:t>
            </a:r>
            <a:r>
              <a:rPr lang="en-GB" sz="1600" b="1" i="1" dirty="0" smtClean="0"/>
              <a:t>ridesharing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está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definido</a:t>
            </a:r>
            <a:r>
              <a:rPr lang="en-GB" sz="1600" b="1" dirty="0" smtClean="0"/>
              <a:t> en la ley</a:t>
            </a:r>
            <a:r>
              <a:rPr lang="en-GB" sz="1600" dirty="0" smtClean="0"/>
              <a:t>.  La Ley de </a:t>
            </a:r>
            <a:r>
              <a:rPr lang="en-GB" sz="1600" dirty="0" err="1" smtClean="0"/>
              <a:t>Transporte</a:t>
            </a:r>
            <a:r>
              <a:rPr lang="en-GB" sz="1600" dirty="0" smtClean="0"/>
              <a:t> de Personas (</a:t>
            </a:r>
            <a:r>
              <a:rPr lang="en-GB" sz="1600" dirty="0" err="1" smtClean="0"/>
              <a:t>Personenbeförderungsgesetz</a:t>
            </a:r>
            <a:r>
              <a:rPr lang="en-GB" sz="1600" dirty="0" smtClean="0"/>
              <a:t>), </a:t>
            </a:r>
            <a:r>
              <a:rPr lang="en-GB" sz="1600" dirty="0" err="1" smtClean="0"/>
              <a:t>que</a:t>
            </a:r>
            <a:r>
              <a:rPr lang="en-GB" sz="1600" dirty="0" smtClean="0"/>
              <a:t> </a:t>
            </a:r>
            <a:r>
              <a:rPr lang="en-GB" sz="1600" dirty="0" err="1" smtClean="0"/>
              <a:t>regula</a:t>
            </a:r>
            <a:r>
              <a:rPr lang="en-GB" sz="1600" dirty="0" smtClean="0"/>
              <a:t> el </a:t>
            </a:r>
            <a:r>
              <a:rPr lang="en-GB" sz="1600" dirty="0" err="1" smtClean="0"/>
              <a:t>transporte</a:t>
            </a:r>
            <a:r>
              <a:rPr lang="en-GB" sz="1600" dirty="0" smtClean="0"/>
              <a:t> </a:t>
            </a:r>
            <a:r>
              <a:rPr lang="en-GB" sz="1600" dirty="0" err="1" smtClean="0"/>
              <a:t>comercial</a:t>
            </a:r>
            <a:r>
              <a:rPr lang="en-GB" sz="1600" dirty="0" smtClean="0"/>
              <a:t> de </a:t>
            </a:r>
            <a:r>
              <a:rPr lang="en-GB" sz="1600" dirty="0" err="1" smtClean="0"/>
              <a:t>pasajeros</a:t>
            </a:r>
            <a:r>
              <a:rPr lang="en-GB" sz="1600" dirty="0" smtClean="0"/>
              <a:t> </a:t>
            </a:r>
            <a:r>
              <a:rPr lang="en-GB" sz="1600" dirty="0" err="1" smtClean="0"/>
              <a:t>establece</a:t>
            </a:r>
            <a:r>
              <a:rPr lang="en-GB" sz="1600" dirty="0" smtClean="0"/>
              <a:t>:  ”</a:t>
            </a:r>
            <a:r>
              <a:rPr lang="en-GB" sz="1600" dirty="0" err="1" smtClean="0"/>
              <a:t>esta</a:t>
            </a:r>
            <a:r>
              <a:rPr lang="en-GB" sz="1600" dirty="0" smtClean="0"/>
              <a:t> ley no </a:t>
            </a:r>
            <a:r>
              <a:rPr lang="en-GB" sz="1600" dirty="0" err="1" smtClean="0"/>
              <a:t>es</a:t>
            </a:r>
            <a:r>
              <a:rPr lang="en-GB" sz="1600" dirty="0" smtClean="0"/>
              <a:t> de </a:t>
            </a:r>
            <a:r>
              <a:rPr lang="en-GB" sz="1600" dirty="0" err="1" smtClean="0"/>
              <a:t>aplicación</a:t>
            </a:r>
            <a:r>
              <a:rPr lang="en-GB" sz="1600" dirty="0" smtClean="0"/>
              <a:t> </a:t>
            </a:r>
            <a:r>
              <a:rPr lang="en-GB" sz="1600" dirty="0" err="1" smtClean="0"/>
              <a:t>para</a:t>
            </a:r>
            <a:r>
              <a:rPr lang="en-GB" sz="1600" dirty="0" smtClean="0"/>
              <a:t> el </a:t>
            </a:r>
            <a:r>
              <a:rPr lang="en-GB" sz="1600" dirty="0" err="1" smtClean="0"/>
              <a:t>transporte</a:t>
            </a:r>
            <a:r>
              <a:rPr lang="en-GB" sz="1600" dirty="0" smtClean="0"/>
              <a:t> de personas en </a:t>
            </a:r>
            <a:r>
              <a:rPr lang="en-GB" sz="1600" dirty="0" err="1" smtClean="0"/>
              <a:t>vehículo</a:t>
            </a:r>
            <a:r>
              <a:rPr lang="en-GB" sz="1600" dirty="0" smtClean="0"/>
              <a:t> </a:t>
            </a:r>
            <a:r>
              <a:rPr lang="en-GB" sz="1600" dirty="0" err="1" smtClean="0"/>
              <a:t>privado</a:t>
            </a:r>
            <a:r>
              <a:rPr lang="en-GB" sz="1600" dirty="0" smtClean="0"/>
              <a:t> </a:t>
            </a:r>
            <a:r>
              <a:rPr lang="en-GB" sz="1600" dirty="0" err="1" smtClean="0"/>
              <a:t>mientras</a:t>
            </a:r>
            <a:r>
              <a:rPr lang="en-GB" sz="1600" dirty="0" smtClean="0"/>
              <a:t> se </a:t>
            </a:r>
            <a:r>
              <a:rPr lang="en-GB" sz="1600" dirty="0" err="1" smtClean="0"/>
              <a:t>haga</a:t>
            </a:r>
            <a:r>
              <a:rPr lang="en-GB" sz="1600" dirty="0" smtClean="0"/>
              <a:t> de </a:t>
            </a:r>
            <a:r>
              <a:rPr lang="en-GB" sz="1600" dirty="0" err="1" smtClean="0"/>
              <a:t>manera</a:t>
            </a:r>
            <a:r>
              <a:rPr lang="en-GB" sz="1600" dirty="0" smtClean="0"/>
              <a:t> </a:t>
            </a:r>
            <a:r>
              <a:rPr lang="en-GB" sz="1600" dirty="0" err="1" smtClean="0"/>
              <a:t>gratuita</a:t>
            </a:r>
            <a:r>
              <a:rPr lang="en-GB" sz="1600" dirty="0" smtClean="0"/>
              <a:t> o con un </a:t>
            </a:r>
            <a:r>
              <a:rPr lang="en-GB" sz="1600" b="1" dirty="0" err="1" smtClean="0"/>
              <a:t>pago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que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únicamente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cubra</a:t>
            </a:r>
            <a:r>
              <a:rPr lang="en-GB" sz="1600" b="1" dirty="0" smtClean="0"/>
              <a:t> los </a:t>
            </a:r>
            <a:r>
              <a:rPr lang="en-GB" sz="1600" b="1" dirty="0" err="1" smtClean="0"/>
              <a:t>costes</a:t>
            </a:r>
            <a:r>
              <a:rPr lang="en-GB" sz="1600" b="1" dirty="0" smtClean="0"/>
              <a:t> variables de </a:t>
            </a:r>
            <a:r>
              <a:rPr lang="en-GB" sz="1600" b="1" dirty="0" err="1" smtClean="0"/>
              <a:t>operación</a:t>
            </a:r>
            <a:r>
              <a:rPr lang="en-GB" sz="1600" b="1" dirty="0" smtClean="0"/>
              <a:t> del </a:t>
            </a:r>
            <a:r>
              <a:rPr lang="en-GB" sz="1600" b="1" dirty="0" err="1" smtClean="0"/>
              <a:t>vehículo</a:t>
            </a:r>
            <a:r>
              <a:rPr lang="en-GB" sz="1600" dirty="0" smtClean="0"/>
              <a:t>" (</a:t>
            </a:r>
            <a:r>
              <a:rPr lang="en-GB" sz="1600" dirty="0"/>
              <a:t>§ 1, section </a:t>
            </a:r>
            <a:r>
              <a:rPr lang="en-GB" sz="1600" dirty="0" smtClean="0"/>
              <a:t>2)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6" descr="http://upload.wikimedia.org/wikipedia/en/thumb/b/ba/Flag_of_Germany.svg/250px-Flag_of_Germany.svg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939" y="1313220"/>
            <a:ext cx="610992" cy="274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111852" y="2999922"/>
            <a:ext cx="10604739" cy="3383626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s-ES" sz="1600" b="1" i="1" u="sng" dirty="0" smtClean="0">
                <a:cs typeface="Arial" panose="020B0604020202020204" pitchFamily="34" charset="0"/>
              </a:rPr>
              <a:t>Reino Unido</a:t>
            </a:r>
            <a:r>
              <a:rPr lang="es-ES" sz="1600" i="1" dirty="0" smtClean="0">
                <a:cs typeface="Arial" panose="020B0604020202020204" pitchFamily="34" charset="0"/>
              </a:rPr>
              <a:t>: </a:t>
            </a:r>
          </a:p>
          <a:p>
            <a:endParaRPr lang="en-US" sz="16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 smtClean="0">
                <a:cs typeface="Arial" panose="020B0604020202020204" pitchFamily="34" charset="0"/>
              </a:rPr>
              <a:t>El </a:t>
            </a:r>
            <a:r>
              <a:rPr lang="es-ES" sz="1600" i="1" dirty="0" err="1" smtClean="0">
                <a:cs typeface="Arial" panose="020B0604020202020204" pitchFamily="34" charset="0"/>
              </a:rPr>
              <a:t>ridesharing</a:t>
            </a:r>
            <a:r>
              <a:rPr lang="es-ES" sz="1600" i="1" dirty="0" smtClean="0">
                <a:cs typeface="Arial" panose="020B0604020202020204" pitchFamily="34" charset="0"/>
              </a:rPr>
              <a:t> </a:t>
            </a:r>
            <a:r>
              <a:rPr lang="es-ES" sz="1600" dirty="0" smtClean="0">
                <a:cs typeface="Arial" panose="020B0604020202020204" pitchFamily="34" charset="0"/>
              </a:rPr>
              <a:t>no está específicamente definido en la ley</a:t>
            </a:r>
          </a:p>
          <a:p>
            <a:endParaRPr lang="es-ES" sz="16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 smtClean="0">
                <a:cs typeface="Arial" panose="020B0604020202020204" pitchFamily="34" charset="0"/>
              </a:rPr>
              <a:t>Sin embargo, su práctica está ampliamente aceptada, como demuestra la que Asociación de Aseguradoras Británicas (ABI) recoge esta práctica en sus coberturas</a:t>
            </a:r>
            <a:r>
              <a:rPr lang="en-GB" sz="1600" dirty="0" smtClean="0">
                <a:cs typeface="Arial" panose="020B0604020202020204" pitchFamily="34" charset="0"/>
              </a:rPr>
              <a:t>: “</a:t>
            </a:r>
            <a:r>
              <a:rPr lang="en-GB" sz="1600" dirty="0" err="1" smtClean="0">
                <a:cs typeface="Arial" panose="020B0604020202020204" pitchFamily="34" charset="0"/>
              </a:rPr>
              <a:t>Todas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las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aseguradoras</a:t>
            </a:r>
            <a:r>
              <a:rPr lang="en-GB" sz="1600" dirty="0" smtClean="0">
                <a:cs typeface="Arial" panose="020B0604020202020204" pitchFamily="34" charset="0"/>
              </a:rPr>
              <a:t> de ABI </a:t>
            </a:r>
            <a:r>
              <a:rPr lang="en-GB" sz="1600" dirty="0" err="1" smtClean="0">
                <a:cs typeface="Arial" panose="020B0604020202020204" pitchFamily="34" charset="0"/>
              </a:rPr>
              <a:t>han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acordado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que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su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seguro</a:t>
            </a:r>
            <a:r>
              <a:rPr lang="en-GB" sz="1600" dirty="0" smtClean="0">
                <a:cs typeface="Arial" panose="020B0604020202020204" pitchFamily="34" charset="0"/>
              </a:rPr>
              <a:t> no se </a:t>
            </a:r>
            <a:r>
              <a:rPr lang="en-GB" sz="1600" dirty="0" err="1" smtClean="0">
                <a:cs typeface="Arial" panose="020B0604020202020204" pitchFamily="34" charset="0"/>
              </a:rPr>
              <a:t>verá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afectado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si</a:t>
            </a:r>
            <a:r>
              <a:rPr lang="en-GB" sz="1600" dirty="0" smtClean="0">
                <a:cs typeface="Arial" panose="020B0604020202020204" pitchFamily="34" charset="0"/>
              </a:rPr>
              <a:t> los </a:t>
            </a:r>
            <a:r>
              <a:rPr lang="en-GB" sz="1600" dirty="0" err="1" smtClean="0">
                <a:cs typeface="Arial" panose="020B0604020202020204" pitchFamily="34" charset="0"/>
              </a:rPr>
              <a:t>pasajeros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contribuyen</a:t>
            </a:r>
            <a:r>
              <a:rPr lang="en-GB" sz="1600" dirty="0" smtClean="0">
                <a:cs typeface="Arial" panose="020B0604020202020204" pitchFamily="34" charset="0"/>
              </a:rPr>
              <a:t> a los </a:t>
            </a:r>
            <a:r>
              <a:rPr lang="en-GB" sz="1600" dirty="0" err="1" smtClean="0">
                <a:cs typeface="Arial" panose="020B0604020202020204" pitchFamily="34" charset="0"/>
              </a:rPr>
              <a:t>gastos</a:t>
            </a:r>
            <a:r>
              <a:rPr lang="en-GB" sz="1600" dirty="0" smtClean="0">
                <a:cs typeface="Arial" panose="020B0604020202020204" pitchFamily="34" charset="0"/>
              </a:rPr>
              <a:t> del </a:t>
            </a:r>
            <a:r>
              <a:rPr lang="en-GB" sz="1600" dirty="0" err="1" smtClean="0">
                <a:cs typeface="Arial" panose="020B0604020202020204" pitchFamily="34" charset="0"/>
              </a:rPr>
              <a:t>viaje</a:t>
            </a:r>
            <a:r>
              <a:rPr lang="en-GB" sz="1600" dirty="0" smtClean="0">
                <a:cs typeface="Arial" panose="020B0604020202020204" pitchFamily="34" charset="0"/>
              </a:rPr>
              <a:t> (</a:t>
            </a:r>
            <a:r>
              <a:rPr lang="en-GB" sz="1600" dirty="0" err="1" smtClean="0">
                <a:cs typeface="Arial" panose="020B0604020202020204" pitchFamily="34" charset="0"/>
              </a:rPr>
              <a:t>incluyendo</a:t>
            </a:r>
            <a:r>
              <a:rPr lang="en-GB" sz="1600" dirty="0" smtClean="0">
                <a:cs typeface="Arial" panose="020B0604020202020204" pitchFamily="34" charset="0"/>
              </a:rPr>
              <a:t> combustible, </a:t>
            </a:r>
            <a:r>
              <a:rPr lang="en-GB" sz="1600" dirty="0" err="1" smtClean="0">
                <a:cs typeface="Arial" panose="020B0604020202020204" pitchFamily="34" charset="0"/>
              </a:rPr>
              <a:t>depreciación</a:t>
            </a:r>
            <a:r>
              <a:rPr lang="en-GB" sz="1600" dirty="0" smtClean="0">
                <a:cs typeface="Arial" panose="020B0604020202020204" pitchFamily="34" charset="0"/>
              </a:rPr>
              <a:t> del </a:t>
            </a:r>
            <a:r>
              <a:rPr lang="en-GB" sz="1600" dirty="0" err="1" smtClean="0">
                <a:cs typeface="Arial" panose="020B0604020202020204" pitchFamily="34" charset="0"/>
              </a:rPr>
              <a:t>vehículo</a:t>
            </a:r>
            <a:r>
              <a:rPr lang="en-GB" sz="1600" dirty="0" smtClean="0">
                <a:cs typeface="Arial" panose="020B0604020202020204" pitchFamily="34" charset="0"/>
              </a:rPr>
              <a:t> y </a:t>
            </a:r>
            <a:r>
              <a:rPr lang="en-GB" sz="1600" dirty="0" err="1" smtClean="0">
                <a:cs typeface="Arial" panose="020B0604020202020204" pitchFamily="34" charset="0"/>
              </a:rPr>
              <a:t>costes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asociados</a:t>
            </a:r>
            <a:r>
              <a:rPr lang="en-GB" sz="1600" dirty="0" smtClean="0">
                <a:cs typeface="Arial" panose="020B0604020202020204" pitchFamily="34" charset="0"/>
              </a:rPr>
              <a:t> a </a:t>
            </a:r>
            <a:r>
              <a:rPr lang="en-GB" sz="1600" dirty="0" err="1" smtClean="0">
                <a:cs typeface="Arial" panose="020B0604020202020204" pitchFamily="34" charset="0"/>
              </a:rPr>
              <a:t>su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funcionamiento</a:t>
            </a:r>
            <a:r>
              <a:rPr lang="en-GB" sz="1600" dirty="0" smtClean="0">
                <a:cs typeface="Arial" panose="020B0604020202020204" pitchFamily="34" charset="0"/>
              </a:rPr>
              <a:t>), </a:t>
            </a:r>
            <a:r>
              <a:rPr lang="en-GB" sz="1600" dirty="0" err="1" smtClean="0">
                <a:cs typeface="Arial" panose="020B0604020202020204" pitchFamily="34" charset="0"/>
              </a:rPr>
              <a:t>mientras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que</a:t>
            </a:r>
            <a:r>
              <a:rPr lang="en-GB" sz="1600" dirty="0" smtClean="0">
                <a:cs typeface="Arial" panose="020B0604020202020204" pitchFamily="34" charset="0"/>
              </a:rPr>
              <a:t> los </a:t>
            </a:r>
            <a:r>
              <a:rPr lang="en-GB" sz="1600" dirty="0" err="1" smtClean="0">
                <a:cs typeface="Arial" panose="020B0604020202020204" pitchFamily="34" charset="0"/>
              </a:rPr>
              <a:t>viajes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tengan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lugar</a:t>
            </a:r>
            <a:r>
              <a:rPr lang="en-GB" sz="1600" dirty="0" smtClean="0">
                <a:cs typeface="Arial" panose="020B0604020202020204" pitchFamily="34" charset="0"/>
              </a:rPr>
              <a:t> en </a:t>
            </a:r>
            <a:r>
              <a:rPr lang="en-GB" sz="1600" dirty="0" err="1" smtClean="0">
                <a:cs typeface="Arial" panose="020B0604020202020204" pitchFamily="34" charset="0"/>
              </a:rPr>
              <a:t>vehículos</a:t>
            </a:r>
            <a:r>
              <a:rPr lang="en-GB" sz="1600" dirty="0" smtClean="0">
                <a:cs typeface="Arial" panose="020B0604020202020204" pitchFamily="34" charset="0"/>
              </a:rPr>
              <a:t> de 8 o </a:t>
            </a:r>
            <a:r>
              <a:rPr lang="en-GB" sz="1600" dirty="0" err="1" smtClean="0">
                <a:cs typeface="Arial" panose="020B0604020202020204" pitchFamily="34" charset="0"/>
              </a:rPr>
              <a:t>menos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pasajeros</a:t>
            </a:r>
            <a:r>
              <a:rPr lang="en-GB" sz="1600" dirty="0" smtClean="0">
                <a:cs typeface="Arial" panose="020B0604020202020204" pitchFamily="34" charset="0"/>
              </a:rPr>
              <a:t>. 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Esto</a:t>
            </a:r>
            <a:r>
              <a:rPr lang="en-GB" sz="1600" i="1" dirty="0" smtClean="0"/>
              <a:t> no </a:t>
            </a:r>
            <a:r>
              <a:rPr lang="en-GB" sz="1600" i="1" dirty="0" err="1" smtClean="0"/>
              <a:t>es</a:t>
            </a:r>
            <a:r>
              <a:rPr lang="en-GB" sz="1600" i="1" dirty="0" smtClean="0"/>
              <a:t> de </a:t>
            </a:r>
            <a:r>
              <a:rPr lang="en-GB" sz="1600" i="1" dirty="0" err="1" smtClean="0"/>
              <a:t>aplicación</a:t>
            </a:r>
            <a:r>
              <a:rPr lang="en-GB" sz="1600" i="1" dirty="0"/>
              <a:t> </a:t>
            </a:r>
            <a:r>
              <a:rPr lang="en-GB" sz="1600" i="1" dirty="0" err="1" smtClean="0"/>
              <a:t>si</a:t>
            </a:r>
            <a:r>
              <a:rPr lang="en-GB" sz="1600" i="1" dirty="0" smtClean="0"/>
              <a:t> se </a:t>
            </a:r>
            <a:r>
              <a:rPr lang="en-GB" sz="1600" i="1" dirty="0" err="1" smtClean="0"/>
              <a:t>obtiene</a:t>
            </a:r>
            <a:r>
              <a:rPr lang="en-GB" sz="1600" i="1" dirty="0" smtClean="0"/>
              <a:t> un </a:t>
            </a:r>
            <a:r>
              <a:rPr lang="en-GB" sz="1600" i="1" dirty="0" err="1" smtClean="0"/>
              <a:t>beneficio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económico</a:t>
            </a:r>
            <a:r>
              <a:rPr lang="en-GB" sz="1600" i="1" dirty="0" smtClean="0"/>
              <a:t> o se </a:t>
            </a:r>
            <a:r>
              <a:rPr lang="en-GB" sz="1600" i="1" dirty="0" err="1" smtClean="0"/>
              <a:t>realiza</a:t>
            </a:r>
            <a:r>
              <a:rPr lang="en-GB" sz="1600" i="1" dirty="0" smtClean="0"/>
              <a:t> de </a:t>
            </a:r>
            <a:r>
              <a:rPr lang="en-GB" sz="1600" i="1" dirty="0" err="1" smtClean="0"/>
              <a:t>manera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profesional</a:t>
            </a:r>
            <a:r>
              <a:rPr lang="en-GB" sz="1600" i="1" dirty="0" smtClean="0"/>
              <a:t>. La </a:t>
            </a:r>
            <a:r>
              <a:rPr lang="en-GB" sz="1600" i="1" dirty="0"/>
              <a:t>ABI </a:t>
            </a:r>
            <a:r>
              <a:rPr lang="en-GB" sz="1600" i="1" dirty="0" err="1" smtClean="0"/>
              <a:t>respalda</a:t>
            </a:r>
            <a:r>
              <a:rPr lang="en-GB" sz="1600" i="1" dirty="0" smtClean="0"/>
              <a:t> el </a:t>
            </a:r>
            <a:r>
              <a:rPr lang="en-GB" sz="1600" i="1" dirty="0" err="1" smtClean="0"/>
              <a:t>uso</a:t>
            </a:r>
            <a:r>
              <a:rPr lang="en-GB" sz="1600" i="1" dirty="0" smtClean="0"/>
              <a:t> de </a:t>
            </a:r>
            <a:r>
              <a:rPr lang="en-GB" sz="1600" i="1" dirty="0" err="1" smtClean="0"/>
              <a:t>plataformas</a:t>
            </a:r>
            <a:r>
              <a:rPr lang="en-GB" sz="1600" i="1" dirty="0" smtClean="0"/>
              <a:t> de </a:t>
            </a:r>
            <a:r>
              <a:rPr lang="en-GB" sz="1600" i="1" dirty="0" err="1" smtClean="0"/>
              <a:t>coche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compartido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como</a:t>
            </a:r>
            <a:r>
              <a:rPr lang="en-GB" sz="1600" i="1" dirty="0" smtClean="0"/>
              <a:t> </a:t>
            </a:r>
            <a:r>
              <a:rPr lang="en-GB" sz="1600" b="1" i="1" dirty="0" smtClean="0"/>
              <a:t>BlaBlaCar, </a:t>
            </a:r>
            <a:r>
              <a:rPr lang="en-GB" sz="1600" i="1" dirty="0" err="1" smtClean="0"/>
              <a:t>Liftshare</a:t>
            </a:r>
            <a:r>
              <a:rPr lang="en-GB" sz="1600" i="1" dirty="0" smtClean="0"/>
              <a:t>, </a:t>
            </a:r>
            <a:r>
              <a:rPr lang="en-GB" sz="1600" i="1" dirty="0" err="1" smtClean="0"/>
              <a:t>GoCarShare</a:t>
            </a:r>
            <a:r>
              <a:rPr lang="en-GB" sz="1600" i="1" dirty="0" smtClean="0"/>
              <a:t>, </a:t>
            </a:r>
            <a:r>
              <a:rPr lang="en-GB" sz="1600" i="1" dirty="0" err="1" smtClean="0"/>
              <a:t>cuyos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precios</a:t>
            </a:r>
            <a:r>
              <a:rPr lang="en-GB" sz="1600" i="1" dirty="0" smtClean="0"/>
              <a:t> y plazas </a:t>
            </a:r>
            <a:r>
              <a:rPr lang="en-GB" sz="1600" i="1" dirty="0" err="1" smtClean="0"/>
              <a:t>están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generalmente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limitados</a:t>
            </a:r>
            <a:r>
              <a:rPr lang="en-GB" sz="1600" i="1" dirty="0" smtClean="0"/>
              <a:t> de </a:t>
            </a:r>
            <a:r>
              <a:rPr lang="en-GB" sz="1600" i="1" dirty="0" err="1" smtClean="0"/>
              <a:t>manera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automática</a:t>
            </a:r>
            <a:r>
              <a:rPr lang="en-GB" sz="1600" i="1" dirty="0" smtClean="0"/>
              <a:t>, </a:t>
            </a:r>
            <a:r>
              <a:rPr lang="en-GB" sz="1600" i="1" dirty="0" err="1" smtClean="0"/>
              <a:t>asegurando</a:t>
            </a:r>
            <a:r>
              <a:rPr lang="en-GB" sz="1600" i="1" dirty="0" smtClean="0"/>
              <a:t> el </a:t>
            </a:r>
            <a:r>
              <a:rPr lang="en-GB" sz="1600" i="1" dirty="0" err="1" smtClean="0"/>
              <a:t>cumplimiento</a:t>
            </a:r>
            <a:r>
              <a:rPr lang="en-GB" sz="1600" i="1" dirty="0" smtClean="0"/>
              <a:t> del anterior </a:t>
            </a:r>
            <a:r>
              <a:rPr lang="en-GB" sz="1600" i="1" dirty="0" err="1" smtClean="0"/>
              <a:t>requisito</a:t>
            </a:r>
            <a:r>
              <a:rPr lang="en-GB" sz="1600" i="1" dirty="0" smtClean="0"/>
              <a:t>.</a:t>
            </a:r>
            <a:r>
              <a:rPr lang="en-GB" sz="1600" i="1" dirty="0"/>
              <a:t>"</a:t>
            </a:r>
            <a:endParaRPr lang="en-GB" sz="1600" dirty="0"/>
          </a:p>
          <a:p>
            <a:endParaRPr lang="es-ES" sz="1600" dirty="0" smtClean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La ABI </a:t>
            </a:r>
            <a:r>
              <a:rPr lang="en-GB" sz="1600" dirty="0" err="1" smtClean="0">
                <a:cs typeface="Arial" panose="020B0604020202020204" pitchFamily="34" charset="0"/>
              </a:rPr>
              <a:t>cuenta</a:t>
            </a:r>
            <a:r>
              <a:rPr lang="en-GB" sz="1600" dirty="0" smtClean="0">
                <a:cs typeface="Arial" panose="020B0604020202020204" pitchFamily="34" charset="0"/>
              </a:rPr>
              <a:t> con </a:t>
            </a:r>
            <a:r>
              <a:rPr lang="en-GB" sz="1600" dirty="0" err="1" smtClean="0">
                <a:cs typeface="Arial" panose="020B0604020202020204" pitchFamily="34" charset="0"/>
              </a:rPr>
              <a:t>cerca</a:t>
            </a:r>
            <a:r>
              <a:rPr lang="en-GB" sz="1600" dirty="0" smtClean="0">
                <a:cs typeface="Arial" panose="020B0604020202020204" pitchFamily="34" charset="0"/>
              </a:rPr>
              <a:t> de 300 </a:t>
            </a:r>
            <a:r>
              <a:rPr lang="en-GB" sz="1600" dirty="0" err="1" smtClean="0">
                <a:cs typeface="Arial" panose="020B0604020202020204" pitchFamily="34" charset="0"/>
              </a:rPr>
              <a:t>empresas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miembro</a:t>
            </a:r>
            <a:r>
              <a:rPr lang="en-GB" sz="1600" dirty="0" smtClean="0">
                <a:cs typeface="Arial" panose="020B0604020202020204" pitchFamily="34" charset="0"/>
              </a:rPr>
              <a:t>, </a:t>
            </a:r>
            <a:r>
              <a:rPr lang="en-GB" sz="1600" dirty="0" err="1" smtClean="0">
                <a:cs typeface="Arial" panose="020B0604020202020204" pitchFamily="34" charset="0"/>
              </a:rPr>
              <a:t>representando</a:t>
            </a:r>
            <a:r>
              <a:rPr lang="en-GB" sz="1600" dirty="0" smtClean="0">
                <a:cs typeface="Arial" panose="020B0604020202020204" pitchFamily="34" charset="0"/>
              </a:rPr>
              <a:t> el 90% del </a:t>
            </a:r>
            <a:r>
              <a:rPr lang="en-GB" sz="1600" dirty="0" err="1" smtClean="0">
                <a:cs typeface="Arial" panose="020B0604020202020204" pitchFamily="34" charset="0"/>
              </a:rPr>
              <a:t>mercado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asegurador</a:t>
            </a:r>
            <a:r>
              <a:rPr lang="en-GB" sz="1600" dirty="0" smtClean="0"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cs typeface="Arial" panose="020B0604020202020204" pitchFamily="34" charset="0"/>
              </a:rPr>
              <a:t>inglés</a:t>
            </a:r>
            <a:r>
              <a:rPr lang="en-GB" sz="1600" dirty="0" smtClean="0">
                <a:cs typeface="Arial" panose="020B0604020202020204" pitchFamily="34" charset="0"/>
              </a:rPr>
              <a:t>.</a:t>
            </a:r>
            <a:endParaRPr lang="es-ES" sz="1600" dirty="0">
              <a:cs typeface="Arial" panose="020B0604020202020204" pitchFamily="34" charset="0"/>
            </a:endParaRPr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939" y="2999922"/>
            <a:ext cx="610992" cy="257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 descr="BlaBlaCa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295491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08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Fomentando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coche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compartido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6694" y="1391921"/>
            <a:ext cx="1141118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/>
              <a:t>Conscientes</a:t>
            </a:r>
            <a:r>
              <a:rPr lang="en-GB" sz="2400" dirty="0" smtClean="0"/>
              <a:t> del </a:t>
            </a:r>
            <a:r>
              <a:rPr lang="en-GB" sz="2400" b="1" dirty="0" err="1" smtClean="0"/>
              <a:t>impacto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medioambiental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positivo</a:t>
            </a:r>
            <a:r>
              <a:rPr lang="en-GB" sz="2400" b="1" dirty="0" smtClean="0"/>
              <a:t> del </a:t>
            </a:r>
            <a:r>
              <a:rPr lang="en-GB" sz="2400" b="1" dirty="0" err="1" smtClean="0"/>
              <a:t>coche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compartido</a:t>
            </a:r>
            <a:r>
              <a:rPr lang="en-GB" sz="2400" dirty="0" smtClean="0"/>
              <a:t>, los </a:t>
            </a:r>
            <a:r>
              <a:rPr lang="en-GB" sz="2400" dirty="0" err="1" smtClean="0"/>
              <a:t>reguladores</a:t>
            </a:r>
            <a:r>
              <a:rPr lang="en-GB" sz="2400" dirty="0" smtClean="0"/>
              <a:t> </a:t>
            </a:r>
            <a:r>
              <a:rPr lang="en-GB" sz="2400" dirty="0" err="1" smtClean="0"/>
              <a:t>están</a:t>
            </a:r>
            <a:r>
              <a:rPr lang="en-GB" sz="2400" dirty="0" smtClean="0"/>
              <a:t> </a:t>
            </a:r>
            <a:r>
              <a:rPr lang="en-GB" sz="2400" dirty="0" err="1" smtClean="0"/>
              <a:t>fomentado</a:t>
            </a:r>
            <a:r>
              <a:rPr lang="en-GB" sz="2400" dirty="0" smtClean="0"/>
              <a:t> </a:t>
            </a:r>
            <a:r>
              <a:rPr lang="en-GB" sz="2400" dirty="0" err="1" smtClean="0"/>
              <a:t>su</a:t>
            </a:r>
            <a:r>
              <a:rPr lang="en-GB" sz="2400" dirty="0" smtClean="0"/>
              <a:t> </a:t>
            </a:r>
            <a:r>
              <a:rPr lang="en-GB" sz="2400" dirty="0" err="1" smtClean="0"/>
              <a:t>práctica</a:t>
            </a:r>
            <a:r>
              <a:rPr lang="en-GB" sz="2400" dirty="0" smtClean="0"/>
              <a:t> </a:t>
            </a:r>
            <a:r>
              <a:rPr lang="en-GB" sz="2400" dirty="0" err="1" smtClean="0"/>
              <a:t>mediante</a:t>
            </a:r>
            <a:r>
              <a:rPr lang="en-GB" sz="2400" dirty="0" smtClean="0"/>
              <a:t> </a:t>
            </a:r>
            <a:r>
              <a:rPr lang="en-GB" sz="2400" dirty="0" err="1" smtClean="0"/>
              <a:t>diferentes</a:t>
            </a:r>
            <a:r>
              <a:rPr lang="en-GB" sz="2400" dirty="0" smtClean="0"/>
              <a:t> </a:t>
            </a:r>
            <a:r>
              <a:rPr lang="en-GB" sz="2400" dirty="0" err="1" smtClean="0"/>
              <a:t>incentivos</a:t>
            </a:r>
            <a:r>
              <a:rPr lang="en-GB" sz="2400" dirty="0" smtClean="0"/>
              <a:t>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 smtClean="0"/>
              <a:t>Carriles</a:t>
            </a:r>
            <a:r>
              <a:rPr lang="en-GB" sz="2400" b="1" dirty="0" smtClean="0"/>
              <a:t> de </a:t>
            </a:r>
            <a:r>
              <a:rPr lang="en-GB" sz="2400" b="1" dirty="0" err="1" smtClean="0"/>
              <a:t>coche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compartido</a:t>
            </a:r>
            <a:r>
              <a:rPr lang="en-GB" sz="2400" dirty="0" smtClean="0"/>
              <a:t>, o de </a:t>
            </a:r>
            <a:r>
              <a:rPr lang="en-GB" sz="2400" dirty="0" err="1" smtClean="0"/>
              <a:t>vehículos</a:t>
            </a:r>
            <a:r>
              <a:rPr lang="en-GB" sz="2400" dirty="0" smtClean="0"/>
              <a:t> de </a:t>
            </a:r>
            <a:r>
              <a:rPr lang="en-GB" sz="2400" dirty="0" err="1" smtClean="0"/>
              <a:t>alta</a:t>
            </a:r>
            <a:r>
              <a:rPr lang="en-GB" sz="2400" dirty="0" smtClean="0"/>
              <a:t> </a:t>
            </a:r>
            <a:r>
              <a:rPr lang="en-GB" sz="2400" dirty="0" err="1" smtClean="0"/>
              <a:t>ocupación</a:t>
            </a:r>
            <a:r>
              <a:rPr lang="en-GB" sz="2400" dirty="0" smtClean="0"/>
              <a:t> (Australia, Canada, Indonesia, Nueva </a:t>
            </a:r>
            <a:r>
              <a:rPr lang="en-GB" sz="2400" dirty="0" err="1" smtClean="0"/>
              <a:t>Zelanda</a:t>
            </a:r>
            <a:r>
              <a:rPr lang="en-GB" sz="2400" dirty="0" smtClean="0"/>
              <a:t>, </a:t>
            </a:r>
            <a:r>
              <a:rPr lang="en-GB" sz="2400" b="1" dirty="0" err="1" smtClean="0"/>
              <a:t>España</a:t>
            </a:r>
            <a:r>
              <a:rPr lang="en-GB" sz="2400" dirty="0" smtClean="0"/>
              <a:t>, USA; </a:t>
            </a:r>
            <a:r>
              <a:rPr lang="en-GB" sz="2400" dirty="0" err="1" smtClean="0"/>
              <a:t>Francia</a:t>
            </a:r>
            <a:r>
              <a:rPr lang="en-GB" sz="2400" dirty="0" smtClean="0"/>
              <a:t> </a:t>
            </a:r>
            <a:r>
              <a:rPr lang="en-US" sz="2400" dirty="0" smtClean="0">
                <a:hlinkClick r:id="rId4"/>
              </a:rPr>
              <a:t>propuesta de ley sobre Crecimiento</a:t>
            </a:r>
            <a:r>
              <a:rPr lang="en-US" sz="2400" dirty="0" smtClean="0"/>
              <a:t> article 5bisA</a:t>
            </a:r>
            <a:r>
              <a:rPr lang="en-GB" sz="2400" dirty="0" smtClean="0"/>
              <a:t>)</a:t>
            </a:r>
          </a:p>
          <a:p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 smtClean="0"/>
              <a:t>Rebaja</a:t>
            </a:r>
            <a:r>
              <a:rPr lang="en-GB" sz="2400" b="1" dirty="0" smtClean="0"/>
              <a:t> de </a:t>
            </a:r>
            <a:r>
              <a:rPr lang="en-GB" sz="2400" b="1" dirty="0" err="1" smtClean="0"/>
              <a:t>peajes</a:t>
            </a:r>
            <a:r>
              <a:rPr lang="en-GB" sz="2400" b="1" dirty="0" smtClean="0"/>
              <a:t> </a:t>
            </a:r>
            <a:r>
              <a:rPr lang="en-GB" sz="2400" dirty="0" smtClean="0"/>
              <a:t>a los </a:t>
            </a:r>
            <a:r>
              <a:rPr lang="en-GB" sz="2400" dirty="0" err="1" smtClean="0"/>
              <a:t>coches</a:t>
            </a:r>
            <a:r>
              <a:rPr lang="en-GB" sz="2400" dirty="0" smtClean="0"/>
              <a:t> </a:t>
            </a:r>
            <a:r>
              <a:rPr lang="en-GB" sz="2400" dirty="0" err="1" smtClean="0"/>
              <a:t>compartidos</a:t>
            </a:r>
            <a:r>
              <a:rPr lang="en-GB" sz="2400" dirty="0" smtClean="0"/>
              <a:t> (USA, </a:t>
            </a:r>
            <a:r>
              <a:rPr lang="en-GB" sz="2400" dirty="0" err="1" smtClean="0"/>
              <a:t>Francia</a:t>
            </a:r>
            <a:r>
              <a:rPr lang="en-US" sz="2400" dirty="0" smtClean="0">
                <a:hlinkClick r:id="rId4"/>
              </a:rPr>
              <a:t>propuesta </a:t>
            </a:r>
            <a:r>
              <a:rPr lang="en-US" sz="2400" dirty="0">
                <a:hlinkClick r:id="rId4"/>
              </a:rPr>
              <a:t>de ley sobre Crecimiento</a:t>
            </a:r>
            <a:r>
              <a:rPr lang="en-US" sz="2400" dirty="0"/>
              <a:t> article </a:t>
            </a:r>
            <a:r>
              <a:rPr lang="en-US" sz="2400" dirty="0" smtClean="0"/>
              <a:t>4bis</a:t>
            </a:r>
            <a:r>
              <a:rPr lang="en-GB" sz="2400" dirty="0" smtClean="0"/>
              <a:t>)</a:t>
            </a:r>
          </a:p>
          <a:p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 smtClean="0"/>
              <a:t>Puntos</a:t>
            </a:r>
            <a:r>
              <a:rPr lang="en-GB" sz="2400" b="1" dirty="0" smtClean="0"/>
              <a:t> de </a:t>
            </a:r>
            <a:r>
              <a:rPr lang="en-GB" sz="2400" b="1" dirty="0" err="1" smtClean="0"/>
              <a:t>encuentro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dedicados</a:t>
            </a:r>
            <a:r>
              <a:rPr lang="en-GB" sz="2400" b="1" dirty="0" smtClean="0"/>
              <a:t> en </a:t>
            </a:r>
            <a:r>
              <a:rPr lang="en-GB" sz="2400" b="1" dirty="0" err="1" smtClean="0"/>
              <a:t>las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intersecciones</a:t>
            </a:r>
            <a:r>
              <a:rPr lang="en-GB" sz="2400" b="1" dirty="0" smtClean="0"/>
              <a:t> de </a:t>
            </a:r>
            <a:r>
              <a:rPr lang="en-GB" sz="2400" b="1" dirty="0" err="1" smtClean="0"/>
              <a:t>carreteras</a:t>
            </a:r>
            <a:r>
              <a:rPr lang="en-GB" sz="2400" b="1" dirty="0" smtClean="0"/>
              <a:t> </a:t>
            </a:r>
            <a:r>
              <a:rPr lang="en-GB" sz="2400" dirty="0" err="1" smtClean="0"/>
              <a:t>para</a:t>
            </a:r>
            <a:r>
              <a:rPr lang="en-GB" sz="2400" dirty="0" smtClean="0"/>
              <a:t> </a:t>
            </a:r>
            <a:r>
              <a:rPr lang="en-GB" sz="2400" dirty="0" err="1" smtClean="0"/>
              <a:t>facilitar</a:t>
            </a:r>
            <a:r>
              <a:rPr lang="en-GB" sz="2400" dirty="0" smtClean="0"/>
              <a:t> la </a:t>
            </a:r>
            <a:r>
              <a:rPr lang="en-GB" sz="2400" dirty="0" err="1" smtClean="0"/>
              <a:t>recogida</a:t>
            </a:r>
            <a:r>
              <a:rPr lang="en-GB" sz="2400" dirty="0" smtClean="0"/>
              <a:t> y </a:t>
            </a:r>
            <a:r>
              <a:rPr lang="en-GB" sz="2400" dirty="0" err="1" smtClean="0"/>
              <a:t>bajada</a:t>
            </a:r>
            <a:r>
              <a:rPr lang="en-GB" sz="2400" dirty="0" smtClean="0"/>
              <a:t> de </a:t>
            </a:r>
            <a:r>
              <a:rPr lang="en-GB" sz="2400" dirty="0" err="1" smtClean="0"/>
              <a:t>pasajeros</a:t>
            </a:r>
            <a:r>
              <a:rPr lang="en-GB" sz="2400" dirty="0" smtClean="0"/>
              <a:t> (</a:t>
            </a:r>
            <a:r>
              <a:rPr lang="en-GB" sz="2400" dirty="0" err="1" smtClean="0"/>
              <a:t>Francia</a:t>
            </a:r>
            <a:r>
              <a:rPr lang="en-GB" sz="2400" dirty="0" smtClean="0"/>
              <a:t> </a:t>
            </a:r>
            <a:r>
              <a:rPr lang="en-US" sz="2400" dirty="0" smtClean="0">
                <a:hlinkClick r:id="rId5"/>
              </a:rPr>
              <a:t>propuesta de Ley de Transición Energética</a:t>
            </a:r>
            <a:r>
              <a:rPr lang="en-US" sz="2400" dirty="0" smtClean="0"/>
              <a:t> article 14bisA</a:t>
            </a:r>
            <a:r>
              <a:rPr lang="en-GB" sz="2400" dirty="0" smtClean="0"/>
              <a:t>)</a:t>
            </a:r>
          </a:p>
        </p:txBody>
      </p:sp>
      <p:pic>
        <p:nvPicPr>
          <p:cNvPr id="6" name="Imagen 5" descr="BlaBlaCa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161795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82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regulatoria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España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444" y="1391921"/>
            <a:ext cx="1159575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 smtClean="0"/>
              <a:t>En España, no existe regulación específica al respecto, pero:</a:t>
            </a:r>
          </a:p>
          <a:p>
            <a:endParaRPr lang="es-ES_tradnl" sz="2400" dirty="0" smtClean="0"/>
          </a:p>
          <a:p>
            <a:pPr marL="342900" indent="-342900">
              <a:buFont typeface="Arial"/>
              <a:buChar char="•"/>
            </a:pPr>
            <a:r>
              <a:rPr lang="es-ES_tradnl" sz="2000" dirty="0" smtClean="0"/>
              <a:t>Nuestra actividad </a:t>
            </a:r>
            <a:r>
              <a:rPr lang="es-ES_tradnl" sz="2000" b="1" dirty="0"/>
              <a:t>constituye un servicio de la sociedad de la </a:t>
            </a:r>
            <a:r>
              <a:rPr lang="es-ES_tradnl" sz="2000" b="1" dirty="0" err="1"/>
              <a:t>información</a:t>
            </a:r>
            <a:r>
              <a:rPr lang="es-ES_tradnl" sz="2000" dirty="0" smtClean="0"/>
              <a:t>, en el marco de la Ley 34/2002, de 11 de julio, de </a:t>
            </a:r>
            <a:r>
              <a:rPr lang="es-ES_tradnl" sz="2000" dirty="0"/>
              <a:t>servicios de la sociedad de la </a:t>
            </a:r>
            <a:r>
              <a:rPr lang="es-ES_tradnl" sz="2000" dirty="0" err="1"/>
              <a:t>información</a:t>
            </a:r>
            <a:r>
              <a:rPr lang="es-ES_tradnl" sz="2000" dirty="0"/>
              <a:t> y comercio </a:t>
            </a:r>
            <a:r>
              <a:rPr lang="es-ES_tradnl" sz="2000" dirty="0" err="1"/>
              <a:t>electrónico</a:t>
            </a:r>
            <a:r>
              <a:rPr lang="es-ES_tradnl" sz="2000" dirty="0"/>
              <a:t> (“</a:t>
            </a:r>
            <a:r>
              <a:rPr lang="es-ES_tradnl" sz="2000" b="1" dirty="0"/>
              <a:t>LSSI</a:t>
            </a:r>
            <a:r>
              <a:rPr lang="es-ES_tradnl" sz="2000" dirty="0"/>
              <a:t>”)</a:t>
            </a:r>
            <a:r>
              <a:rPr lang="es-ES_tradnl" sz="2000" dirty="0" smtClean="0"/>
              <a:t>. Esta ley es una transposición de la Directiva de Comercio Electrónico. </a:t>
            </a:r>
            <a:endParaRPr lang="es-ES_tradnl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Los </a:t>
            </a:r>
            <a:r>
              <a:rPr lang="en-GB" sz="2000" dirty="0" err="1"/>
              <a:t>servicios</a:t>
            </a:r>
            <a:r>
              <a:rPr lang="en-GB" sz="2000" dirty="0"/>
              <a:t> </a:t>
            </a:r>
            <a:r>
              <a:rPr lang="en-GB" sz="2000" dirty="0" err="1" smtClean="0"/>
              <a:t>prestados</a:t>
            </a:r>
            <a:r>
              <a:rPr lang="en-GB" sz="2000" dirty="0" smtClean="0"/>
              <a:t> no </a:t>
            </a:r>
            <a:r>
              <a:rPr lang="en-GB" sz="2000" dirty="0" err="1"/>
              <a:t>pueden</a:t>
            </a:r>
            <a:r>
              <a:rPr lang="en-GB" sz="2000" dirty="0"/>
              <a:t> </a:t>
            </a:r>
            <a:r>
              <a:rPr lang="en-GB" sz="2000" dirty="0" err="1"/>
              <a:t>considerarse</a:t>
            </a:r>
            <a:r>
              <a:rPr lang="en-GB" sz="2000" dirty="0"/>
              <a:t> </a:t>
            </a:r>
            <a:r>
              <a:rPr lang="en-GB" sz="2000" dirty="0" err="1"/>
              <a:t>una</a:t>
            </a:r>
            <a:r>
              <a:rPr lang="en-GB" sz="2000" dirty="0"/>
              <a:t> </a:t>
            </a:r>
            <a:r>
              <a:rPr lang="en-GB" sz="2000" dirty="0" err="1"/>
              <a:t>modalidad</a:t>
            </a:r>
            <a:r>
              <a:rPr lang="en-GB" sz="2000" dirty="0"/>
              <a:t> de </a:t>
            </a:r>
            <a:r>
              <a:rPr lang="en-GB" sz="2000" dirty="0" err="1"/>
              <a:t>transporte</a:t>
            </a:r>
            <a:r>
              <a:rPr lang="en-GB" sz="2000" dirty="0"/>
              <a:t> </a:t>
            </a:r>
            <a:r>
              <a:rPr lang="en-GB" sz="2000" dirty="0" err="1"/>
              <a:t>terrestre</a:t>
            </a:r>
            <a:r>
              <a:rPr lang="en-GB" sz="2000" dirty="0"/>
              <a:t> </a:t>
            </a:r>
            <a:r>
              <a:rPr lang="en-GB" sz="2000" dirty="0" err="1"/>
              <a:t>sujeto</a:t>
            </a:r>
            <a:r>
              <a:rPr lang="en-GB" sz="2000" dirty="0"/>
              <a:t> a la Ley 16/1987, del 30 de </a:t>
            </a:r>
            <a:r>
              <a:rPr lang="en-GB" sz="2000" dirty="0" err="1"/>
              <a:t>julio</a:t>
            </a:r>
            <a:r>
              <a:rPr lang="en-GB" sz="2000" dirty="0"/>
              <a:t>, de </a:t>
            </a:r>
            <a:r>
              <a:rPr lang="en-GB" sz="2000" dirty="0" err="1"/>
              <a:t>ordenación</a:t>
            </a:r>
            <a:r>
              <a:rPr lang="en-GB" sz="2000" dirty="0"/>
              <a:t> de los </a:t>
            </a:r>
            <a:r>
              <a:rPr lang="en-GB" sz="2000" dirty="0" err="1"/>
              <a:t>transportes</a:t>
            </a:r>
            <a:r>
              <a:rPr lang="en-GB" sz="2000" dirty="0"/>
              <a:t> </a:t>
            </a:r>
            <a:r>
              <a:rPr lang="en-GB" sz="2000" dirty="0" err="1"/>
              <a:t>terrestres</a:t>
            </a:r>
            <a:r>
              <a:rPr lang="en-GB" sz="2000" dirty="0"/>
              <a:t> (“LOTT</a:t>
            </a:r>
            <a:r>
              <a:rPr lang="en-GB" sz="2000" dirty="0" smtClean="0"/>
              <a:t>”), dado </a:t>
            </a:r>
            <a:r>
              <a:rPr lang="en-GB" sz="2000" dirty="0" err="1" smtClean="0"/>
              <a:t>que</a:t>
            </a:r>
            <a:r>
              <a:rPr lang="en-GB" sz="2000" dirty="0"/>
              <a:t> BlaBlaCar no </a:t>
            </a:r>
            <a:r>
              <a:rPr lang="en-GB" sz="2000" dirty="0" err="1"/>
              <a:t>realiza</a:t>
            </a:r>
            <a:r>
              <a:rPr lang="en-GB" sz="2000" dirty="0"/>
              <a:t> </a:t>
            </a:r>
            <a:r>
              <a:rPr lang="en-GB" sz="2000" dirty="0" err="1"/>
              <a:t>ningún</a:t>
            </a:r>
            <a:r>
              <a:rPr lang="en-GB" sz="2000" dirty="0"/>
              <a:t> </a:t>
            </a:r>
            <a:r>
              <a:rPr lang="en-GB" sz="2000" dirty="0" err="1"/>
              <a:t>tipo</a:t>
            </a:r>
            <a:r>
              <a:rPr lang="en-GB" sz="2000" dirty="0"/>
              <a:t> de </a:t>
            </a:r>
            <a:r>
              <a:rPr lang="en-GB" sz="2000" dirty="0" err="1"/>
              <a:t>transporte</a:t>
            </a:r>
            <a:r>
              <a:rPr lang="en-GB" sz="2000" dirty="0"/>
              <a:t> </a:t>
            </a:r>
            <a:r>
              <a:rPr lang="en-GB" sz="2000" dirty="0" err="1"/>
              <a:t>ni</a:t>
            </a:r>
            <a:r>
              <a:rPr lang="en-GB" sz="2000" dirty="0"/>
              <a:t> </a:t>
            </a:r>
            <a:r>
              <a:rPr lang="en-GB" sz="2000" dirty="0" err="1"/>
              <a:t>actividad</a:t>
            </a:r>
            <a:r>
              <a:rPr lang="en-GB" sz="2000" dirty="0"/>
              <a:t> </a:t>
            </a:r>
            <a:r>
              <a:rPr lang="en-GB" sz="2000" dirty="0" err="1"/>
              <a:t>auxiliar</a:t>
            </a:r>
            <a:r>
              <a:rPr lang="en-GB" sz="2000" dirty="0"/>
              <a:t> y </a:t>
            </a:r>
            <a:r>
              <a:rPr lang="en-GB" sz="2000" dirty="0" err="1"/>
              <a:t>complementaria</a:t>
            </a:r>
            <a:r>
              <a:rPr lang="en-GB" sz="2000" dirty="0"/>
              <a:t> al </a:t>
            </a:r>
            <a:r>
              <a:rPr lang="en-GB" sz="2000" dirty="0" err="1"/>
              <a:t>mismo</a:t>
            </a:r>
            <a:r>
              <a:rPr lang="en-GB" sz="2000" dirty="0"/>
              <a:t>, </a:t>
            </a:r>
            <a:r>
              <a:rPr lang="en-GB" sz="2000" dirty="0" err="1"/>
              <a:t>ni</a:t>
            </a:r>
            <a:r>
              <a:rPr lang="en-GB" sz="2000" dirty="0"/>
              <a:t> </a:t>
            </a:r>
            <a:r>
              <a:rPr lang="en-GB" sz="2000" dirty="0" err="1"/>
              <a:t>dispone</a:t>
            </a:r>
            <a:r>
              <a:rPr lang="en-GB" sz="2000" dirty="0"/>
              <a:t> de </a:t>
            </a:r>
            <a:r>
              <a:rPr lang="en-GB" sz="2000" dirty="0" err="1"/>
              <a:t>ninguna</a:t>
            </a:r>
            <a:r>
              <a:rPr lang="en-GB" sz="2000" dirty="0"/>
              <a:t> </a:t>
            </a:r>
            <a:r>
              <a:rPr lang="en-GB" sz="2000" dirty="0" err="1"/>
              <a:t>flota</a:t>
            </a:r>
            <a:r>
              <a:rPr lang="en-GB" sz="2000" dirty="0"/>
              <a:t> de </a:t>
            </a:r>
            <a:r>
              <a:rPr lang="en-GB" sz="2000" dirty="0" err="1" smtClean="0"/>
              <a:t>vehículos</a:t>
            </a:r>
            <a:r>
              <a:rPr lang="en-GB" sz="2000" dirty="0" smtClean="0"/>
              <a:t>.</a:t>
            </a:r>
          </a:p>
          <a:p>
            <a:endParaRPr lang="en-GB" sz="2000" dirty="0" smtClean="0"/>
          </a:p>
          <a:p>
            <a:r>
              <a:rPr lang="es-ES_tradnl" sz="2400" dirty="0"/>
              <a:t>En </a:t>
            </a:r>
            <a:r>
              <a:rPr lang="es-ES_tradnl" sz="2400" dirty="0" smtClean="0"/>
              <a:t>esta misma línea se posicionó el Ministerio de Fomento, a través de la Dirección General de Transporte Terrestre, tras la inspección efectuada en 2014.</a:t>
            </a:r>
            <a:endParaRPr lang="es-ES_tradnl" sz="2400" dirty="0"/>
          </a:p>
          <a:p>
            <a:endParaRPr lang="en-GB" sz="2000" dirty="0"/>
          </a:p>
        </p:txBody>
      </p:sp>
      <p:pic>
        <p:nvPicPr>
          <p:cNvPr id="5" name="Imagen 5" descr="BlaBlaC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161795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461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Claves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diferenciales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BlaBlaCar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6051" y="1129612"/>
            <a:ext cx="1159575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2400" b="1" dirty="0" smtClean="0"/>
              <a:t>Marco de actuación I.</a:t>
            </a:r>
            <a:r>
              <a:rPr lang="es-ES" sz="2400" dirty="0" smtClean="0"/>
              <a:t> </a:t>
            </a:r>
            <a:r>
              <a:rPr lang="es-ES" sz="2400" dirty="0" err="1" smtClean="0"/>
              <a:t>BlaBlaCar</a:t>
            </a:r>
            <a:r>
              <a:rPr lang="es-ES" sz="2400" dirty="0" smtClean="0"/>
              <a:t> es una red social que se limita a poner en contacto usuarios de la misma con un objetivo común –compartir el trayecto-. </a:t>
            </a:r>
            <a:endParaRPr lang="es-ES" sz="2400" b="1" dirty="0" smtClean="0"/>
          </a:p>
          <a:p>
            <a:endParaRPr lang="es-ES" sz="2400" b="1" dirty="0" smtClean="0"/>
          </a:p>
          <a:p>
            <a:r>
              <a:rPr lang="es-ES" sz="2400" b="1" dirty="0" smtClean="0"/>
              <a:t>Marco de actuación II.</a:t>
            </a:r>
            <a:r>
              <a:rPr lang="es-ES" sz="2400" dirty="0" smtClean="0"/>
              <a:t> </a:t>
            </a:r>
            <a:r>
              <a:rPr lang="es-ES" sz="2400" dirty="0" err="1"/>
              <a:t>BlaBlaCar</a:t>
            </a:r>
            <a:r>
              <a:rPr lang="es-ES" sz="2400" dirty="0"/>
              <a:t> facilita desplazamientos interurbanos mientras que </a:t>
            </a:r>
            <a:r>
              <a:rPr lang="es-ES" sz="2400" dirty="0" smtClean="0"/>
              <a:t>otras realizan </a:t>
            </a:r>
            <a:r>
              <a:rPr lang="es-ES" sz="2400" dirty="0"/>
              <a:t>desplazamientos dentro del área metropolitana. </a:t>
            </a:r>
          </a:p>
          <a:p>
            <a:pPr lvl="0"/>
            <a:endParaRPr lang="es-ES" sz="2400" b="1" dirty="0" smtClean="0"/>
          </a:p>
          <a:p>
            <a:pPr lvl="0"/>
            <a:r>
              <a:rPr lang="es-ES" sz="2400" b="1" dirty="0" smtClean="0"/>
              <a:t>Lucro </a:t>
            </a:r>
            <a:r>
              <a:rPr lang="es-ES" sz="2400" b="1" dirty="0"/>
              <a:t>del ciudadano.</a:t>
            </a:r>
            <a:r>
              <a:rPr lang="es-ES" sz="2400" dirty="0"/>
              <a:t> Forma parte de la política de </a:t>
            </a:r>
            <a:r>
              <a:rPr lang="es-ES" sz="2400" dirty="0" err="1"/>
              <a:t>BlaBlaCar</a:t>
            </a:r>
            <a:r>
              <a:rPr lang="es-ES" sz="2400" dirty="0"/>
              <a:t> verificar que la cantidad que paga el usuario no exceda los costes del trayecto, incluyendo una parte proporcional al mantenimiento del coche. Por el contrario,  en </a:t>
            </a:r>
            <a:r>
              <a:rPr lang="es-ES" sz="2400" dirty="0" smtClean="0"/>
              <a:t>otras plataformas los </a:t>
            </a:r>
            <a:r>
              <a:rPr lang="es-ES" sz="2400" dirty="0"/>
              <a:t>conductores pueden obtener beneficio económico con este servicio</a:t>
            </a:r>
            <a:r>
              <a:rPr lang="es-ES" sz="2400" dirty="0" smtClean="0"/>
              <a:t>.</a:t>
            </a:r>
          </a:p>
          <a:p>
            <a:pPr lvl="0"/>
            <a:endParaRPr lang="es-ES" sz="2400" dirty="0"/>
          </a:p>
          <a:p>
            <a:pPr lvl="0"/>
            <a:r>
              <a:rPr lang="es-ES" sz="2400" b="1" dirty="0" smtClean="0"/>
              <a:t>Trazabilidad</a:t>
            </a:r>
            <a:r>
              <a:rPr lang="es-ES" sz="2400" dirty="0" smtClean="0"/>
              <a:t>. El pago de </a:t>
            </a:r>
            <a:r>
              <a:rPr lang="es-ES" sz="2400" dirty="0" err="1" smtClean="0"/>
              <a:t>BlaBlaCar</a:t>
            </a:r>
            <a:r>
              <a:rPr lang="es-ES" sz="2400" dirty="0" smtClean="0"/>
              <a:t> se realiza a través de la plataforma por medio de tarjeta de crédito, lo que permite seguir todas las transacciones y evitar la existencia de operaciones ‘en negro’.</a:t>
            </a:r>
          </a:p>
          <a:p>
            <a:pPr lvl="0"/>
            <a:endParaRPr lang="es-ES" sz="2400" dirty="0"/>
          </a:p>
          <a:p>
            <a:r>
              <a:rPr lang="es-ES" sz="2400" dirty="0"/>
              <a:t/>
            </a:r>
            <a:br>
              <a:rPr lang="es-ES" sz="2400" dirty="0"/>
            </a:br>
            <a:endParaRPr lang="en-GB" sz="2000" dirty="0"/>
          </a:p>
        </p:txBody>
      </p:sp>
      <p:pic>
        <p:nvPicPr>
          <p:cNvPr id="5" name="Imagen 5" descr="BlaBlaC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161795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6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4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re 1"/>
          <p:cNvSpPr>
            <a:spLocks noGrp="1"/>
          </p:cNvSpPr>
          <p:nvPr>
            <p:ph type="ctrTitle"/>
          </p:nvPr>
        </p:nvSpPr>
        <p:spPr>
          <a:xfrm>
            <a:off x="672796" y="3018563"/>
            <a:ext cx="10898337" cy="1727516"/>
          </a:xfrm>
          <a:effectLst>
            <a:outerShdw blurRad="127000" dist="50800" dir="2700000" algn="tl" rotWithShape="0">
              <a:prstClr val="black">
                <a:alpha val="2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fr-FR" sz="5400" b="1" dirty="0" err="1" smtClean="0">
                <a:solidFill>
                  <a:schemeClr val="bg1"/>
                </a:solidFill>
                <a:latin typeface="Arial"/>
                <a:cs typeface="Arial"/>
              </a:rPr>
              <a:t>Economía</a:t>
            </a:r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fr-FR" sz="5400" b="1" dirty="0" err="1" smtClean="0">
                <a:solidFill>
                  <a:schemeClr val="bg1"/>
                </a:solidFill>
                <a:latin typeface="Arial"/>
                <a:cs typeface="Arial"/>
              </a:rPr>
              <a:t>colaborativa</a:t>
            </a:r>
            <a:r>
              <a:rPr lang="fr-FR" sz="5400" b="1" dirty="0" smtClean="0">
                <a:solidFill>
                  <a:schemeClr val="bg1"/>
                </a:solidFill>
                <a:latin typeface="Arial"/>
                <a:cs typeface="Arial"/>
              </a:rPr>
              <a:t>: motor económico y social</a:t>
            </a:r>
            <a:endParaRPr lang="fr-FR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047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7" descr="bg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105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8"/>
          <p:cNvSpPr txBox="1"/>
          <p:nvPr/>
        </p:nvSpPr>
        <p:spPr>
          <a:xfrm>
            <a:off x="95251" y="194341"/>
            <a:ext cx="1200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 </a:t>
            </a:r>
            <a:r>
              <a:rPr lang="en-GB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económico</a:t>
            </a:r>
            <a:r>
              <a:rPr lang="en-GB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social</a:t>
            </a:r>
            <a:endParaRPr lang="en-GB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444" y="1240058"/>
            <a:ext cx="1159575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“Hemos cableado el mundo para colaborar” </a:t>
            </a:r>
            <a:r>
              <a:rPr lang="es-ES" sz="2000" dirty="0" smtClean="0"/>
              <a:t>Internet es la herramienta perfecta para la colaboración y ha llegado hasta el último rincón del planeta.</a:t>
            </a:r>
          </a:p>
          <a:p>
            <a:endParaRPr lang="es-ES" sz="2000" dirty="0"/>
          </a:p>
          <a:p>
            <a:r>
              <a:rPr lang="es-ES" sz="2000" dirty="0" smtClean="0"/>
              <a:t>La Economía Colaborativa es un </a:t>
            </a:r>
            <a:r>
              <a:rPr lang="es-ES" sz="2000" b="1" dirty="0" smtClean="0"/>
              <a:t>paso más en el proceso de digitalización de la economía</a:t>
            </a:r>
            <a:r>
              <a:rPr lang="es-ES" sz="2000" dirty="0" smtClean="0"/>
              <a:t>. La colaboración siempre ha existido, la tecnología está sirviendo para masificarla.</a:t>
            </a:r>
          </a:p>
          <a:p>
            <a:endParaRPr lang="es-ES" sz="2000" b="1" dirty="0" smtClean="0"/>
          </a:p>
          <a:p>
            <a:pPr lvl="0"/>
            <a:r>
              <a:rPr lang="es-ES" sz="2000" b="1" dirty="0" smtClean="0"/>
              <a:t>España, con Catalunya a la cabeza, </a:t>
            </a:r>
            <a:r>
              <a:rPr lang="es-ES" sz="2000" b="1" dirty="0" smtClean="0"/>
              <a:t>se sitúa hoy al nivel de</a:t>
            </a:r>
            <a:r>
              <a:rPr lang="es-ES" sz="2000" dirty="0" smtClean="0"/>
              <a:t> países como </a:t>
            </a:r>
            <a:r>
              <a:rPr lang="es-ES" sz="2000" b="1" dirty="0" smtClean="0"/>
              <a:t>Alemania, Francia o Estados Unidos</a:t>
            </a:r>
            <a:r>
              <a:rPr lang="es-ES" sz="2000" dirty="0" smtClean="0"/>
              <a:t> en la adopción de esta tendencia global</a:t>
            </a:r>
            <a:r>
              <a:rPr lang="es-ES" sz="2000" dirty="0" smtClean="0"/>
              <a:t>. </a:t>
            </a:r>
            <a:endParaRPr lang="es-ES" sz="2000" dirty="0" smtClean="0"/>
          </a:p>
          <a:p>
            <a:endParaRPr lang="es-ES" sz="2000" b="1" dirty="0"/>
          </a:p>
          <a:p>
            <a:pPr lvl="0"/>
            <a:r>
              <a:rPr lang="es-ES" sz="2000" b="1" dirty="0" smtClean="0"/>
              <a:t>La Economía Colaborativa plantea retos, </a:t>
            </a:r>
            <a:r>
              <a:rPr lang="es-ES" sz="2000" dirty="0" smtClean="0"/>
              <a:t>pero sus externalidades positivas la convierten en una respuesta idónea a algunos de nuestros mayores desafíos: sostenibilidad e igualdad social.</a:t>
            </a:r>
            <a:endParaRPr lang="es-ES" sz="2000" dirty="0"/>
          </a:p>
          <a:p>
            <a:pPr lvl="0"/>
            <a:endParaRPr lang="es-ES" sz="2000" dirty="0" smtClean="0"/>
          </a:p>
          <a:p>
            <a:r>
              <a:rPr lang="es-ES" sz="2000" b="1" dirty="0"/>
              <a:t>BlaBlaCar es un ejemplo de cómo la Economía Colaborativa empodera al ciudadano. </a:t>
            </a:r>
            <a:r>
              <a:rPr lang="es-ES" sz="2000" dirty="0"/>
              <a:t>20 millones de personas colaboran en el mundo para desplazarse con unos niveles de libertad y flexibilidad que no conocían antes.</a:t>
            </a:r>
          </a:p>
          <a:p>
            <a:pPr lvl="0"/>
            <a:endParaRPr lang="es-ES" sz="2000" dirty="0"/>
          </a:p>
          <a:p>
            <a:r>
              <a:rPr lang="es-ES" sz="2000" dirty="0"/>
              <a:t/>
            </a:r>
            <a:br>
              <a:rPr lang="es-ES" sz="2000" dirty="0"/>
            </a:br>
            <a:endParaRPr lang="en-GB" dirty="0"/>
          </a:p>
        </p:txBody>
      </p:sp>
      <p:pic>
        <p:nvPicPr>
          <p:cNvPr id="5" name="Imagen 5" descr="BlaBlaC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506" y="6161795"/>
            <a:ext cx="2344654" cy="68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939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shutterstock_15483474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60174"/>
            <a:ext cx="12502166" cy="832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27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BlaBlaTeam_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44007"/>
            <a:ext cx="12405276" cy="8270184"/>
          </a:xfrm>
          <a:prstGeom prst="rect">
            <a:avLst/>
          </a:prstGeom>
        </p:spPr>
      </p:pic>
      <p:sp>
        <p:nvSpPr>
          <p:cNvPr id="5" name="Rectangle 3"/>
          <p:cNvSpPr/>
          <p:nvPr/>
        </p:nvSpPr>
        <p:spPr>
          <a:xfrm>
            <a:off x="4555647" y="0"/>
            <a:ext cx="3186953" cy="92333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¡Gracias!</a:t>
            </a:r>
            <a:endParaRPr lang="fr-FR" sz="5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7479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5656</TotalTime>
  <Words>1201</Words>
  <Application>Microsoft Macintosh PowerPoint</Application>
  <PresentationFormat>Custom</PresentationFormat>
  <Paragraphs>126</Paragraphs>
  <Slides>24</Slides>
  <Notes>20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Comissió d'Estudi de les Polítiques Públiques en Matèria d'Economia Col·laborativa</vt:lpstr>
      <vt:lpstr>Nuestra actividad: coche compartido</vt:lpstr>
      <vt:lpstr>Country review</vt:lpstr>
      <vt:lpstr>Valores: exponente más purista de Economía Colaborativa</vt:lpstr>
      <vt:lpstr>PowerPoint Presentation</vt:lpstr>
      <vt:lpstr>PowerPoint Presentation</vt:lpstr>
      <vt:lpstr>PowerPoint Presentation</vt:lpstr>
      <vt:lpstr>Dimensión: exito internacional y crecimiento exponencial</vt:lpstr>
      <vt:lpstr>PowerPoint Presentation</vt:lpstr>
      <vt:lpstr>PowerPoint Presentation</vt:lpstr>
      <vt:lpstr>Interés general: impacto positivo en la sociedad</vt:lpstr>
      <vt:lpstr>PowerPoint Presentation</vt:lpstr>
      <vt:lpstr>PowerPoint Presentation</vt:lpstr>
      <vt:lpstr>PowerPoint Presentation</vt:lpstr>
      <vt:lpstr>Partner del sector público: colaboración público-privada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Economía colaborativa: motor económico y social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Founders’ Talk</dc:title>
  <dc:creator>c.callot</dc:creator>
  <cp:lastModifiedBy>Jaime Rodríguez de Santiago-Concha Argos</cp:lastModifiedBy>
  <cp:revision>193</cp:revision>
  <dcterms:created xsi:type="dcterms:W3CDTF">2014-08-04T18:06:46Z</dcterms:created>
  <dcterms:modified xsi:type="dcterms:W3CDTF">2015-05-26T14:01:45Z</dcterms:modified>
</cp:coreProperties>
</file>