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117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6EE06-E81B-45F5-A096-21AC867A7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C5EE21-1ECA-E56D-02E2-D016CEA99A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71837F-8851-8194-5E65-CE9391F2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686DB2-2995-F36B-C5BD-B3289352F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EDAF74-3B10-BF05-BAA3-251E4A86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380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F20AE-CD21-F5FB-EF4B-7256E602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0E977F-B98C-88E0-CAF9-BA35470A8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7EDA8-4154-9660-B635-8A9681AC2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D56041-882D-199D-1E66-2CEBD3F59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50ED6E-213D-ED2F-66F4-53A1E6FB5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06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0ECD8FF-A082-A0C9-6376-9CCB7933EB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157FD3-8550-FC92-5378-6891470B1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62CDC2-D396-E708-E710-6382D61E8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4E54BE-80D1-4039-1BCB-6E9FE8B1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D2DFDD-9ADA-4D87-DEC9-7A12A940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299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E0E11-A1AD-86AE-D76D-C251029CB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9BD86C-D586-2B2E-6B1D-DE53CA73E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F89C96-3F1C-66A2-55F1-7FC29D42F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79516C-8A18-74CC-7587-962E69B14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84600-B3EE-E78A-E4AD-9E8F772F2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08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1BBFD5-7CBA-3C1C-C24A-77841D2C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63D528-CB0F-5642-4594-34B7F4463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E24D9E-001E-1032-535A-3170CB05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2C6739-EB8D-1200-4D46-0EB2DC2C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41EDD7-44DF-019C-9D47-A2961EDCD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98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CBE5A-446F-2063-6DAF-AC8437AA0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FFE4F1-09BD-43F8-A270-DB63AD941B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0047B8-6BCC-D0F9-0EDF-1EF782BE3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1EDC12-4DCC-A2E0-732D-AA5EDAF9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FA4B63-C969-2AFB-B135-FEF1B29B4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99948B-5F26-FCB4-5B29-B84DD9DAF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E1C6E-FCA9-63F3-CCF9-4EF8FA5E3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AB3CD2-C3C0-66DD-1B01-3F1A65B47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3D52C8-468A-ADD6-30EA-99E8F4F9E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F42CBD-ADEE-06AC-E99C-C626FD80B2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45B8C8-7216-ADEC-CA40-919DF0035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67AF3B-AFC8-7839-11ED-87C026F80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950E47A-17E4-F534-91C0-52C3C8FE5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96ACA40-E8D0-0EB7-E01D-B37183D6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678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DCF1F-2035-057A-932E-71E5B96FC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8C4F1D1-9FA2-0EB1-3509-C72236FFE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A8215B-D94B-138B-36A5-8685031F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EE1660-4EA8-4CAF-C8C6-5784A813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241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1DEFF7-90D7-8DE4-BB78-860905B4A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F679402-CD87-B02E-8782-B8AD6B211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7B1309-AF59-232C-E96A-E6CA7D15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04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C584-D37E-5185-5EDB-4D8DE071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58CC1-E804-3F8F-8DC7-32C0A53F4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6874A9-C4EF-A6F7-8C29-B5A1AB233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CB4C6C-F6E9-207A-5B56-E5D19CEA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3E0D24-ECCC-9550-973D-02D21ECDE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AAB129-5605-7DD7-EF23-F119F0168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46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74200-5673-866A-FB50-5848DB31C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724424-D91F-2316-F678-3F35225C8A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470F2B-FFAB-2C6B-5EA3-BD4F2DECA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AB16FB-E3C1-39BC-2256-848F878DB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8F50C3-EAA1-C282-0E02-BAFD7305D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D50024-8C6B-A6FB-1EFA-77579B12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81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5B5F0D7-93E0-EBE2-178C-9D4D44851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C90153-ED04-9E72-F26D-4D3565C03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215CE0-00D2-8D94-A2F9-344964F68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18725-68D5-42EA-A07E-29530968528E}" type="datetimeFigureOut">
              <a:rPr lang="es-ES" smtClean="0"/>
              <a:t>02/02/2026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71A633-FCF4-56A6-8ABD-7D9CCE8CC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7E6E9D-AE75-48D6-CA92-5D69D8646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540243-4CF8-466D-AC0A-5F1B728448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481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2;p5">
            <a:extLst>
              <a:ext uri="{FF2B5EF4-FFF2-40B4-BE49-F238E27FC236}">
                <a16:creationId xmlns:a16="http://schemas.microsoft.com/office/drawing/2014/main" id="{1C711467-ABB8-6A3B-FB26-FB3C20B370BF}"/>
              </a:ext>
            </a:extLst>
          </p:cNvPr>
          <p:cNvSpPr/>
          <p:nvPr/>
        </p:nvSpPr>
        <p:spPr>
          <a:xfrm>
            <a:off x="-120713" y="-120713"/>
            <a:ext cx="12388112" cy="7122060"/>
          </a:xfrm>
          <a:prstGeom prst="rect">
            <a:avLst/>
          </a:prstGeom>
          <a:solidFill>
            <a:srgbClr val="FF4646"/>
          </a:solidFill>
          <a:ln>
            <a:noFill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ca-ES" sz="2973" b="0" i="0" u="none" strike="noStrike" cap="none" noProof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4C7005-2FE1-3154-7E31-8C1755BE81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a-ES" noProof="0" dirty="0">
                <a:solidFill>
                  <a:schemeClr val="bg1"/>
                </a:solidFill>
              </a:rPr>
              <a:t>Aspectes ètics claus en l’atenció Pal·liativa Pediàtrica</a:t>
            </a:r>
          </a:p>
        </p:txBody>
      </p:sp>
    </p:spTree>
    <p:extLst>
      <p:ext uri="{BB962C8B-B14F-4D97-AF65-F5344CB8AC3E}">
        <p14:creationId xmlns:p14="http://schemas.microsoft.com/office/powerpoint/2010/main" val="223220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15879-0085-AB61-0C72-A120DF8CA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noProof="0" dirty="0"/>
              <a:t>Aspectes ètics Claus: ètica de la cura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A8700488-3D20-B649-0996-9E1BCEA5ED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31580"/>
            <a:ext cx="9241971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ca-ES" sz="32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Dignitat de l’infant fins al final de la vida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ca-ES" sz="32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Interès superior del menor com a criteri principal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ca-ES" sz="32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Autonomia progressiva i dret a ser informat i escoltat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ca-ES" sz="32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Alleujament del patiment com a deure ètic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ca-ES" sz="32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Justícia i equitat en l’accés a les cures</a:t>
            </a:r>
            <a:br>
              <a:rPr kumimoji="0" lang="ca-ES" sz="32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a-ES" sz="320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Google Shape;302;p54">
            <a:extLst>
              <a:ext uri="{FF2B5EF4-FFF2-40B4-BE49-F238E27FC236}">
                <a16:creationId xmlns:a16="http://schemas.microsoft.com/office/drawing/2014/main" id="{42FE3445-4E65-1B13-2ABD-5E37962A1D6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B7B7">
              <a:alpha val="40450"/>
            </a:srgbClr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2955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79;p52">
            <a:extLst>
              <a:ext uri="{FF2B5EF4-FFF2-40B4-BE49-F238E27FC236}">
                <a16:creationId xmlns:a16="http://schemas.microsoft.com/office/drawing/2014/main" id="{C526607A-FD47-F2F5-324A-0490D5EA9A48}"/>
              </a:ext>
            </a:extLst>
          </p:cNvPr>
          <p:cNvSpPr/>
          <p:nvPr/>
        </p:nvSpPr>
        <p:spPr>
          <a:xfrm>
            <a:off x="-70022" y="0"/>
            <a:ext cx="12262022" cy="68580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endParaRPr sz="1700" b="0" i="0" u="none" strike="noStrike" cap="none">
              <a:solidFill>
                <a:srgbClr val="8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26" name="1 Título">
            <a:extLst>
              <a:ext uri="{FF2B5EF4-FFF2-40B4-BE49-F238E27FC236}">
                <a16:creationId xmlns:a16="http://schemas.microsoft.com/office/drawing/2014/main" id="{87C9A0BE-0A08-40E3-8146-62A273E1A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6540" y="431823"/>
            <a:ext cx="9930633" cy="1124712"/>
          </a:xfrm>
        </p:spPr>
        <p:txBody>
          <a:bodyPr anchor="b">
            <a:normAutofit fontScale="90000"/>
          </a:bodyPr>
          <a:lstStyle/>
          <a:p>
            <a:pPr defTabSz="336550">
              <a:tabLst>
                <a:tab pos="0" algn="l"/>
                <a:tab pos="334963" algn="l"/>
                <a:tab pos="671513" algn="l"/>
                <a:tab pos="1009650" algn="l"/>
                <a:tab pos="1346200" algn="l"/>
                <a:tab pos="1682750" algn="l"/>
                <a:tab pos="2019300" algn="l"/>
                <a:tab pos="2357438" algn="l"/>
                <a:tab pos="2693988" algn="l"/>
                <a:tab pos="3030538" algn="l"/>
                <a:tab pos="3367088" algn="l"/>
                <a:tab pos="3705225" algn="l"/>
                <a:tab pos="4041775" algn="l"/>
                <a:tab pos="4378325" algn="l"/>
                <a:tab pos="4714875" algn="l"/>
                <a:tab pos="5053013" algn="l"/>
                <a:tab pos="5389563" algn="l"/>
                <a:tab pos="5726113" algn="l"/>
                <a:tab pos="6062663" algn="l"/>
                <a:tab pos="6400800" algn="l"/>
                <a:tab pos="6737350" algn="l"/>
              </a:tabLst>
            </a:pPr>
            <a:r>
              <a:rPr lang="ca-ES" altLang="ca-ES" sz="4000" b="1" dirty="0">
                <a:solidFill>
                  <a:srgbClr val="800000"/>
                </a:solidFill>
                <a:latin typeface="Helvetica Neue"/>
              </a:rPr>
              <a:t>Promoure la participació del menor </a:t>
            </a:r>
            <a:r>
              <a:rPr lang="ca-ES" altLang="ca-ES" sz="4000" b="1" i="1" dirty="0">
                <a:solidFill>
                  <a:srgbClr val="800000"/>
                </a:solidFill>
                <a:latin typeface="Helvetica Neue"/>
              </a:rPr>
              <a:t/>
            </a:r>
            <a:br>
              <a:rPr lang="ca-ES" altLang="ca-ES" sz="4000" b="1" i="1" dirty="0">
                <a:solidFill>
                  <a:srgbClr val="800000"/>
                </a:solidFill>
                <a:latin typeface="Helvetica Neue"/>
              </a:rPr>
            </a:br>
            <a:endParaRPr lang="es-ES" altLang="ca-ES" sz="4000" b="1" dirty="0">
              <a:solidFill>
                <a:srgbClr val="800000"/>
              </a:solidFill>
              <a:latin typeface="Helvetica Neue"/>
            </a:endParaRPr>
          </a:p>
        </p:txBody>
      </p:sp>
      <p:sp>
        <p:nvSpPr>
          <p:cNvPr id="52227" name="2 Marcador de contenido">
            <a:extLst>
              <a:ext uri="{FF2B5EF4-FFF2-40B4-BE49-F238E27FC236}">
                <a16:creationId xmlns:a16="http://schemas.microsoft.com/office/drawing/2014/main" id="{AF3244C9-380E-4B26-B1D1-EC775C20D3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0377" y="1695236"/>
            <a:ext cx="9036782" cy="3682977"/>
          </a:xfrm>
        </p:spPr>
        <p:txBody>
          <a:bodyPr anchor="t">
            <a:noAutofit/>
          </a:bodyPr>
          <a:lstStyle/>
          <a:p>
            <a:pPr marL="385763" indent="-385763">
              <a:buFontTx/>
              <a:buAutoNum type="arabicPeriod"/>
            </a:pP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Informar al menor</a:t>
            </a:r>
          </a:p>
          <a:p>
            <a:pPr lvl="1" indent="-385763"/>
            <a:r>
              <a:rPr lang="en-US" altLang="ca-ES" sz="3200" dirty="0">
                <a:solidFill>
                  <a:srgbClr val="800000"/>
                </a:solidFill>
                <a:latin typeface="Helvetica Neue"/>
              </a:rPr>
              <a:t>A </a:t>
            </a:r>
            <a:r>
              <a:rPr lang="en-US" altLang="ca-ES" sz="3200" dirty="0" err="1">
                <a:solidFill>
                  <a:srgbClr val="800000"/>
                </a:solidFill>
                <a:latin typeface="Helvetica Neue"/>
              </a:rPr>
              <a:t>qualsevol</a:t>
            </a:r>
            <a:r>
              <a:rPr lang="en-US" altLang="ca-ES" sz="3200" dirty="0">
                <a:solidFill>
                  <a:srgbClr val="800000"/>
                </a:solidFill>
                <a:latin typeface="Helvetica Neue"/>
              </a:rPr>
              <a:t> </a:t>
            </a:r>
            <a:r>
              <a:rPr lang="en-US" altLang="ca-ES" sz="3200" dirty="0" err="1">
                <a:solidFill>
                  <a:srgbClr val="800000"/>
                </a:solidFill>
                <a:latin typeface="Helvetica Neue"/>
              </a:rPr>
              <a:t>edat</a:t>
            </a:r>
            <a:r>
              <a:rPr lang="en-US" altLang="ca-ES" sz="3200" dirty="0">
                <a:solidFill>
                  <a:srgbClr val="800000"/>
                </a:solidFill>
                <a:latin typeface="Helvetica Neue"/>
              </a:rPr>
              <a:t> i de forma </a:t>
            </a:r>
            <a:r>
              <a:rPr lang="en-US" altLang="ca-ES" sz="3200" dirty="0" err="1">
                <a:solidFill>
                  <a:srgbClr val="800000"/>
                </a:solidFill>
                <a:latin typeface="Helvetica Neue"/>
              </a:rPr>
              <a:t>adequada</a:t>
            </a:r>
            <a:endParaRPr lang="es-ES" altLang="ca-ES" sz="3200" dirty="0">
              <a:solidFill>
                <a:srgbClr val="800000"/>
              </a:solidFill>
              <a:latin typeface="Helvetica Neue"/>
            </a:endParaRPr>
          </a:p>
          <a:p>
            <a:pPr marL="385763" indent="-385763">
              <a:buFontTx/>
              <a:buAutoNum type="arabicPeriod"/>
            </a:pP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Escoltar-los</a:t>
            </a:r>
          </a:p>
          <a:p>
            <a:pPr marL="385763" indent="-385763">
              <a:buFontTx/>
              <a:buAutoNum type="arabicPeriod"/>
            </a:pPr>
            <a:r>
              <a:rPr lang="es-ES" altLang="ca-ES" sz="3200" dirty="0" err="1">
                <a:solidFill>
                  <a:srgbClr val="800000"/>
                </a:solidFill>
                <a:latin typeface="Helvetica Neue"/>
              </a:rPr>
              <a:t>Incloure</a:t>
            </a: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 les </a:t>
            </a:r>
            <a:r>
              <a:rPr lang="es-ES" altLang="ca-ES" sz="3200" dirty="0" err="1">
                <a:solidFill>
                  <a:srgbClr val="800000"/>
                </a:solidFill>
                <a:latin typeface="Helvetica Neue"/>
              </a:rPr>
              <a:t>seves</a:t>
            </a: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 </a:t>
            </a:r>
            <a:r>
              <a:rPr lang="es-ES" altLang="ca-ES" sz="3200" dirty="0" err="1">
                <a:solidFill>
                  <a:srgbClr val="800000"/>
                </a:solidFill>
                <a:latin typeface="Helvetica Neue"/>
              </a:rPr>
              <a:t>opinions</a:t>
            </a: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 en la presa de </a:t>
            </a:r>
            <a:r>
              <a:rPr lang="es-ES" altLang="ca-ES" sz="3200" dirty="0" err="1">
                <a:solidFill>
                  <a:srgbClr val="800000"/>
                </a:solidFill>
                <a:latin typeface="Helvetica Neue"/>
              </a:rPr>
              <a:t>decisions</a:t>
            </a: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 </a:t>
            </a:r>
          </a:p>
          <a:p>
            <a:pPr marL="385763" indent="-385763">
              <a:buFontTx/>
              <a:buAutoNum type="arabicPeriod"/>
            </a:pPr>
            <a:r>
              <a:rPr lang="es-ES" altLang="ca-ES" sz="3200" dirty="0">
                <a:solidFill>
                  <a:srgbClr val="800000"/>
                </a:solidFill>
                <a:latin typeface="Helvetica Neue"/>
              </a:rPr>
              <a:t>Respectar al menor como decisor principal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6ECAF30-8544-43E8-8A06-8E0EDF000CB1}"/>
              </a:ext>
            </a:extLst>
          </p:cNvPr>
          <p:cNvSpPr txBox="1"/>
          <p:nvPr/>
        </p:nvSpPr>
        <p:spPr>
          <a:xfrm>
            <a:off x="270004" y="6008515"/>
            <a:ext cx="113706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ca-ES" altLang="ca-ES" i="1" dirty="0" err="1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Guideline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 </a:t>
            </a:r>
            <a:r>
              <a:rPr lang="en-U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withdrawal or withholding of potential life-saving treatments in a children's hospital 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Royal </a:t>
            </a:r>
            <a:r>
              <a:rPr lang="ca-ES" altLang="ca-ES" i="1" dirty="0" err="1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Colllege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 of </a:t>
            </a:r>
            <a:r>
              <a:rPr lang="ca-ES" altLang="ca-ES" i="1" dirty="0" err="1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Paediatrics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 </a:t>
            </a:r>
            <a:r>
              <a:rPr lang="ca-ES" altLang="ca-ES" i="1" dirty="0" err="1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and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 </a:t>
            </a:r>
            <a:r>
              <a:rPr lang="ca-ES" altLang="ca-ES" i="1" dirty="0" err="1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child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 </a:t>
            </a:r>
            <a:r>
              <a:rPr lang="ca-ES" altLang="ca-ES" i="1" dirty="0" err="1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care</a:t>
            </a:r>
            <a:r>
              <a:rPr lang="ca-ES" altLang="ca-ES" i="1" dirty="0">
                <a:solidFill>
                  <a:srgbClr val="800000"/>
                </a:solidFill>
                <a:latin typeface="Helvetica Neue"/>
                <a:cs typeface="Arial" panose="020B0604020202020204" pitchFamily="34" charset="0"/>
              </a:rPr>
              <a:t>, 1997, 2004</a:t>
            </a:r>
            <a:endParaRPr lang="es-ES" altLang="ca-ES" dirty="0">
              <a:solidFill>
                <a:srgbClr val="800000"/>
              </a:solidFill>
              <a:latin typeface="Helvetica Neue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46;p75">
            <a:extLst>
              <a:ext uri="{FF2B5EF4-FFF2-40B4-BE49-F238E27FC236}">
                <a16:creationId xmlns:a16="http://schemas.microsoft.com/office/drawing/2014/main" id="{0352A765-91CC-A1C8-1B84-6F96109EA26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7B5D">
              <a:alpha val="44090"/>
            </a:srgbClr>
          </a:solidFill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E096F18-D80D-AD3E-A84A-4032B76B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noProof="0" dirty="0">
                <a:solidFill>
                  <a:srgbClr val="800000"/>
                </a:solidFill>
                <a:latin typeface="Helvetica Neue"/>
              </a:rPr>
              <a:t>Presa de decisions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53E270-603F-6A73-B68D-F71376E0E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600" noProof="0" dirty="0">
                <a:solidFill>
                  <a:srgbClr val="800000"/>
                </a:solidFill>
                <a:latin typeface="Helvetica Neue"/>
              </a:rPr>
              <a:t>Evitar obstinacions terapèutiques</a:t>
            </a:r>
          </a:p>
          <a:p>
            <a:r>
              <a:rPr lang="ca-ES" sz="3600" noProof="0" dirty="0">
                <a:solidFill>
                  <a:srgbClr val="800000"/>
                </a:solidFill>
                <a:latin typeface="Helvetica Neue"/>
              </a:rPr>
              <a:t>La presa de decisions complexes (limitació de tractaments, sedació, etc.):</a:t>
            </a:r>
          </a:p>
          <a:p>
            <a:pPr lvl="1"/>
            <a:r>
              <a:rPr lang="ca-ES" sz="3200" noProof="0" dirty="0">
                <a:solidFill>
                  <a:srgbClr val="800000"/>
                </a:solidFill>
                <a:latin typeface="Helvetica Neue"/>
              </a:rPr>
              <a:t>ha de ser col·legiada,</a:t>
            </a:r>
          </a:p>
          <a:p>
            <a:pPr lvl="1"/>
            <a:r>
              <a:rPr lang="ca-ES" sz="3200" noProof="0" dirty="0">
                <a:solidFill>
                  <a:srgbClr val="800000"/>
                </a:solidFill>
                <a:latin typeface="Helvetica Neue"/>
              </a:rPr>
              <a:t>documentada,</a:t>
            </a:r>
          </a:p>
          <a:p>
            <a:pPr lvl="1"/>
            <a:r>
              <a:rPr lang="ca-ES" sz="3200" noProof="0" dirty="0">
                <a:solidFill>
                  <a:srgbClr val="800000"/>
                </a:solidFill>
                <a:latin typeface="Helvetica Neue"/>
              </a:rPr>
              <a:t>basada en l’evidència i en la bona pràctica clínica.</a:t>
            </a:r>
          </a:p>
          <a:p>
            <a:endParaRPr lang="ca-ES" sz="3600" noProof="0" dirty="0">
              <a:solidFill>
                <a:srgbClr val="800000"/>
              </a:solidFill>
              <a:latin typeface="Helvetica Neue"/>
            </a:endParaRPr>
          </a:p>
          <a:p>
            <a:endParaRPr lang="ca-ES" sz="3600" noProof="0" dirty="0">
              <a:solidFill>
                <a:srgbClr val="800000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20154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149</Words>
  <Application>Microsoft Office PowerPoint</Application>
  <PresentationFormat>Panorámica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Helvetica Neue</vt:lpstr>
      <vt:lpstr>Wingdings</vt:lpstr>
      <vt:lpstr>Tema de Office</vt:lpstr>
      <vt:lpstr>Aspectes ètics claus en l’atenció Pal·liativa Pediàtrica</vt:lpstr>
      <vt:lpstr>Aspectes ètics Claus: ètica de la cura</vt:lpstr>
      <vt:lpstr>Promoure la participació del menor  </vt:lpstr>
      <vt:lpstr>Presa de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Aspectes ètics claus en l’atenció Pal·liativa Pediàtrica</dc:title>
  <dc:creator>Montse Esquerda Areste</dc:creator>
  <cp:lastModifiedBy>Oset López, Sílvia</cp:lastModifiedBy>
  <cp:revision>5</cp:revision>
  <dcterms:created xsi:type="dcterms:W3CDTF">2026-02-01T16:18:44Z</dcterms:created>
  <dcterms:modified xsi:type="dcterms:W3CDTF">2026-02-02T09:26:01Z</dcterms:modified>
</cp:coreProperties>
</file>