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</p:sldMasterIdLst>
  <p:notesMasterIdLst>
    <p:notesMasterId r:id="rId16"/>
  </p:notesMasterIdLst>
  <p:handoutMasterIdLst>
    <p:handoutMasterId r:id="rId17"/>
  </p:handoutMasterIdLst>
  <p:sldIdLst>
    <p:sldId id="384" r:id="rId2"/>
    <p:sldId id="529" r:id="rId3"/>
    <p:sldId id="527" r:id="rId4"/>
    <p:sldId id="528" r:id="rId5"/>
    <p:sldId id="492" r:id="rId6"/>
    <p:sldId id="501" r:id="rId7"/>
    <p:sldId id="410" r:id="rId8"/>
    <p:sldId id="534" r:id="rId9"/>
    <p:sldId id="535" r:id="rId10"/>
    <p:sldId id="536" r:id="rId11"/>
    <p:sldId id="537" r:id="rId12"/>
    <p:sldId id="539" r:id="rId13"/>
    <p:sldId id="538" r:id="rId14"/>
    <p:sldId id="481" r:id="rId15"/>
  </p:sldIdLst>
  <p:sldSz cx="9144000" cy="6858000" type="screen4x3"/>
  <p:notesSz cx="7099300" cy="10234613"/>
  <p:defaultTextStyle>
    <a:defPPr>
      <a:defRPr lang="it-IT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 Castelló Coso" initials="VCC" lastIdx="1" clrIdx="0">
    <p:extLst>
      <p:ext uri="{19B8F6BF-5375-455C-9EA6-DF929625EA0E}">
        <p15:presenceInfo xmlns:p15="http://schemas.microsoft.com/office/powerpoint/2012/main" userId="S-1-5-21-2346944443-3602715241-3713648053-27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023"/>
    <a:srgbClr val="D7D200"/>
    <a:srgbClr val="66FF33"/>
    <a:srgbClr val="CC9900"/>
    <a:srgbClr val="FFFF9B"/>
    <a:srgbClr val="EBEE60"/>
    <a:srgbClr val="00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4849" autoAdjust="0"/>
  </p:normalViewPr>
  <p:slideViewPr>
    <p:cSldViewPr snapToGrid="0" snapToObjects="1">
      <p:cViewPr varScale="1">
        <p:scale>
          <a:sx n="109" d="100"/>
          <a:sy n="109" d="100"/>
        </p:scale>
        <p:origin x="163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2A0FC2-B685-4C4D-9D52-D865D60A828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485EFA-0067-4F28-A583-23DB08D806FD}">
      <dgm:prSet/>
      <dgm:spPr>
        <a:solidFill>
          <a:srgbClr val="6AB023"/>
        </a:solidFill>
      </dgm:spPr>
      <dgm:t>
        <a:bodyPr/>
        <a:lstStyle/>
        <a:p>
          <a:r>
            <a:rPr lang="ca-ES" b="0" i="0" baseline="0" noProof="0" dirty="0"/>
            <a:t>Desplegament del model assistencial de territori. Equitat territorial. </a:t>
          </a:r>
          <a:r>
            <a:rPr lang="ca-ES" noProof="0" dirty="0"/>
            <a:t> </a:t>
          </a:r>
        </a:p>
      </dgm:t>
    </dgm:pt>
    <dgm:pt modelId="{FEA54CFA-658D-4BF2-BE18-BFAB317B35CD}" type="parTrans" cxnId="{E91E8353-C9B3-486E-93B9-E35EA0487133}">
      <dgm:prSet/>
      <dgm:spPr/>
      <dgm:t>
        <a:bodyPr/>
        <a:lstStyle/>
        <a:p>
          <a:endParaRPr lang="en-US"/>
        </a:p>
      </dgm:t>
    </dgm:pt>
    <dgm:pt modelId="{6775E99F-DF36-42DA-B2C8-A2A1B7982A71}" type="sibTrans" cxnId="{E91E8353-C9B3-486E-93B9-E35EA0487133}">
      <dgm:prSet/>
      <dgm:spPr/>
      <dgm:t>
        <a:bodyPr/>
        <a:lstStyle/>
        <a:p>
          <a:endParaRPr lang="en-US"/>
        </a:p>
      </dgm:t>
    </dgm:pt>
    <dgm:pt modelId="{3B222FE9-6756-4486-985F-4DED376E99C6}">
      <dgm:prSet/>
      <dgm:spPr>
        <a:solidFill>
          <a:srgbClr val="6AB023"/>
        </a:solidFill>
      </dgm:spPr>
      <dgm:t>
        <a:bodyPr/>
        <a:lstStyle/>
        <a:p>
          <a:r>
            <a:rPr lang="ca-ES" noProof="0" dirty="0"/>
            <a:t>Millorar l’</a:t>
          </a:r>
          <a:r>
            <a:rPr lang="ca-ES" b="0" i="0" baseline="0" noProof="0" dirty="0"/>
            <a:t>accessibilitat.</a:t>
          </a:r>
          <a:endParaRPr lang="ca-ES" noProof="0" dirty="0"/>
        </a:p>
      </dgm:t>
    </dgm:pt>
    <dgm:pt modelId="{1A28897C-5CF3-4F60-9AEF-39AB73134F03}" type="parTrans" cxnId="{2444A1B9-26EA-4981-BBC8-F87A03B26E9D}">
      <dgm:prSet/>
      <dgm:spPr/>
      <dgm:t>
        <a:bodyPr/>
        <a:lstStyle/>
        <a:p>
          <a:endParaRPr lang="en-US"/>
        </a:p>
      </dgm:t>
    </dgm:pt>
    <dgm:pt modelId="{0BE87707-4545-4596-8957-01D8DAD13824}" type="sibTrans" cxnId="{2444A1B9-26EA-4981-BBC8-F87A03B26E9D}">
      <dgm:prSet/>
      <dgm:spPr/>
      <dgm:t>
        <a:bodyPr/>
        <a:lstStyle/>
        <a:p>
          <a:endParaRPr lang="en-US"/>
        </a:p>
      </dgm:t>
    </dgm:pt>
    <dgm:pt modelId="{3B8880B7-6E37-4E6E-8710-0B4EBE890795}">
      <dgm:prSet/>
      <dgm:spPr>
        <a:solidFill>
          <a:srgbClr val="6AB023"/>
        </a:solidFill>
      </dgm:spPr>
      <dgm:t>
        <a:bodyPr/>
        <a:lstStyle/>
        <a:p>
          <a:r>
            <a:rPr lang="ca-ES" noProof="0" dirty="0"/>
            <a:t>Assegurar la continuïtat</a:t>
          </a:r>
          <a:r>
            <a:rPr lang="ca-ES" b="0" i="0" baseline="0" noProof="0" dirty="0"/>
            <a:t> assistencial.</a:t>
          </a:r>
          <a:endParaRPr lang="ca-ES" noProof="0" dirty="0"/>
        </a:p>
      </dgm:t>
    </dgm:pt>
    <dgm:pt modelId="{620345FD-2679-4197-955F-221EE1D488AE}" type="parTrans" cxnId="{5FC63A50-D1B1-45CE-BB57-F6C79EAD1527}">
      <dgm:prSet/>
      <dgm:spPr/>
      <dgm:t>
        <a:bodyPr/>
        <a:lstStyle/>
        <a:p>
          <a:endParaRPr lang="en-US"/>
        </a:p>
      </dgm:t>
    </dgm:pt>
    <dgm:pt modelId="{555A0F47-D022-41BB-B0B4-72CCCD16B2DE}" type="sibTrans" cxnId="{5FC63A50-D1B1-45CE-BB57-F6C79EAD1527}">
      <dgm:prSet/>
      <dgm:spPr/>
      <dgm:t>
        <a:bodyPr/>
        <a:lstStyle/>
        <a:p>
          <a:endParaRPr lang="en-US"/>
        </a:p>
      </dgm:t>
    </dgm:pt>
    <dgm:pt modelId="{29E3F12B-B608-45FF-834B-1A4D20D99161}">
      <dgm:prSet/>
      <dgm:spPr>
        <a:solidFill>
          <a:srgbClr val="6AB023"/>
        </a:solidFill>
      </dgm:spPr>
      <dgm:t>
        <a:bodyPr/>
        <a:lstStyle/>
        <a:p>
          <a:r>
            <a:rPr lang="ca-ES" noProof="0" dirty="0"/>
            <a:t>Flexibilitat, agilitat i resposta ràpida. </a:t>
          </a:r>
        </a:p>
        <a:p>
          <a:r>
            <a:rPr lang="ca-ES" noProof="0" dirty="0"/>
            <a:t>24/7</a:t>
          </a:r>
        </a:p>
      </dgm:t>
    </dgm:pt>
    <dgm:pt modelId="{46C22413-C16B-4B7E-B3C3-DC02646B2151}" type="parTrans" cxnId="{3604166C-C391-4D6C-BF42-8F51787AE1FE}">
      <dgm:prSet/>
      <dgm:spPr/>
      <dgm:t>
        <a:bodyPr/>
        <a:lstStyle/>
        <a:p>
          <a:endParaRPr lang="en-US"/>
        </a:p>
      </dgm:t>
    </dgm:pt>
    <dgm:pt modelId="{5811F884-952D-46DC-B07C-2CF2116725C6}" type="sibTrans" cxnId="{3604166C-C391-4D6C-BF42-8F51787AE1FE}">
      <dgm:prSet/>
      <dgm:spPr/>
      <dgm:t>
        <a:bodyPr/>
        <a:lstStyle/>
        <a:p>
          <a:endParaRPr lang="en-US"/>
        </a:p>
      </dgm:t>
    </dgm:pt>
    <dgm:pt modelId="{0EEFE1FD-1481-49CE-902F-7C10420691E2}">
      <dgm:prSet/>
      <dgm:spPr>
        <a:solidFill>
          <a:srgbClr val="6AB023"/>
        </a:solidFill>
      </dgm:spPr>
      <dgm:t>
        <a:bodyPr/>
        <a:lstStyle/>
        <a:p>
          <a:r>
            <a:rPr lang="ca-ES" b="0" i="0" baseline="0" noProof="0" dirty="0"/>
            <a:t/>
          </a:r>
          <a:br>
            <a:rPr lang="ca-ES" b="0" i="0" baseline="0" noProof="0" dirty="0"/>
          </a:br>
          <a:r>
            <a:rPr lang="ca-ES" b="0" i="0" baseline="0" noProof="0" dirty="0"/>
            <a:t>Augmentar l’eficàcia dels tractaments.</a:t>
          </a:r>
          <a:br>
            <a:rPr lang="ca-ES" b="0" i="0" baseline="0" noProof="0" dirty="0"/>
          </a:br>
          <a:endParaRPr lang="ca-ES" noProof="0" dirty="0"/>
        </a:p>
      </dgm:t>
    </dgm:pt>
    <dgm:pt modelId="{D2CD807C-8B74-46C9-B30E-47A731062F1F}" type="parTrans" cxnId="{846BF094-A1FC-411A-8D1F-55F54B8695AD}">
      <dgm:prSet/>
      <dgm:spPr/>
      <dgm:t>
        <a:bodyPr/>
        <a:lstStyle/>
        <a:p>
          <a:endParaRPr lang="en-US"/>
        </a:p>
      </dgm:t>
    </dgm:pt>
    <dgm:pt modelId="{7CF1C131-C8CF-4B81-AD0E-0E2CFEA2F14D}" type="sibTrans" cxnId="{846BF094-A1FC-411A-8D1F-55F54B8695AD}">
      <dgm:prSet/>
      <dgm:spPr/>
      <dgm:t>
        <a:bodyPr/>
        <a:lstStyle/>
        <a:p>
          <a:endParaRPr lang="en-US"/>
        </a:p>
      </dgm:t>
    </dgm:pt>
    <dgm:pt modelId="{3BA16535-0418-4C9E-A5A6-2F165B3CFAF6}">
      <dgm:prSet/>
      <dgm:spPr>
        <a:solidFill>
          <a:srgbClr val="6AB023"/>
        </a:solidFill>
      </dgm:spPr>
      <dgm:t>
        <a:bodyPr/>
        <a:lstStyle/>
        <a:p>
          <a:r>
            <a:rPr lang="ca-ES" noProof="0" dirty="0"/>
            <a:t>Assistència integral coordinada i en xarxa.</a:t>
          </a:r>
        </a:p>
      </dgm:t>
    </dgm:pt>
    <dgm:pt modelId="{65A7160A-FCDA-460D-ADBC-62B3964245AE}" type="parTrans" cxnId="{568ED9CD-2748-414C-9F54-EACF859C3B75}">
      <dgm:prSet/>
      <dgm:spPr/>
      <dgm:t>
        <a:bodyPr/>
        <a:lstStyle/>
        <a:p>
          <a:endParaRPr lang="en-US"/>
        </a:p>
      </dgm:t>
    </dgm:pt>
    <dgm:pt modelId="{D91FEDD6-CDC1-40E4-803F-127D2F163668}" type="sibTrans" cxnId="{568ED9CD-2748-414C-9F54-EACF859C3B75}">
      <dgm:prSet/>
      <dgm:spPr/>
      <dgm:t>
        <a:bodyPr/>
        <a:lstStyle/>
        <a:p>
          <a:endParaRPr lang="en-US"/>
        </a:p>
      </dgm:t>
    </dgm:pt>
    <dgm:pt modelId="{58F59A96-EC2D-4346-A5B8-96539314012F}">
      <dgm:prSet/>
      <dgm:spPr>
        <a:solidFill>
          <a:srgbClr val="6AB023"/>
        </a:solidFill>
      </dgm:spPr>
      <dgm:t>
        <a:bodyPr/>
        <a:lstStyle/>
        <a:p>
          <a:r>
            <a:rPr lang="ca-ES" noProof="0" dirty="0"/>
            <a:t>Preveure i evitar descompensacions, així com desplaçaments a l’hospital. </a:t>
          </a:r>
        </a:p>
      </dgm:t>
    </dgm:pt>
    <dgm:pt modelId="{1EECB173-4940-44F1-AD28-890B0E094CEC}" type="parTrans" cxnId="{7EDF8CAE-EB0C-48DF-9AD6-241F609D01DF}">
      <dgm:prSet/>
      <dgm:spPr/>
      <dgm:t>
        <a:bodyPr/>
        <a:lstStyle/>
        <a:p>
          <a:endParaRPr lang="en-US"/>
        </a:p>
      </dgm:t>
    </dgm:pt>
    <dgm:pt modelId="{D33F9117-1DB8-427F-8B2B-AE351ADD2CB2}" type="sibTrans" cxnId="{7EDF8CAE-EB0C-48DF-9AD6-241F609D01DF}">
      <dgm:prSet/>
      <dgm:spPr/>
      <dgm:t>
        <a:bodyPr/>
        <a:lstStyle/>
        <a:p>
          <a:endParaRPr lang="en-US"/>
        </a:p>
      </dgm:t>
    </dgm:pt>
    <dgm:pt modelId="{BC6BF215-AD5D-4986-B2F6-64967B06DA5C}">
      <dgm:prSet/>
      <dgm:spPr>
        <a:solidFill>
          <a:srgbClr val="6AB023"/>
        </a:solidFill>
      </dgm:spPr>
      <dgm:t>
        <a:bodyPr/>
        <a:lstStyle/>
        <a:p>
          <a:r>
            <a:rPr lang="ca-ES" noProof="0" dirty="0"/>
            <a:t>Millorar l’experiència de les famílies i la qualitat de vida de les nenes i els nens.  </a:t>
          </a:r>
        </a:p>
      </dgm:t>
    </dgm:pt>
    <dgm:pt modelId="{D36611CA-6F49-4194-92FC-614FB8E80183}" type="parTrans" cxnId="{8292914D-3121-4F0C-A51B-5D160823C1E7}">
      <dgm:prSet/>
      <dgm:spPr/>
      <dgm:t>
        <a:bodyPr/>
        <a:lstStyle/>
        <a:p>
          <a:endParaRPr lang="en-US"/>
        </a:p>
      </dgm:t>
    </dgm:pt>
    <dgm:pt modelId="{BE577B09-A6A4-4EE9-A01C-B59CAF37B727}" type="sibTrans" cxnId="{8292914D-3121-4F0C-A51B-5D160823C1E7}">
      <dgm:prSet/>
      <dgm:spPr/>
      <dgm:t>
        <a:bodyPr/>
        <a:lstStyle/>
        <a:p>
          <a:endParaRPr lang="en-US"/>
        </a:p>
      </dgm:t>
    </dgm:pt>
    <dgm:pt modelId="{D54BFB72-EEB9-4B32-A51B-A3E7379610B6}">
      <dgm:prSet/>
      <dgm:spPr>
        <a:solidFill>
          <a:srgbClr val="6AB023"/>
        </a:solidFill>
      </dgm:spPr>
      <dgm:t>
        <a:bodyPr/>
        <a:lstStyle/>
        <a:p>
          <a:r>
            <a:rPr lang="ca-ES" noProof="0" dirty="0"/>
            <a:t>Reordenació del parc tecnològic</a:t>
          </a:r>
        </a:p>
      </dgm:t>
    </dgm:pt>
    <dgm:pt modelId="{C8EE48D7-100D-47CD-A9A3-25291D9D30F3}" type="parTrans" cxnId="{D09B1DE6-A428-4683-BF27-32DE3FDCA1FD}">
      <dgm:prSet/>
      <dgm:spPr/>
      <dgm:t>
        <a:bodyPr/>
        <a:lstStyle/>
        <a:p>
          <a:endParaRPr lang="ca-ES"/>
        </a:p>
      </dgm:t>
    </dgm:pt>
    <dgm:pt modelId="{B1734FB5-B1A5-4D5D-B3D7-44A2F7F25DFA}" type="sibTrans" cxnId="{D09B1DE6-A428-4683-BF27-32DE3FDCA1FD}">
      <dgm:prSet/>
      <dgm:spPr/>
      <dgm:t>
        <a:bodyPr/>
        <a:lstStyle/>
        <a:p>
          <a:endParaRPr lang="ca-ES"/>
        </a:p>
      </dgm:t>
    </dgm:pt>
    <dgm:pt modelId="{8295C71C-7E5B-47C7-A000-595DCF0E13F9}" type="pres">
      <dgm:prSet presAssocID="{BB2A0FC2-B685-4C4D-9D52-D865D60A828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BB526DF-2BB1-4A43-A312-BFC3AD8E8F68}" type="pres">
      <dgm:prSet presAssocID="{30485EFA-0067-4F28-A583-23DB08D806F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F45C30-774C-4B5B-A920-0C5DC6A8AC98}" type="pres">
      <dgm:prSet presAssocID="{6775E99F-DF36-42DA-B2C8-A2A1B7982A71}" presName="sibTrans" presStyleCnt="0"/>
      <dgm:spPr/>
    </dgm:pt>
    <dgm:pt modelId="{493CC85F-8F3E-43A9-A9DB-EBA65F37600D}" type="pres">
      <dgm:prSet presAssocID="{3B222FE9-6756-4486-985F-4DED376E99C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AE3C2C-A5E0-4804-9AF1-C0CDEB2FB69A}" type="pres">
      <dgm:prSet presAssocID="{0BE87707-4545-4596-8957-01D8DAD13824}" presName="sibTrans" presStyleCnt="0"/>
      <dgm:spPr/>
    </dgm:pt>
    <dgm:pt modelId="{64643FB6-B3E2-405E-BCCF-2EE8A7B000DF}" type="pres">
      <dgm:prSet presAssocID="{D54BFB72-EEB9-4B32-A51B-A3E7379610B6}" presName="node" presStyleLbl="node1" presStyleIdx="2" presStyleCnt="9" custLinFactX="-9398" custLinFactY="100000" custLinFactNeighborX="-100000" custLinFactNeighborY="1334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ADE5CE-428E-4D8E-9638-DD50D1AFB682}" type="pres">
      <dgm:prSet presAssocID="{B1734FB5-B1A5-4D5D-B3D7-44A2F7F25DFA}" presName="sibTrans" presStyleCnt="0"/>
      <dgm:spPr/>
    </dgm:pt>
    <dgm:pt modelId="{C681CE5F-0D80-43F1-9E89-9EEA32791D8F}" type="pres">
      <dgm:prSet presAssocID="{3B8880B7-6E37-4E6E-8710-0B4EBE890795}" presName="node" presStyleLbl="node1" presStyleIdx="3" presStyleCnt="9" custLinFactX="100000" custLinFactY="-16738" custLinFactNeighborX="122087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F8B365-8353-4A04-A7DF-CF37FDC45DF7}" type="pres">
      <dgm:prSet presAssocID="{555A0F47-D022-41BB-B0B4-72CCCD16B2DE}" presName="sibTrans" presStyleCnt="0"/>
      <dgm:spPr/>
    </dgm:pt>
    <dgm:pt modelId="{5C7355D9-A90D-4D4D-94EF-C46B0FBF91BA}" type="pres">
      <dgm:prSet presAssocID="{29E3F12B-B608-45FF-834B-1A4D20D9916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503137-D8B6-4D87-A81C-15BDFFEE345A}" type="pres">
      <dgm:prSet presAssocID="{5811F884-952D-46DC-B07C-2CF2116725C6}" presName="sibTrans" presStyleCnt="0"/>
      <dgm:spPr/>
    </dgm:pt>
    <dgm:pt modelId="{9F459E22-72EA-48E8-88F4-9896EBF107E5}" type="pres">
      <dgm:prSet presAssocID="{0EEFE1FD-1481-49CE-902F-7C10420691E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81FCD9-7032-45B4-AAF9-9DFF639D4AA5}" type="pres">
      <dgm:prSet presAssocID="{7CF1C131-C8CF-4B81-AD0E-0E2CFEA2F14D}" presName="sibTrans" presStyleCnt="0"/>
      <dgm:spPr/>
    </dgm:pt>
    <dgm:pt modelId="{9FD5B41E-3AD6-4E89-B2C8-73F1AFF016FD}" type="pres">
      <dgm:prSet presAssocID="{3BA16535-0418-4C9E-A5A6-2F165B3CFAF6}" presName="node" presStyleLbl="node1" presStyleIdx="6" presStyleCnt="9" custLinFactY="-17968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E5253C-3E26-43A6-B38E-B30DF1A1C97C}" type="pres">
      <dgm:prSet presAssocID="{D91FEDD6-CDC1-40E4-803F-127D2F163668}" presName="sibTrans" presStyleCnt="0"/>
      <dgm:spPr/>
    </dgm:pt>
    <dgm:pt modelId="{17465B02-6378-47EB-B583-52CE4BAD8F2C}" type="pres">
      <dgm:prSet presAssocID="{58F59A96-EC2D-4346-A5B8-96539314012F}" presName="node" presStyleLbl="node1" presStyleIdx="7" presStyleCnt="9" custLinFactX="-7831" custLinFactNeighborX="-100000" custLinFactNeighborY="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0A4C3C-135E-455E-A346-58D7F981C159}" type="pres">
      <dgm:prSet presAssocID="{D33F9117-1DB8-427F-8B2B-AE351ADD2CB2}" presName="sibTrans" presStyleCnt="0"/>
      <dgm:spPr/>
    </dgm:pt>
    <dgm:pt modelId="{5786B8B9-B645-4881-9908-A31F90839A9B}" type="pres">
      <dgm:prSet presAssocID="{BC6BF215-AD5D-4986-B2F6-64967B06DA5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7CC77CC-DF73-4C82-BB36-FC314D37D136}" type="presOf" srcId="{3B222FE9-6756-4486-985F-4DED376E99C6}" destId="{493CC85F-8F3E-43A9-A9DB-EBA65F37600D}" srcOrd="0" destOrd="0" presId="urn:microsoft.com/office/officeart/2005/8/layout/default"/>
    <dgm:cxn modelId="{D9242CB3-A2CF-42AA-B049-EEBC321F1346}" type="presOf" srcId="{3B8880B7-6E37-4E6E-8710-0B4EBE890795}" destId="{C681CE5F-0D80-43F1-9E89-9EEA32791D8F}" srcOrd="0" destOrd="0" presId="urn:microsoft.com/office/officeart/2005/8/layout/default"/>
    <dgm:cxn modelId="{C2CF6DDA-A6E1-453F-B06E-8B2234D615C6}" type="presOf" srcId="{0EEFE1FD-1481-49CE-902F-7C10420691E2}" destId="{9F459E22-72EA-48E8-88F4-9896EBF107E5}" srcOrd="0" destOrd="0" presId="urn:microsoft.com/office/officeart/2005/8/layout/default"/>
    <dgm:cxn modelId="{8A0823F6-85CC-4A10-9ADA-A9EA78C9E522}" type="presOf" srcId="{29E3F12B-B608-45FF-834B-1A4D20D99161}" destId="{5C7355D9-A90D-4D4D-94EF-C46B0FBF91BA}" srcOrd="0" destOrd="0" presId="urn:microsoft.com/office/officeart/2005/8/layout/default"/>
    <dgm:cxn modelId="{E91E8353-C9B3-486E-93B9-E35EA0487133}" srcId="{BB2A0FC2-B685-4C4D-9D52-D865D60A8280}" destId="{30485EFA-0067-4F28-A583-23DB08D806FD}" srcOrd="0" destOrd="0" parTransId="{FEA54CFA-658D-4BF2-BE18-BFAB317B35CD}" sibTransId="{6775E99F-DF36-42DA-B2C8-A2A1B7982A71}"/>
    <dgm:cxn modelId="{592CB4B2-62E1-4ACE-9725-F2BE69082D2C}" type="presOf" srcId="{BC6BF215-AD5D-4986-B2F6-64967B06DA5C}" destId="{5786B8B9-B645-4881-9908-A31F90839A9B}" srcOrd="0" destOrd="0" presId="urn:microsoft.com/office/officeart/2005/8/layout/default"/>
    <dgm:cxn modelId="{68FF544F-924E-4127-824F-225B200AF210}" type="presOf" srcId="{58F59A96-EC2D-4346-A5B8-96539314012F}" destId="{17465B02-6378-47EB-B583-52CE4BAD8F2C}" srcOrd="0" destOrd="0" presId="urn:microsoft.com/office/officeart/2005/8/layout/default"/>
    <dgm:cxn modelId="{724E0A21-17E1-48A0-BEFB-C9EE33DAD3ED}" type="presOf" srcId="{3BA16535-0418-4C9E-A5A6-2F165B3CFAF6}" destId="{9FD5B41E-3AD6-4E89-B2C8-73F1AFF016FD}" srcOrd="0" destOrd="0" presId="urn:microsoft.com/office/officeart/2005/8/layout/default"/>
    <dgm:cxn modelId="{4AC18D77-8831-48A3-8FE6-D432D6F9EBDE}" type="presOf" srcId="{30485EFA-0067-4F28-A583-23DB08D806FD}" destId="{5BB526DF-2BB1-4A43-A312-BFC3AD8E8F68}" srcOrd="0" destOrd="0" presId="urn:microsoft.com/office/officeart/2005/8/layout/default"/>
    <dgm:cxn modelId="{43D0347E-A681-4BF4-9D50-50025F8DDCFD}" type="presOf" srcId="{BB2A0FC2-B685-4C4D-9D52-D865D60A8280}" destId="{8295C71C-7E5B-47C7-A000-595DCF0E13F9}" srcOrd="0" destOrd="0" presId="urn:microsoft.com/office/officeart/2005/8/layout/default"/>
    <dgm:cxn modelId="{2444A1B9-26EA-4981-BBC8-F87A03B26E9D}" srcId="{BB2A0FC2-B685-4C4D-9D52-D865D60A8280}" destId="{3B222FE9-6756-4486-985F-4DED376E99C6}" srcOrd="1" destOrd="0" parTransId="{1A28897C-5CF3-4F60-9AEF-39AB73134F03}" sibTransId="{0BE87707-4545-4596-8957-01D8DAD13824}"/>
    <dgm:cxn modelId="{8292914D-3121-4F0C-A51B-5D160823C1E7}" srcId="{BB2A0FC2-B685-4C4D-9D52-D865D60A8280}" destId="{BC6BF215-AD5D-4986-B2F6-64967B06DA5C}" srcOrd="8" destOrd="0" parTransId="{D36611CA-6F49-4194-92FC-614FB8E80183}" sibTransId="{BE577B09-A6A4-4EE9-A01C-B59CAF37B727}"/>
    <dgm:cxn modelId="{846BF094-A1FC-411A-8D1F-55F54B8695AD}" srcId="{BB2A0FC2-B685-4C4D-9D52-D865D60A8280}" destId="{0EEFE1FD-1481-49CE-902F-7C10420691E2}" srcOrd="5" destOrd="0" parTransId="{D2CD807C-8B74-46C9-B30E-47A731062F1F}" sibTransId="{7CF1C131-C8CF-4B81-AD0E-0E2CFEA2F14D}"/>
    <dgm:cxn modelId="{D09B1DE6-A428-4683-BF27-32DE3FDCA1FD}" srcId="{BB2A0FC2-B685-4C4D-9D52-D865D60A8280}" destId="{D54BFB72-EEB9-4B32-A51B-A3E7379610B6}" srcOrd="2" destOrd="0" parTransId="{C8EE48D7-100D-47CD-A9A3-25291D9D30F3}" sibTransId="{B1734FB5-B1A5-4D5D-B3D7-44A2F7F25DFA}"/>
    <dgm:cxn modelId="{3604166C-C391-4D6C-BF42-8F51787AE1FE}" srcId="{BB2A0FC2-B685-4C4D-9D52-D865D60A8280}" destId="{29E3F12B-B608-45FF-834B-1A4D20D99161}" srcOrd="4" destOrd="0" parTransId="{46C22413-C16B-4B7E-B3C3-DC02646B2151}" sibTransId="{5811F884-952D-46DC-B07C-2CF2116725C6}"/>
    <dgm:cxn modelId="{7EDF8CAE-EB0C-48DF-9AD6-241F609D01DF}" srcId="{BB2A0FC2-B685-4C4D-9D52-D865D60A8280}" destId="{58F59A96-EC2D-4346-A5B8-96539314012F}" srcOrd="7" destOrd="0" parTransId="{1EECB173-4940-44F1-AD28-890B0E094CEC}" sibTransId="{D33F9117-1DB8-427F-8B2B-AE351ADD2CB2}"/>
    <dgm:cxn modelId="{568ED9CD-2748-414C-9F54-EACF859C3B75}" srcId="{BB2A0FC2-B685-4C4D-9D52-D865D60A8280}" destId="{3BA16535-0418-4C9E-A5A6-2F165B3CFAF6}" srcOrd="6" destOrd="0" parTransId="{65A7160A-FCDA-460D-ADBC-62B3964245AE}" sibTransId="{D91FEDD6-CDC1-40E4-803F-127D2F163668}"/>
    <dgm:cxn modelId="{5FC63A50-D1B1-45CE-BB57-F6C79EAD1527}" srcId="{BB2A0FC2-B685-4C4D-9D52-D865D60A8280}" destId="{3B8880B7-6E37-4E6E-8710-0B4EBE890795}" srcOrd="3" destOrd="0" parTransId="{620345FD-2679-4197-955F-221EE1D488AE}" sibTransId="{555A0F47-D022-41BB-B0B4-72CCCD16B2DE}"/>
    <dgm:cxn modelId="{BB6E3D90-8CDF-4968-97FB-2E897BD7F192}" type="presOf" srcId="{D54BFB72-EEB9-4B32-A51B-A3E7379610B6}" destId="{64643FB6-B3E2-405E-BCCF-2EE8A7B000DF}" srcOrd="0" destOrd="0" presId="urn:microsoft.com/office/officeart/2005/8/layout/default"/>
    <dgm:cxn modelId="{BE651CEC-021F-4C01-9D2B-1BC86174823B}" type="presParOf" srcId="{8295C71C-7E5B-47C7-A000-595DCF0E13F9}" destId="{5BB526DF-2BB1-4A43-A312-BFC3AD8E8F68}" srcOrd="0" destOrd="0" presId="urn:microsoft.com/office/officeart/2005/8/layout/default"/>
    <dgm:cxn modelId="{579575A5-467C-437D-B6DB-36DE45C7A28F}" type="presParOf" srcId="{8295C71C-7E5B-47C7-A000-595DCF0E13F9}" destId="{3AF45C30-774C-4B5B-A920-0C5DC6A8AC98}" srcOrd="1" destOrd="0" presId="urn:microsoft.com/office/officeart/2005/8/layout/default"/>
    <dgm:cxn modelId="{3EEE0200-2CD5-441C-8676-15A2A2B80E2A}" type="presParOf" srcId="{8295C71C-7E5B-47C7-A000-595DCF0E13F9}" destId="{493CC85F-8F3E-43A9-A9DB-EBA65F37600D}" srcOrd="2" destOrd="0" presId="urn:microsoft.com/office/officeart/2005/8/layout/default"/>
    <dgm:cxn modelId="{DC11DB0B-D0ED-424E-9A2B-2DAE9D3037A2}" type="presParOf" srcId="{8295C71C-7E5B-47C7-A000-595DCF0E13F9}" destId="{C5AE3C2C-A5E0-4804-9AF1-C0CDEB2FB69A}" srcOrd="3" destOrd="0" presId="urn:microsoft.com/office/officeart/2005/8/layout/default"/>
    <dgm:cxn modelId="{E9B4889F-BE60-45C9-8751-72D939B540B1}" type="presParOf" srcId="{8295C71C-7E5B-47C7-A000-595DCF0E13F9}" destId="{64643FB6-B3E2-405E-BCCF-2EE8A7B000DF}" srcOrd="4" destOrd="0" presId="urn:microsoft.com/office/officeart/2005/8/layout/default"/>
    <dgm:cxn modelId="{15DC65A1-8C48-43D2-95B9-49C0D0C559CD}" type="presParOf" srcId="{8295C71C-7E5B-47C7-A000-595DCF0E13F9}" destId="{D7ADE5CE-428E-4D8E-9638-DD50D1AFB682}" srcOrd="5" destOrd="0" presId="urn:microsoft.com/office/officeart/2005/8/layout/default"/>
    <dgm:cxn modelId="{224FAD73-1929-4D81-A89C-25615077B002}" type="presParOf" srcId="{8295C71C-7E5B-47C7-A000-595DCF0E13F9}" destId="{C681CE5F-0D80-43F1-9E89-9EEA32791D8F}" srcOrd="6" destOrd="0" presId="urn:microsoft.com/office/officeart/2005/8/layout/default"/>
    <dgm:cxn modelId="{E769FED8-17E7-4FE6-8636-02FBA310A58C}" type="presParOf" srcId="{8295C71C-7E5B-47C7-A000-595DCF0E13F9}" destId="{53F8B365-8353-4A04-A7DF-CF37FDC45DF7}" srcOrd="7" destOrd="0" presId="urn:microsoft.com/office/officeart/2005/8/layout/default"/>
    <dgm:cxn modelId="{2C8F3FA9-99D1-4168-86FD-AF866972DD3E}" type="presParOf" srcId="{8295C71C-7E5B-47C7-A000-595DCF0E13F9}" destId="{5C7355D9-A90D-4D4D-94EF-C46B0FBF91BA}" srcOrd="8" destOrd="0" presId="urn:microsoft.com/office/officeart/2005/8/layout/default"/>
    <dgm:cxn modelId="{124E8035-BC34-4C83-ABE6-5F14434D7159}" type="presParOf" srcId="{8295C71C-7E5B-47C7-A000-595DCF0E13F9}" destId="{E1503137-D8B6-4D87-A81C-15BDFFEE345A}" srcOrd="9" destOrd="0" presId="urn:microsoft.com/office/officeart/2005/8/layout/default"/>
    <dgm:cxn modelId="{27FCCEF9-9470-4158-BC4F-56DE6734B2E1}" type="presParOf" srcId="{8295C71C-7E5B-47C7-A000-595DCF0E13F9}" destId="{9F459E22-72EA-48E8-88F4-9896EBF107E5}" srcOrd="10" destOrd="0" presId="urn:microsoft.com/office/officeart/2005/8/layout/default"/>
    <dgm:cxn modelId="{B631CD0A-B63F-44E5-A9DD-EEE7A13154B4}" type="presParOf" srcId="{8295C71C-7E5B-47C7-A000-595DCF0E13F9}" destId="{4581FCD9-7032-45B4-AAF9-9DFF639D4AA5}" srcOrd="11" destOrd="0" presId="urn:microsoft.com/office/officeart/2005/8/layout/default"/>
    <dgm:cxn modelId="{C7C6BF0E-177C-4240-B136-1650AC44918A}" type="presParOf" srcId="{8295C71C-7E5B-47C7-A000-595DCF0E13F9}" destId="{9FD5B41E-3AD6-4E89-B2C8-73F1AFF016FD}" srcOrd="12" destOrd="0" presId="urn:microsoft.com/office/officeart/2005/8/layout/default"/>
    <dgm:cxn modelId="{178BFF62-29EF-4765-A0AF-3A367D2315E2}" type="presParOf" srcId="{8295C71C-7E5B-47C7-A000-595DCF0E13F9}" destId="{81E5253C-3E26-43A6-B38E-B30DF1A1C97C}" srcOrd="13" destOrd="0" presId="urn:microsoft.com/office/officeart/2005/8/layout/default"/>
    <dgm:cxn modelId="{458273A5-A117-4DCC-B129-24F898927455}" type="presParOf" srcId="{8295C71C-7E5B-47C7-A000-595DCF0E13F9}" destId="{17465B02-6378-47EB-B583-52CE4BAD8F2C}" srcOrd="14" destOrd="0" presId="urn:microsoft.com/office/officeart/2005/8/layout/default"/>
    <dgm:cxn modelId="{AAB9A58A-C5C0-4C70-B66D-98DE1532BCED}" type="presParOf" srcId="{8295C71C-7E5B-47C7-A000-595DCF0E13F9}" destId="{080A4C3C-135E-455E-A346-58D7F981C159}" srcOrd="15" destOrd="0" presId="urn:microsoft.com/office/officeart/2005/8/layout/default"/>
    <dgm:cxn modelId="{B2BD1781-0D25-4142-B925-7191F9D7F212}" type="presParOf" srcId="{8295C71C-7E5B-47C7-A000-595DCF0E13F9}" destId="{5786B8B9-B645-4881-9908-A31F90839A9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526DF-2BB1-4A43-A312-BFC3AD8E8F68}">
      <dsp:nvSpPr>
        <dsp:cNvPr id="0" name=""/>
        <dsp:cNvSpPr/>
      </dsp:nvSpPr>
      <dsp:spPr>
        <a:xfrm>
          <a:off x="695444" y="818"/>
          <a:ext cx="1922784" cy="1153670"/>
        </a:xfrm>
        <a:prstGeom prst="rect">
          <a:avLst/>
        </a:prstGeom>
        <a:solidFill>
          <a:srgbClr val="6AB02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0" i="0" kern="1200" baseline="0" noProof="0" dirty="0"/>
            <a:t>Desplegament del model assistencial de territori. Equitat territorial. </a:t>
          </a:r>
          <a:r>
            <a:rPr lang="ca-ES" sz="1400" kern="1200" noProof="0" dirty="0"/>
            <a:t> </a:t>
          </a:r>
        </a:p>
      </dsp:txBody>
      <dsp:txXfrm>
        <a:off x="695444" y="818"/>
        <a:ext cx="1922784" cy="1153670"/>
      </dsp:txXfrm>
    </dsp:sp>
    <dsp:sp modelId="{493CC85F-8F3E-43A9-A9DB-EBA65F37600D}">
      <dsp:nvSpPr>
        <dsp:cNvPr id="0" name=""/>
        <dsp:cNvSpPr/>
      </dsp:nvSpPr>
      <dsp:spPr>
        <a:xfrm>
          <a:off x="2810507" y="818"/>
          <a:ext cx="1922784" cy="1153670"/>
        </a:xfrm>
        <a:prstGeom prst="rect">
          <a:avLst/>
        </a:prstGeom>
        <a:solidFill>
          <a:srgbClr val="6AB02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noProof="0" dirty="0"/>
            <a:t>Millorar l’</a:t>
          </a:r>
          <a:r>
            <a:rPr lang="ca-ES" sz="1400" b="0" i="0" kern="1200" baseline="0" noProof="0" dirty="0"/>
            <a:t>accessibilitat.</a:t>
          </a:r>
          <a:endParaRPr lang="ca-ES" sz="1400" kern="1200" noProof="0" dirty="0"/>
        </a:p>
      </dsp:txBody>
      <dsp:txXfrm>
        <a:off x="2810507" y="818"/>
        <a:ext cx="1922784" cy="1153670"/>
      </dsp:txXfrm>
    </dsp:sp>
    <dsp:sp modelId="{64643FB6-B3E2-405E-BCCF-2EE8A7B000DF}">
      <dsp:nvSpPr>
        <dsp:cNvPr id="0" name=""/>
        <dsp:cNvSpPr/>
      </dsp:nvSpPr>
      <dsp:spPr>
        <a:xfrm>
          <a:off x="2822082" y="2693532"/>
          <a:ext cx="1922784" cy="1153670"/>
        </a:xfrm>
        <a:prstGeom prst="rect">
          <a:avLst/>
        </a:prstGeom>
        <a:solidFill>
          <a:srgbClr val="6AB02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noProof="0" dirty="0"/>
            <a:t>Reordenació del parc tecnològic</a:t>
          </a:r>
        </a:p>
      </dsp:txBody>
      <dsp:txXfrm>
        <a:off x="2822082" y="2693532"/>
        <a:ext cx="1922784" cy="1153670"/>
      </dsp:txXfrm>
    </dsp:sp>
    <dsp:sp modelId="{C681CE5F-0D80-43F1-9E89-9EEA32791D8F}">
      <dsp:nvSpPr>
        <dsp:cNvPr id="0" name=""/>
        <dsp:cNvSpPr/>
      </dsp:nvSpPr>
      <dsp:spPr>
        <a:xfrm>
          <a:off x="4965699" y="0"/>
          <a:ext cx="1922784" cy="1153670"/>
        </a:xfrm>
        <a:prstGeom prst="rect">
          <a:avLst/>
        </a:prstGeom>
        <a:solidFill>
          <a:srgbClr val="6AB02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noProof="0" dirty="0"/>
            <a:t>Assegurar la continuïtat</a:t>
          </a:r>
          <a:r>
            <a:rPr lang="ca-ES" sz="1400" b="0" i="0" kern="1200" baseline="0" noProof="0" dirty="0"/>
            <a:t> assistencial.</a:t>
          </a:r>
          <a:endParaRPr lang="ca-ES" sz="1400" kern="1200" noProof="0" dirty="0"/>
        </a:p>
      </dsp:txBody>
      <dsp:txXfrm>
        <a:off x="4965699" y="0"/>
        <a:ext cx="1922784" cy="1153670"/>
      </dsp:txXfrm>
    </dsp:sp>
    <dsp:sp modelId="{5C7355D9-A90D-4D4D-94EF-C46B0FBF91BA}">
      <dsp:nvSpPr>
        <dsp:cNvPr id="0" name=""/>
        <dsp:cNvSpPr/>
      </dsp:nvSpPr>
      <dsp:spPr>
        <a:xfrm>
          <a:off x="2810507" y="1346768"/>
          <a:ext cx="1922784" cy="1153670"/>
        </a:xfrm>
        <a:prstGeom prst="rect">
          <a:avLst/>
        </a:prstGeom>
        <a:solidFill>
          <a:srgbClr val="6AB02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noProof="0" dirty="0"/>
            <a:t>Flexibilitat, agilitat i resposta ràpida.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noProof="0" dirty="0"/>
            <a:t>24/7</a:t>
          </a:r>
        </a:p>
      </dsp:txBody>
      <dsp:txXfrm>
        <a:off x="2810507" y="1346768"/>
        <a:ext cx="1922784" cy="1153670"/>
      </dsp:txXfrm>
    </dsp:sp>
    <dsp:sp modelId="{9F459E22-72EA-48E8-88F4-9896EBF107E5}">
      <dsp:nvSpPr>
        <dsp:cNvPr id="0" name=""/>
        <dsp:cNvSpPr/>
      </dsp:nvSpPr>
      <dsp:spPr>
        <a:xfrm>
          <a:off x="4925570" y="1346768"/>
          <a:ext cx="1922784" cy="1153670"/>
        </a:xfrm>
        <a:prstGeom prst="rect">
          <a:avLst/>
        </a:prstGeom>
        <a:solidFill>
          <a:srgbClr val="6AB02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0" i="0" kern="1200" baseline="0" noProof="0" dirty="0"/>
            <a:t/>
          </a:r>
          <a:br>
            <a:rPr lang="ca-ES" sz="1400" b="0" i="0" kern="1200" baseline="0" noProof="0" dirty="0"/>
          </a:br>
          <a:r>
            <a:rPr lang="ca-ES" sz="1400" b="0" i="0" kern="1200" baseline="0" noProof="0" dirty="0"/>
            <a:t>Augmentar l’eficàcia dels tractaments.</a:t>
          </a:r>
          <a:br>
            <a:rPr lang="ca-ES" sz="1400" b="0" i="0" kern="1200" baseline="0" noProof="0" dirty="0"/>
          </a:br>
          <a:endParaRPr lang="ca-ES" sz="1400" kern="1200" noProof="0" dirty="0"/>
        </a:p>
      </dsp:txBody>
      <dsp:txXfrm>
        <a:off x="4925570" y="1346768"/>
        <a:ext cx="1922784" cy="1153670"/>
      </dsp:txXfrm>
    </dsp:sp>
    <dsp:sp modelId="{9FD5B41E-3AD6-4E89-B2C8-73F1AFF016FD}">
      <dsp:nvSpPr>
        <dsp:cNvPr id="0" name=""/>
        <dsp:cNvSpPr/>
      </dsp:nvSpPr>
      <dsp:spPr>
        <a:xfrm>
          <a:off x="695444" y="1331754"/>
          <a:ext cx="1922784" cy="1153670"/>
        </a:xfrm>
        <a:prstGeom prst="rect">
          <a:avLst/>
        </a:prstGeom>
        <a:solidFill>
          <a:srgbClr val="6AB02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noProof="0" dirty="0"/>
            <a:t>Assistència integral coordinada i en xarxa.</a:t>
          </a:r>
        </a:p>
      </dsp:txBody>
      <dsp:txXfrm>
        <a:off x="695444" y="1331754"/>
        <a:ext cx="1922784" cy="1153670"/>
      </dsp:txXfrm>
    </dsp:sp>
    <dsp:sp modelId="{17465B02-6378-47EB-B583-52CE4BAD8F2C}">
      <dsp:nvSpPr>
        <dsp:cNvPr id="0" name=""/>
        <dsp:cNvSpPr/>
      </dsp:nvSpPr>
      <dsp:spPr>
        <a:xfrm>
          <a:off x="737149" y="2693536"/>
          <a:ext cx="1922784" cy="1153670"/>
        </a:xfrm>
        <a:prstGeom prst="rect">
          <a:avLst/>
        </a:prstGeom>
        <a:solidFill>
          <a:srgbClr val="6AB02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noProof="0" dirty="0"/>
            <a:t>Preveure i evitar descompensacions, així com desplaçaments a l’hospital. </a:t>
          </a:r>
        </a:p>
      </dsp:txBody>
      <dsp:txXfrm>
        <a:off x="737149" y="2693536"/>
        <a:ext cx="1922784" cy="1153670"/>
      </dsp:txXfrm>
    </dsp:sp>
    <dsp:sp modelId="{5786B8B9-B645-4881-9908-A31F90839A9B}">
      <dsp:nvSpPr>
        <dsp:cNvPr id="0" name=""/>
        <dsp:cNvSpPr/>
      </dsp:nvSpPr>
      <dsp:spPr>
        <a:xfrm>
          <a:off x="4925570" y="2692717"/>
          <a:ext cx="1922784" cy="1153670"/>
        </a:xfrm>
        <a:prstGeom prst="rect">
          <a:avLst/>
        </a:prstGeom>
        <a:solidFill>
          <a:srgbClr val="6AB02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noProof="0" dirty="0"/>
            <a:t>Millorar l’experiència de les famílies i la qualitat de vida de les nenes i els nens.  </a:t>
          </a:r>
        </a:p>
      </dsp:txBody>
      <dsp:txXfrm>
        <a:off x="4925570" y="2692717"/>
        <a:ext cx="1922784" cy="1153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C1481DE-7914-45EE-99DD-E3AF8E69628D}" type="datetimeFigureOut">
              <a:rPr lang="es-ES"/>
              <a:pPr>
                <a:defRPr/>
              </a:pPr>
              <a:t>21/01/2026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A03E1A6-CE05-48A9-8994-E8F4E8AC3B13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517490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47C5986-825D-457F-8025-B4DA50480FF4}" type="datetime1">
              <a:rPr lang="it-IT"/>
              <a:pPr>
                <a:defRPr/>
              </a:pPr>
              <a:t>21/01/2026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3753ED5-5302-4D94-89F8-7F66D13C15DF}" type="slidenum">
              <a:rPr lang="it-IT" altLang="es-ES"/>
              <a:pPr>
                <a:defRPr/>
              </a:pPr>
              <a:t>‹Nº›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4290486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2ADB2-D542-A96C-79F4-8AF470E3D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>
            <a:extLst>
              <a:ext uri="{FF2B5EF4-FFF2-40B4-BE49-F238E27FC236}">
                <a16:creationId xmlns:a16="http://schemas.microsoft.com/office/drawing/2014/main" id="{D0B8DB6B-6846-5F40-18AD-74EDF967E7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Segnaposto note 2">
            <a:extLst>
              <a:ext uri="{FF2B5EF4-FFF2-40B4-BE49-F238E27FC236}">
                <a16:creationId xmlns:a16="http://schemas.microsoft.com/office/drawing/2014/main" id="{CA5D56F6-6349-5C55-2A35-FC9A019247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ea typeface="ＭＳ Ｐゴシック" panose="020B0600070205080204" pitchFamily="34" charset="-128"/>
            </a:endParaRPr>
          </a:p>
        </p:txBody>
      </p:sp>
      <p:sp>
        <p:nvSpPr>
          <p:cNvPr id="6148" name="Segnaposto numero diapositiva 3">
            <a:extLst>
              <a:ext uri="{FF2B5EF4-FFF2-40B4-BE49-F238E27FC236}">
                <a16:creationId xmlns:a16="http://schemas.microsoft.com/office/drawing/2014/main" id="{7805DAEA-C99E-B15B-72F6-EC01C3351B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69DCBD-D7F3-4CA8-A0D6-B3ADF2840D09}" type="slidenum">
              <a:rPr kumimoji="0" lang="it-IT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370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7BF92-6085-1C83-F841-C3EA5F13D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>
            <a:extLst>
              <a:ext uri="{FF2B5EF4-FFF2-40B4-BE49-F238E27FC236}">
                <a16:creationId xmlns:a16="http://schemas.microsoft.com/office/drawing/2014/main" id="{BA559328-1572-F1BF-1F18-366B8546E4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Segnaposto note 2">
            <a:extLst>
              <a:ext uri="{FF2B5EF4-FFF2-40B4-BE49-F238E27FC236}">
                <a16:creationId xmlns:a16="http://schemas.microsoft.com/office/drawing/2014/main" id="{80B56E56-935F-207C-9F2E-CD680B6B9D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ea typeface="ＭＳ Ｐゴシック" panose="020B0600070205080204" pitchFamily="34" charset="-128"/>
            </a:endParaRPr>
          </a:p>
        </p:txBody>
      </p:sp>
      <p:sp>
        <p:nvSpPr>
          <p:cNvPr id="6148" name="Segnaposto numero diapositiva 3">
            <a:extLst>
              <a:ext uri="{FF2B5EF4-FFF2-40B4-BE49-F238E27FC236}">
                <a16:creationId xmlns:a16="http://schemas.microsoft.com/office/drawing/2014/main" id="{9425AC80-DEAB-E156-3FD8-85CAD1A409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69DCBD-D7F3-4CA8-A0D6-B3ADF2840D09}" type="slidenum">
              <a:rPr kumimoji="0" lang="it-IT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666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0DFAD-9A2B-7598-CCCE-4559B7FFD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>
            <a:extLst>
              <a:ext uri="{FF2B5EF4-FFF2-40B4-BE49-F238E27FC236}">
                <a16:creationId xmlns:a16="http://schemas.microsoft.com/office/drawing/2014/main" id="{DFD72F37-9344-B3DE-24D1-CF23DB1E67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Segnaposto note 2">
            <a:extLst>
              <a:ext uri="{FF2B5EF4-FFF2-40B4-BE49-F238E27FC236}">
                <a16:creationId xmlns:a16="http://schemas.microsoft.com/office/drawing/2014/main" id="{9C72E2C8-81B8-CB30-6B9C-134D2191EE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ea typeface="ＭＳ Ｐゴシック" panose="020B0600070205080204" pitchFamily="34" charset="-128"/>
            </a:endParaRPr>
          </a:p>
        </p:txBody>
      </p:sp>
      <p:sp>
        <p:nvSpPr>
          <p:cNvPr id="6148" name="Segnaposto numero diapositiva 3">
            <a:extLst>
              <a:ext uri="{FF2B5EF4-FFF2-40B4-BE49-F238E27FC236}">
                <a16:creationId xmlns:a16="http://schemas.microsoft.com/office/drawing/2014/main" id="{D14D2193-A90F-0775-BC81-9A322DBBB1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69DCBD-D7F3-4CA8-A0D6-B3ADF2840D09}" type="slidenum">
              <a:rPr kumimoji="0" lang="it-IT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891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5F3D6-CE2D-3388-A246-E2A2D9C19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>
            <a:extLst>
              <a:ext uri="{FF2B5EF4-FFF2-40B4-BE49-F238E27FC236}">
                <a16:creationId xmlns:a16="http://schemas.microsoft.com/office/drawing/2014/main" id="{48F03125-9BCD-A993-2263-A39DC45DE9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Segnaposto note 2">
            <a:extLst>
              <a:ext uri="{FF2B5EF4-FFF2-40B4-BE49-F238E27FC236}">
                <a16:creationId xmlns:a16="http://schemas.microsoft.com/office/drawing/2014/main" id="{F76A9587-D39B-EC8C-8535-244643A088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ea typeface="ＭＳ Ｐゴシック" panose="020B0600070205080204" pitchFamily="34" charset="-128"/>
            </a:endParaRPr>
          </a:p>
        </p:txBody>
      </p:sp>
      <p:sp>
        <p:nvSpPr>
          <p:cNvPr id="6148" name="Segnaposto numero diapositiva 3">
            <a:extLst>
              <a:ext uri="{FF2B5EF4-FFF2-40B4-BE49-F238E27FC236}">
                <a16:creationId xmlns:a16="http://schemas.microsoft.com/office/drawing/2014/main" id="{2E3A23D1-7ECB-7EB8-1473-754DAA4CB3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69DCBD-D7F3-4CA8-A0D6-B3ADF2840D09}" type="slidenum">
              <a:rPr kumimoji="0" lang="it-IT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781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3CC1A-25A6-263C-C94D-B877171CC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>
            <a:extLst>
              <a:ext uri="{FF2B5EF4-FFF2-40B4-BE49-F238E27FC236}">
                <a16:creationId xmlns:a16="http://schemas.microsoft.com/office/drawing/2014/main" id="{0F72555E-EC41-EE35-1E83-1AC9B89E09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Segnaposto note 2">
            <a:extLst>
              <a:ext uri="{FF2B5EF4-FFF2-40B4-BE49-F238E27FC236}">
                <a16:creationId xmlns:a16="http://schemas.microsoft.com/office/drawing/2014/main" id="{E5D5E669-ACDC-60CA-246E-3365D0E281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ea typeface="ＭＳ Ｐゴシック" panose="020B0600070205080204" pitchFamily="34" charset="-128"/>
            </a:endParaRPr>
          </a:p>
        </p:txBody>
      </p:sp>
      <p:sp>
        <p:nvSpPr>
          <p:cNvPr id="6148" name="Segnaposto numero diapositiva 3">
            <a:extLst>
              <a:ext uri="{FF2B5EF4-FFF2-40B4-BE49-F238E27FC236}">
                <a16:creationId xmlns:a16="http://schemas.microsoft.com/office/drawing/2014/main" id="{8E908CBB-12F6-EBFB-E80B-6770092E9E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69DCBD-D7F3-4CA8-A0D6-B3ADF2840D09}" type="slidenum">
              <a:rPr kumimoji="0" lang="it-IT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097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68FDA-A484-9420-4E04-2B6537A8A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>
            <a:extLst>
              <a:ext uri="{FF2B5EF4-FFF2-40B4-BE49-F238E27FC236}">
                <a16:creationId xmlns:a16="http://schemas.microsoft.com/office/drawing/2014/main" id="{3909D928-8C23-D66A-4F55-9E46F52C26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Segnaposto note 2">
            <a:extLst>
              <a:ext uri="{FF2B5EF4-FFF2-40B4-BE49-F238E27FC236}">
                <a16:creationId xmlns:a16="http://schemas.microsoft.com/office/drawing/2014/main" id="{CFB16A37-ED52-8BD9-EBFF-D4D1507DE8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ea typeface="ＭＳ Ｐゴシック" panose="020B0600070205080204" pitchFamily="34" charset="-128"/>
            </a:endParaRPr>
          </a:p>
        </p:txBody>
      </p:sp>
      <p:sp>
        <p:nvSpPr>
          <p:cNvPr id="6148" name="Segnaposto numero diapositiva 3">
            <a:extLst>
              <a:ext uri="{FF2B5EF4-FFF2-40B4-BE49-F238E27FC236}">
                <a16:creationId xmlns:a16="http://schemas.microsoft.com/office/drawing/2014/main" id="{5F1FEE95-9090-5E57-DADD-A118362E3D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69DCBD-D7F3-4CA8-A0D6-B3ADF2840D09}" type="slidenum">
              <a:rPr kumimoji="0" lang="it-IT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305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dirty="0">
              <a:ea typeface="ＭＳ Ｐゴシック" panose="020B0600070205080204" pitchFamily="34" charset="-128"/>
            </a:endParaRPr>
          </a:p>
        </p:txBody>
      </p:sp>
      <p:sp>
        <p:nvSpPr>
          <p:cNvPr id="61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69DCBD-D7F3-4CA8-A0D6-B3ADF2840D09}" type="slidenum">
              <a:rPr kumimoji="0" lang="it-IT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735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AB16C-724E-F3BD-14D7-BAB3B7AE9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>
            <a:extLst>
              <a:ext uri="{FF2B5EF4-FFF2-40B4-BE49-F238E27FC236}">
                <a16:creationId xmlns:a16="http://schemas.microsoft.com/office/drawing/2014/main" id="{87611C45-5336-54A6-73F8-5728BFCE97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Segnaposto note 2">
            <a:extLst>
              <a:ext uri="{FF2B5EF4-FFF2-40B4-BE49-F238E27FC236}">
                <a16:creationId xmlns:a16="http://schemas.microsoft.com/office/drawing/2014/main" id="{00A63508-C0D9-015F-E478-7347E465FD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dirty="0">
              <a:ea typeface="ＭＳ Ｐゴシック" panose="020B0600070205080204" pitchFamily="34" charset="-128"/>
            </a:endParaRPr>
          </a:p>
        </p:txBody>
      </p:sp>
      <p:sp>
        <p:nvSpPr>
          <p:cNvPr id="6148" name="Segnaposto numero diapositiva 3">
            <a:extLst>
              <a:ext uri="{FF2B5EF4-FFF2-40B4-BE49-F238E27FC236}">
                <a16:creationId xmlns:a16="http://schemas.microsoft.com/office/drawing/2014/main" id="{F4160C66-0C36-F22B-3E46-F177830F04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69DCBD-D7F3-4CA8-A0D6-B3ADF2840D09}" type="slidenum">
              <a:rPr kumimoji="0" lang="it-IT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331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dirty="0">
              <a:ea typeface="ＭＳ Ｐゴシック" panose="020B0600070205080204" pitchFamily="34" charset="-128"/>
            </a:endParaRPr>
          </a:p>
        </p:txBody>
      </p:sp>
      <p:sp>
        <p:nvSpPr>
          <p:cNvPr id="409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89213" indent="-23653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46413" indent="-23653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03613" indent="-23653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60813" indent="-23653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A6663D-66B1-453B-8C1C-72FB8A4D4924}" type="slidenum">
              <a:rPr kumimoji="0" lang="it-IT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977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93687-4BFD-3159-C014-67D6646D8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>
            <a:extLst>
              <a:ext uri="{FF2B5EF4-FFF2-40B4-BE49-F238E27FC236}">
                <a16:creationId xmlns:a16="http://schemas.microsoft.com/office/drawing/2014/main" id="{6BFA2309-9705-3D97-6400-56CCF98936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Segnaposto note 2">
            <a:extLst>
              <a:ext uri="{FF2B5EF4-FFF2-40B4-BE49-F238E27FC236}">
                <a16:creationId xmlns:a16="http://schemas.microsoft.com/office/drawing/2014/main" id="{F395FE01-814E-1ED9-B522-3836CEBFBE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ea typeface="ＭＳ Ｐゴシック" panose="020B0600070205080204" pitchFamily="34" charset="-128"/>
            </a:endParaRPr>
          </a:p>
        </p:txBody>
      </p:sp>
      <p:sp>
        <p:nvSpPr>
          <p:cNvPr id="6148" name="Segnaposto numero diapositiva 3">
            <a:extLst>
              <a:ext uri="{FF2B5EF4-FFF2-40B4-BE49-F238E27FC236}">
                <a16:creationId xmlns:a16="http://schemas.microsoft.com/office/drawing/2014/main" id="{E7C32022-9D62-0221-D872-8289BA0B15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69DCBD-D7F3-4CA8-A0D6-B3ADF2840D09}" type="slidenum">
              <a:rPr kumimoji="0" lang="it-IT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328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CA371-E11E-50BE-9C97-69FE8D039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>
            <a:extLst>
              <a:ext uri="{FF2B5EF4-FFF2-40B4-BE49-F238E27FC236}">
                <a16:creationId xmlns:a16="http://schemas.microsoft.com/office/drawing/2014/main" id="{0650A276-A97C-FCF4-9E18-941B0291EB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Segnaposto note 2">
            <a:extLst>
              <a:ext uri="{FF2B5EF4-FFF2-40B4-BE49-F238E27FC236}">
                <a16:creationId xmlns:a16="http://schemas.microsoft.com/office/drawing/2014/main" id="{E98F4711-060E-4CB2-602D-327950A74D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ea typeface="ＭＳ Ｐゴシック" panose="020B0600070205080204" pitchFamily="34" charset="-128"/>
            </a:endParaRPr>
          </a:p>
        </p:txBody>
      </p:sp>
      <p:sp>
        <p:nvSpPr>
          <p:cNvPr id="6148" name="Segnaposto numero diapositiva 3">
            <a:extLst>
              <a:ext uri="{FF2B5EF4-FFF2-40B4-BE49-F238E27FC236}">
                <a16:creationId xmlns:a16="http://schemas.microsoft.com/office/drawing/2014/main" id="{AA966F3C-1F30-590C-4738-851DE11770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69DCBD-D7F3-4CA8-A0D6-B3ADF2840D09}" type="slidenum">
              <a:rPr kumimoji="0" lang="it-IT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318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BDD74-AD26-6BDD-3C27-099998832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>
            <a:extLst>
              <a:ext uri="{FF2B5EF4-FFF2-40B4-BE49-F238E27FC236}">
                <a16:creationId xmlns:a16="http://schemas.microsoft.com/office/drawing/2014/main" id="{76F80CA1-4B52-2CAC-3964-1AD8356D5C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Segnaposto note 2">
            <a:extLst>
              <a:ext uri="{FF2B5EF4-FFF2-40B4-BE49-F238E27FC236}">
                <a16:creationId xmlns:a16="http://schemas.microsoft.com/office/drawing/2014/main" id="{E7E67349-1855-5383-F447-74B7EAC4A2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ea typeface="ＭＳ Ｐゴシック" panose="020B0600070205080204" pitchFamily="34" charset="-128"/>
            </a:endParaRPr>
          </a:p>
        </p:txBody>
      </p:sp>
      <p:sp>
        <p:nvSpPr>
          <p:cNvPr id="6148" name="Segnaposto numero diapositiva 3">
            <a:extLst>
              <a:ext uri="{FF2B5EF4-FFF2-40B4-BE49-F238E27FC236}">
                <a16:creationId xmlns:a16="http://schemas.microsoft.com/office/drawing/2014/main" id="{DF35BA11-BC6B-4540-B30F-DFD8F1A035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69DCBD-D7F3-4CA8-A0D6-B3ADF2840D09}" type="slidenum">
              <a:rPr kumimoji="0" lang="it-IT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05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338DC-DF64-456E-A4C2-D141465D89DB}" type="datetime1">
              <a:rPr lang="it-IT"/>
              <a:pPr>
                <a:defRPr/>
              </a:pPr>
              <a:t>21/01/2026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E7289-2801-4440-ACA6-6A2949912432}" type="slidenum">
              <a:rPr lang="it-IT" altLang="es-ES"/>
              <a:pPr>
                <a:defRPr/>
              </a:pPr>
              <a:t>‹Nº›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16771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7A0AE-FB12-4D84-B4A2-476AE029FDE7}" type="datetime1">
              <a:rPr lang="it-IT"/>
              <a:pPr>
                <a:defRPr/>
              </a:pPr>
              <a:t>21/01/2026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2FA39-4A33-4B80-8D8B-E73CB81F3E87}" type="slidenum">
              <a:rPr lang="it-IT" altLang="es-ES"/>
              <a:pPr>
                <a:defRPr/>
              </a:pPr>
              <a:t>‹Nº›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273122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C3A14-77B5-4F47-B21E-4E02F24A539E}" type="datetime1">
              <a:rPr lang="it-IT"/>
              <a:pPr>
                <a:defRPr/>
              </a:pPr>
              <a:t>21/01/2026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0761D-581B-486E-968C-66CD52AD3FBE}" type="slidenum">
              <a:rPr lang="it-IT" altLang="es-ES"/>
              <a:pPr>
                <a:defRPr/>
              </a:pPr>
              <a:t>‹Nº›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103934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A2BEC-457F-43BC-A16A-213C6EB80DED}" type="datetime1">
              <a:rPr lang="it-IT"/>
              <a:pPr>
                <a:defRPr/>
              </a:pPr>
              <a:t>21/01/2026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5036A-2DF0-45EA-B24E-48058BCBA118}" type="slidenum">
              <a:rPr lang="it-IT" altLang="es-ES"/>
              <a:pPr>
                <a:defRPr/>
              </a:pPr>
              <a:t>‹Nº›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236090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2151-723A-4C3F-B9CF-6965C7898935}" type="datetime1">
              <a:rPr lang="it-IT"/>
              <a:pPr>
                <a:defRPr/>
              </a:pPr>
              <a:t>21/01/2026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51734-7D66-493D-9219-23B6EC226213}" type="slidenum">
              <a:rPr lang="it-IT" altLang="es-ES"/>
              <a:pPr>
                <a:defRPr/>
              </a:pPr>
              <a:t>‹Nº›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395254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CF28F-7297-4B0E-8899-9889843FA0D0}" type="datetime1">
              <a:rPr lang="it-IT"/>
              <a:pPr>
                <a:defRPr/>
              </a:pPr>
              <a:t>21/01/2026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6AAF9-82CD-42BF-873B-AFDAB7F500C2}" type="slidenum">
              <a:rPr lang="it-IT" altLang="es-ES"/>
              <a:pPr>
                <a:defRPr/>
              </a:pPr>
              <a:t>‹Nº›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346450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026E2-1A40-4209-B17C-8F8C62DD7989}" type="datetime1">
              <a:rPr lang="it-IT"/>
              <a:pPr>
                <a:defRPr/>
              </a:pPr>
              <a:t>21/01/2026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58B05-615E-4253-B704-9BEBE9588ABB}" type="slidenum">
              <a:rPr lang="it-IT" altLang="es-ES"/>
              <a:pPr>
                <a:defRPr/>
              </a:pPr>
              <a:t>‹Nº›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523450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507A0-8F86-4A35-B756-A47A921D034A}" type="datetime1">
              <a:rPr lang="it-IT"/>
              <a:pPr>
                <a:defRPr/>
              </a:pPr>
              <a:t>21/01/2026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1A158-2E9D-4E8C-941E-22C7F3DAA949}" type="slidenum">
              <a:rPr lang="it-IT" altLang="es-ES"/>
              <a:pPr>
                <a:defRPr/>
              </a:pPr>
              <a:t>‹Nº›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387800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6737E-3CC7-4C5D-B0D9-66544E5F13D2}" type="datetime1">
              <a:rPr lang="it-IT"/>
              <a:pPr>
                <a:defRPr/>
              </a:pPr>
              <a:t>21/01/2026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8631D-700A-4B89-B8FD-B61AAC3F70F1}" type="slidenum">
              <a:rPr lang="it-IT" altLang="es-ES"/>
              <a:pPr>
                <a:defRPr/>
              </a:pPr>
              <a:t>‹Nº›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195969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96CE-CBFF-49BB-BC02-66C60252BD8A}" type="datetime1">
              <a:rPr lang="it-IT"/>
              <a:pPr>
                <a:defRPr/>
              </a:pPr>
              <a:t>21/01/2026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CD4EB-82F1-47FC-8D47-17D70DAFDB70}" type="slidenum">
              <a:rPr lang="it-IT" altLang="es-ES"/>
              <a:pPr>
                <a:defRPr/>
              </a:pPr>
              <a:t>‹Nº›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115736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3DA37-2539-448E-88F1-2CE27787C48A}" type="datetime1">
              <a:rPr lang="it-IT"/>
              <a:pPr>
                <a:defRPr/>
              </a:pPr>
              <a:t>21/01/2026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E2C6E-4AD8-40E5-88FE-062A0DA9AA33}" type="slidenum">
              <a:rPr lang="it-IT" altLang="es-ES"/>
              <a:pPr>
                <a:defRPr/>
              </a:pPr>
              <a:t>‹Nº›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391485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s-ES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s-ES"/>
              <a:t>Fare clic per modificare gli stili del testo dello schema</a:t>
            </a:r>
          </a:p>
          <a:p>
            <a:pPr lvl="1"/>
            <a:r>
              <a:rPr lang="it-IT" altLang="es-ES"/>
              <a:t>Secondo livello</a:t>
            </a:r>
          </a:p>
          <a:p>
            <a:pPr lvl="2"/>
            <a:r>
              <a:rPr lang="it-IT" altLang="es-ES"/>
              <a:t>Terzo livello</a:t>
            </a:r>
          </a:p>
          <a:p>
            <a:pPr lvl="3"/>
            <a:r>
              <a:rPr lang="it-IT" altLang="es-ES"/>
              <a:t>Quarto livello</a:t>
            </a:r>
          </a:p>
          <a:p>
            <a:pPr lvl="4"/>
            <a:r>
              <a:rPr lang="it-IT" altLang="es-E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43E8499-36A3-42C9-98AF-E8604C5AE37C}" type="datetime1">
              <a:rPr lang="it-IT"/>
              <a:pPr>
                <a:defRPr/>
              </a:pPr>
              <a:t>21/01/2026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D23166A-C8F3-4FCE-BFB7-6B81C2BAFD7E}" type="slidenum">
              <a:rPr lang="it-IT" altLang="es-ES"/>
              <a:pPr>
                <a:defRPr/>
              </a:pPr>
              <a:t>‹Nº›</a:t>
            </a:fld>
            <a:endParaRPr lang="it-IT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4.pn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33910" y="1121053"/>
            <a:ext cx="8686800" cy="1802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a-ES" sz="3200" b="1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Model d'Atenció Domiciliària en Teràpies Respiratòries Pediàtriques a Catalunya </a:t>
            </a:r>
            <a:r>
              <a:rPr lang="ca-ES" sz="2400" b="1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Parlament de Catalunya Gener 2026</a:t>
            </a:r>
            <a:endParaRPr lang="ca-ES" sz="1100" kern="1600" noProof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C2984F1-76C3-C486-228F-7708205D5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578" y="5727700"/>
            <a:ext cx="2111340" cy="62668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A17F862-453F-F94E-D982-25FF6C12E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800" y="5876524"/>
            <a:ext cx="1850264" cy="4778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BE0A9D-FA92-582B-11AE-E98D51F85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DFCA6D3F-4353-9ABA-A3F2-5A72FBF48EAE}"/>
              </a:ext>
            </a:extLst>
          </p:cNvPr>
          <p:cNvCxnSpPr/>
          <p:nvPr/>
        </p:nvCxnSpPr>
        <p:spPr>
          <a:xfrm>
            <a:off x="971550" y="1173163"/>
            <a:ext cx="7543800" cy="1587"/>
          </a:xfrm>
          <a:prstGeom prst="line">
            <a:avLst/>
          </a:prstGeom>
          <a:ln w="12700" cap="rnd">
            <a:solidFill>
              <a:srgbClr val="6AB02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92D1187-F6D2-F810-0964-65700D57FEF1}"/>
              </a:ext>
            </a:extLst>
          </p:cNvPr>
          <p:cNvSpPr txBox="1"/>
          <p:nvPr/>
        </p:nvSpPr>
        <p:spPr>
          <a:xfrm>
            <a:off x="482603" y="670243"/>
            <a:ext cx="8989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ca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Propostes </a:t>
            </a:r>
            <a:r>
              <a:rPr lang="ca-ES" sz="1800" b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BLOC 1: Millores a l'Articulat (Títol I</a:t>
            </a:r>
            <a:r>
              <a:rPr lang="ca-E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)</a:t>
            </a:r>
            <a:endParaRPr lang="ca-E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8C2A8B6-4EA2-7EEE-4D9D-421437F0F0E3}"/>
              </a:ext>
            </a:extLst>
          </p:cNvPr>
          <p:cNvSpPr txBox="1"/>
          <p:nvPr/>
        </p:nvSpPr>
        <p:spPr>
          <a:xfrm>
            <a:off x="482603" y="1920557"/>
            <a:ext cx="8277349" cy="4491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ca-ES" sz="1800" b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Principis bàsics (Esmena Article 4.d)</a:t>
            </a:r>
          </a:p>
          <a:p>
            <a:pPr lvl="0" algn="just">
              <a:lnSpc>
                <a:spcPct val="107000"/>
              </a:lnSpc>
            </a:pPr>
            <a:endParaRPr lang="ca-ES" dirty="0"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</a:pPr>
            <a:r>
              <a:rPr lang="ca-ES" b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Proposem </a:t>
            </a:r>
            <a:r>
              <a:rPr lang="ca-ES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Afegir-hi la integració real de tots els proveïdors d’atenció domiciliària que hi participen. </a:t>
            </a:r>
          </a:p>
          <a:p>
            <a:pPr lvl="1" algn="just">
              <a:lnSpc>
                <a:spcPct val="107000"/>
              </a:lnSpc>
            </a:pPr>
            <a:endParaRPr lang="ca-ES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ca-ES" sz="1800" b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2.  Cartera de serveis integrats (Esmena Article 4.g)</a:t>
            </a:r>
            <a:endParaRPr lang="ca-ES" sz="18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buNone/>
            </a:pPr>
            <a:r>
              <a:rPr lang="ca-ES" sz="1800" b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ca-ES" sz="18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ca-ES" sz="1800" b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Proposem</a:t>
            </a:r>
            <a:r>
              <a:rPr lang="ca-ES" sz="18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especificar el model operatiu per a malalties "incapacitants o amenaçadores" des del diagnòstic. Entenem que caldrà treballar en la definició més exacta per identificar adequadament les necessitats pal·liatives.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OpenSansRegular"/>
              <a:ea typeface="ＭＳ Ｐゴシック" panose="020B0600070205080204" pitchFamily="34" charset="-128"/>
              <a:cs typeface="+mn-cs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OpenSansRegular"/>
              <a:ea typeface="ＭＳ Ｐゴシック" panose="020B0600070205080204" pitchFamily="34" charset="-128"/>
              <a:cs typeface="+mn-cs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OpenSansRegular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960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F7F64B-001D-2FDC-876F-C4E640430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23AD09B8-9A79-E8CE-1C04-9E1E4A1635D5}"/>
              </a:ext>
            </a:extLst>
          </p:cNvPr>
          <p:cNvCxnSpPr/>
          <p:nvPr/>
        </p:nvCxnSpPr>
        <p:spPr>
          <a:xfrm>
            <a:off x="971550" y="1173163"/>
            <a:ext cx="7543800" cy="1587"/>
          </a:xfrm>
          <a:prstGeom prst="line">
            <a:avLst/>
          </a:prstGeom>
          <a:ln w="12700" cap="rnd">
            <a:solidFill>
              <a:srgbClr val="6AB02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7DA7285-96F8-56A7-BB8B-C4A78C35B77B}"/>
              </a:ext>
            </a:extLst>
          </p:cNvPr>
          <p:cNvSpPr txBox="1"/>
          <p:nvPr/>
        </p:nvSpPr>
        <p:spPr>
          <a:xfrm>
            <a:off x="482603" y="670243"/>
            <a:ext cx="8989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Propostes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87DBB7A-46EE-9FE1-A009-C176EFB4C352}"/>
              </a:ext>
            </a:extLst>
          </p:cNvPr>
          <p:cNvSpPr txBox="1"/>
          <p:nvPr/>
        </p:nvSpPr>
        <p:spPr>
          <a:xfrm>
            <a:off x="491747" y="1677670"/>
            <a:ext cx="8277349" cy="5995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AutoNum type="arabicPeriod" startAt="3"/>
            </a:pPr>
            <a:r>
              <a:rPr lang="ca-ES" sz="1800" b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El Binomi tecnologia-professionals (Esmena a l’article 4.h)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ca-ES" sz="18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8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	</a:t>
            </a:r>
            <a:r>
              <a:rPr lang="ca-ES" sz="1800" b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Proposem </a:t>
            </a:r>
            <a:r>
              <a:rPr lang="ca-ES" sz="18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ampliar l'</a:t>
            </a:r>
            <a:r>
              <a:rPr lang="ca-ES" sz="1800" b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Article 4 h) </a:t>
            </a:r>
            <a:r>
              <a:rPr lang="ca-ES" sz="18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per reconèixer que no hi ha tecnologia 	segura sense mans expertes. La incorporació de tecnologia al domicili no 	és una "millora de servei", sinó una mesura de </a:t>
            </a:r>
            <a:r>
              <a:rPr lang="ca-ES" sz="1800" b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seguretat clínica</a:t>
            </a:r>
            <a:r>
              <a:rPr lang="ca-ES" sz="18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a-ES" sz="18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b="1" dirty="0">
                <a:ea typeface="Aptos" panose="020B0004020202020204" pitchFamily="34" charset="0"/>
                <a:cs typeface="Arial" panose="020B0604020202020204" pitchFamily="34" charset="0"/>
              </a:rPr>
              <a:t>4.  </a:t>
            </a:r>
            <a:r>
              <a:rPr lang="ca-ES" sz="1800" b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Conferència de cas (Esmena a l'Art. 5.t)</a:t>
            </a:r>
            <a:endParaRPr lang="ca-ES" sz="18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buNone/>
            </a:pPr>
            <a:r>
              <a:rPr lang="ca-ES" sz="1800" b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ca-ES" sz="18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ca-ES" sz="1800" b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	Transicions Segures en 24h: </a:t>
            </a:r>
            <a:r>
              <a:rPr lang="ca-ES" sz="18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Integrar el proveïdor de teràpies a la 	Conferència de Cas per validar la seguretat logística i clínica de la llar 	abans de l'alta hospitalària.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a-E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R="0" lvl="0" algn="just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OpenSansRegular"/>
              <a:ea typeface="ＭＳ Ｐゴシック" panose="020B0600070205080204" pitchFamily="34" charset="-128"/>
              <a:cs typeface="+mn-cs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OpenSansRegular"/>
              <a:ea typeface="ＭＳ Ｐゴシック" panose="020B0600070205080204" pitchFamily="34" charset="-128"/>
              <a:cs typeface="+mn-cs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OpenSansRegular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486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37F886-5505-AF13-BCE9-5207D6291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D6E586C8-E896-1D12-BF8D-ADB2EBFB3C0F}"/>
              </a:ext>
            </a:extLst>
          </p:cNvPr>
          <p:cNvCxnSpPr/>
          <p:nvPr/>
        </p:nvCxnSpPr>
        <p:spPr>
          <a:xfrm>
            <a:off x="971550" y="1173163"/>
            <a:ext cx="7543800" cy="1587"/>
          </a:xfrm>
          <a:prstGeom prst="line">
            <a:avLst/>
          </a:prstGeom>
          <a:ln w="12700" cap="rnd">
            <a:solidFill>
              <a:srgbClr val="6AB02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81F56DC-8CAC-637F-89E6-8D5526E61E6D}"/>
              </a:ext>
            </a:extLst>
          </p:cNvPr>
          <p:cNvSpPr txBox="1"/>
          <p:nvPr/>
        </p:nvSpPr>
        <p:spPr>
          <a:xfrm>
            <a:off x="482603" y="670243"/>
            <a:ext cx="8989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Propostes </a:t>
            </a: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Millores a l'Articulat (Títol II)</a:t>
            </a: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6A38F74-35A1-F0A5-3B27-9E98BDEB0BB3}"/>
              </a:ext>
            </a:extLst>
          </p:cNvPr>
          <p:cNvSpPr txBox="1"/>
          <p:nvPr/>
        </p:nvSpPr>
        <p:spPr>
          <a:xfrm>
            <a:off x="482603" y="1792541"/>
            <a:ext cx="8277349" cy="5893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AutoNum type="arabicPeriod" startAt="5"/>
            </a:pPr>
            <a:r>
              <a:rPr lang="ca-ES" sz="1800" b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Deures de continuïtat i coordinació (Article 13.9)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ca-ES" sz="18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ca-ES" sz="1800" b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Proposem</a:t>
            </a:r>
            <a:r>
              <a:rPr lang="ca-ES" sz="18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que per evitar duplicitats, la informació sigui accessible en temps real mitjançant </a:t>
            </a:r>
            <a:r>
              <a:rPr lang="ca-ES" sz="1800" b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plataformes digitals interoperables</a:t>
            </a:r>
            <a:r>
              <a:rPr lang="ca-ES" sz="18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, assegurant que el pla d'atenció definit a la conferència de cas sigui compartit i consultable per tots els proveïdors implicats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endParaRPr lang="ca-ES" sz="18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ca-ES" sz="1800" b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6.  Dret a la Formació Tècnica (Art. 21): </a:t>
            </a:r>
            <a:endParaRPr lang="ca-ES" sz="18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  <a:buNone/>
            </a:pPr>
            <a:r>
              <a:rPr lang="ca-ES" sz="1800" b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ca-ES" sz="18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ca-ES" sz="1800" b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Proposem </a:t>
            </a:r>
            <a:r>
              <a:rPr lang="ca-ES" sz="18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Blindar el dret de les famílies a rebre capacitació pràctica continuada al domicili per fomentar l'autocura i l'autonomia. </a:t>
            </a:r>
          </a:p>
          <a:p>
            <a:pPr marL="0" marR="0" lvl="0" indent="0" algn="just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OpenSansRegular"/>
              <a:ea typeface="ＭＳ Ｐゴシック" panose="020B0600070205080204" pitchFamily="34" charset="-128"/>
              <a:cs typeface="+mn-cs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OpenSansRegular"/>
              <a:ea typeface="ＭＳ Ｐゴシック" panose="020B0600070205080204" pitchFamily="34" charset="-128"/>
              <a:cs typeface="+mn-cs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OpenSansRegular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474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BF5B84-B353-0328-62B9-F7262ECBB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B9BEFE03-5358-16DA-790E-4536B86ED389}"/>
              </a:ext>
            </a:extLst>
          </p:cNvPr>
          <p:cNvCxnSpPr/>
          <p:nvPr/>
        </p:nvCxnSpPr>
        <p:spPr>
          <a:xfrm>
            <a:off x="971550" y="1173163"/>
            <a:ext cx="7543800" cy="1587"/>
          </a:xfrm>
          <a:prstGeom prst="line">
            <a:avLst/>
          </a:prstGeom>
          <a:ln w="12700" cap="rnd">
            <a:solidFill>
              <a:srgbClr val="6AB02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1EEEA82-77A0-4289-765D-5BEA46C0162F}"/>
              </a:ext>
            </a:extLst>
          </p:cNvPr>
          <p:cNvSpPr txBox="1"/>
          <p:nvPr/>
        </p:nvSpPr>
        <p:spPr>
          <a:xfrm>
            <a:off x="482603" y="670243"/>
            <a:ext cx="8989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ca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Propostes </a:t>
            </a:r>
            <a:r>
              <a:rPr lang="ca-ES" sz="1800" b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BLOC 3: Disposició addicional única. Finançament</a:t>
            </a:r>
            <a:endParaRPr kumimoji="0" lang="ca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C0E1D2-E19A-03EA-77A2-3D910DC20D85}"/>
              </a:ext>
            </a:extLst>
          </p:cNvPr>
          <p:cNvSpPr txBox="1"/>
          <p:nvPr/>
        </p:nvSpPr>
        <p:spPr>
          <a:xfrm>
            <a:off x="482603" y="1920557"/>
            <a:ext cx="8277349" cy="5095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a-ES" sz="1800" b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7. Proposem </a:t>
            </a:r>
            <a:r>
              <a:rPr lang="ca-ES" sz="18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incloure un article que blindi l'autonomia organitzativa i pressupostària de la branca pediàtrica dins de l'Agència, assegurant que els recursos per a cronicitat complexa infantil no depenguin de les partides de geriatria.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  <a:buNone/>
            </a:pPr>
            <a:endParaRPr lang="ca-ES" sz="18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ca-ES" b="1" dirty="0">
                <a:ea typeface="Aptos" panose="020B0004020202020204" pitchFamily="34" charset="0"/>
                <a:cs typeface="Arial" panose="020B0604020202020204" pitchFamily="34" charset="0"/>
              </a:rPr>
              <a:t>8.</a:t>
            </a:r>
            <a:r>
              <a:rPr lang="ca-ES" sz="18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Tanmateix </a:t>
            </a:r>
            <a:r>
              <a:rPr lang="ca-ES" sz="1800" b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fomentar</a:t>
            </a:r>
            <a:r>
              <a:rPr lang="ca-ES" sz="18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la </a:t>
            </a:r>
            <a:r>
              <a:rPr lang="ca-ES" sz="1800" b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Compra Pública de Valor (VBHC)</a:t>
            </a:r>
            <a:r>
              <a:rPr lang="ca-ES" sz="18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. Deixar de pagar per </a:t>
            </a:r>
            <a:r>
              <a:rPr lang="ca-ES" sz="1800" b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activitat</a:t>
            </a:r>
            <a:r>
              <a:rPr lang="ca-ES" sz="18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i passar a pagar per </a:t>
            </a:r>
            <a:r>
              <a:rPr lang="ca-ES" sz="1800" b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resultats en salut</a:t>
            </a:r>
            <a:r>
              <a:rPr lang="ca-ES" sz="18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(PREMS/PROMS/CROMS). Implementar models de </a:t>
            </a:r>
            <a:r>
              <a:rPr lang="ca-ES" sz="1800" b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pagament per procés (</a:t>
            </a:r>
            <a:r>
              <a:rPr lang="ca-ES" sz="1800" b="1" i="1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Bundled</a:t>
            </a:r>
            <a:r>
              <a:rPr lang="ca-ES" sz="1800" b="1" i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a-ES" sz="1800" b="1" i="1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Payments</a:t>
            </a:r>
            <a:r>
              <a:rPr lang="ca-ES" sz="1800" b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r>
              <a:rPr lang="ca-ES" sz="18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</a:p>
          <a:p>
            <a:pPr marR="0" lvl="0" algn="just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OpenSansRegular"/>
              <a:ea typeface="ＭＳ Ｐゴシック" panose="020B0600070205080204" pitchFamily="34" charset="-128"/>
              <a:cs typeface="+mn-cs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OpenSansRegular"/>
              <a:ea typeface="ＭＳ Ｐゴシック" panose="020B0600070205080204" pitchFamily="34" charset="-128"/>
              <a:cs typeface="+mn-cs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OpenSansRegular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200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410967" y="1130300"/>
            <a:ext cx="7993562" cy="77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Moltes gràcies a totes i tots!</a:t>
            </a:r>
            <a:endParaRPr kumimoji="0" lang="ca-ES" sz="1800" b="0" i="0" u="none" strike="noStrike" kern="16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4D875F-6C5A-38AB-4857-E500D7588C9C}"/>
              </a:ext>
            </a:extLst>
          </p:cNvPr>
          <p:cNvSpPr txBox="1"/>
          <p:nvPr/>
        </p:nvSpPr>
        <p:spPr>
          <a:xfrm>
            <a:off x="4842344" y="4603805"/>
            <a:ext cx="3562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a-ES" dirty="0">
                <a:solidFill>
                  <a:prstClr val="black"/>
                </a:solidFill>
              </a:rPr>
              <a:t>v</a:t>
            </a:r>
            <a:r>
              <a:rPr lang="ca-ES" noProof="0" dirty="0">
                <a:solidFill>
                  <a:prstClr val="black"/>
                </a:solidFill>
              </a:rPr>
              <a:t>ictor.castello@vivisol.es</a:t>
            </a: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a-ES" noProof="0" dirty="0">
                <a:solidFill>
                  <a:prstClr val="black"/>
                </a:solidFill>
              </a:rPr>
              <a:t>Gener 26</a:t>
            </a: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35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254167-0063-D4B4-1803-15D26B513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7AF73C8C-9D69-7F35-890F-6B57FBBE57AB}"/>
              </a:ext>
            </a:extLst>
          </p:cNvPr>
          <p:cNvCxnSpPr/>
          <p:nvPr/>
        </p:nvCxnSpPr>
        <p:spPr>
          <a:xfrm>
            <a:off x="971550" y="1173163"/>
            <a:ext cx="7543800" cy="1587"/>
          </a:xfrm>
          <a:prstGeom prst="line">
            <a:avLst/>
          </a:prstGeom>
          <a:ln w="12700" cap="rnd">
            <a:solidFill>
              <a:srgbClr val="6AB02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FC058FB-0BBD-1718-98C3-D3583A7E845D}"/>
              </a:ext>
            </a:extLst>
          </p:cNvPr>
          <p:cNvSpPr txBox="1"/>
          <p:nvPr/>
        </p:nvSpPr>
        <p:spPr>
          <a:xfrm>
            <a:off x="482603" y="670243"/>
            <a:ext cx="8989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Teràpies respiratòries en pediatria a Catalunya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4FA719C-93C5-7FD8-053B-092A4934BC24}"/>
              </a:ext>
            </a:extLst>
          </p:cNvPr>
          <p:cNvSpPr txBox="1"/>
          <p:nvPr/>
        </p:nvSpPr>
        <p:spPr>
          <a:xfrm>
            <a:off x="482603" y="1531575"/>
            <a:ext cx="8277349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750"/>
              </a:spcAft>
              <a:buNone/>
            </a:pPr>
            <a:r>
              <a:rPr lang="ca-ES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L'oxigenoteràpia i altres teràpies respiratòries a domicili són recursos alternatius a l'hospitalització. </a:t>
            </a:r>
          </a:p>
          <a:p>
            <a:pPr algn="l">
              <a:spcAft>
                <a:spcPts val="750"/>
              </a:spcAft>
              <a:buNone/>
            </a:pPr>
            <a:r>
              <a:rPr lang="ca-ES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A Catalunya es fa per prescripció del metge especialista (pneumòleg) i les empreses concertades que fan el subministrament.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AC35EF-53E8-6BE4-AED0-3D66B62FDA5F}"/>
              </a:ext>
            </a:extLst>
          </p:cNvPr>
          <p:cNvSpPr txBox="1"/>
          <p:nvPr/>
        </p:nvSpPr>
        <p:spPr>
          <a:xfrm>
            <a:off x="482603" y="3007842"/>
            <a:ext cx="93563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 err="1"/>
              <a:t>Llei</a:t>
            </a:r>
            <a:r>
              <a:rPr lang="es-ES" sz="1200" dirty="0"/>
              <a:t> 15/1990, de 9 de </a:t>
            </a:r>
            <a:r>
              <a:rPr lang="es-ES" sz="1200" dirty="0" err="1"/>
              <a:t>juliol</a:t>
            </a:r>
            <a:r>
              <a:rPr lang="es-ES" sz="1200" dirty="0"/>
              <a:t>, </a:t>
            </a:r>
            <a:r>
              <a:rPr lang="es-ES" sz="1200" dirty="0" err="1"/>
              <a:t>d'Ordenació</a:t>
            </a:r>
            <a:r>
              <a:rPr lang="es-ES" sz="1200" dirty="0"/>
              <a:t> </a:t>
            </a:r>
            <a:r>
              <a:rPr lang="es-ES" sz="1200" dirty="0" err="1"/>
              <a:t>Sanitària</a:t>
            </a:r>
            <a:r>
              <a:rPr lang="es-ES" sz="1200" dirty="0"/>
              <a:t> de Catalunya (LOSC)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Llei 9/2017, de Contractes del Sector Públic (LCSP)</a:t>
            </a:r>
            <a:endParaRPr lang="es-E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/>
              <a:t>Reial </a:t>
            </a:r>
            <a:r>
              <a:rPr lang="pt-BR" sz="1200" dirty="0" err="1"/>
              <a:t>Decret</a:t>
            </a:r>
            <a:r>
              <a:rPr lang="pt-BR" sz="1200" dirty="0"/>
              <a:t> 1030/2006, de 15 de </a:t>
            </a:r>
            <a:r>
              <a:rPr lang="pt-BR" sz="1200" dirty="0" err="1"/>
              <a:t>setembre</a:t>
            </a:r>
            <a:r>
              <a:rPr lang="pt-BR" sz="1200" dirty="0"/>
              <a:t> (</a:t>
            </a:r>
            <a:r>
              <a:rPr lang="pt-BR" sz="1200" dirty="0" err="1"/>
              <a:t>Cartera</a:t>
            </a:r>
            <a:r>
              <a:rPr lang="pt-BR" sz="1200" dirty="0"/>
              <a:t> de </a:t>
            </a:r>
            <a:r>
              <a:rPr lang="pt-BR" sz="1200" dirty="0" err="1"/>
              <a:t>Serveis</a:t>
            </a:r>
            <a:r>
              <a:rPr lang="pt-BR" sz="1200" dirty="0"/>
              <a:t> Comuna)</a:t>
            </a:r>
            <a:endParaRPr lang="es-E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Ordre de 3 de </a:t>
            </a:r>
            <a:r>
              <a:rPr lang="fr-FR" sz="1200" dirty="0" err="1"/>
              <a:t>març</a:t>
            </a:r>
            <a:r>
              <a:rPr lang="fr-FR" sz="1200" dirty="0"/>
              <a:t> de 1999 (</a:t>
            </a:r>
            <a:r>
              <a:rPr lang="fr-FR" sz="1200" dirty="0" err="1"/>
              <a:t>Vigent</a:t>
            </a:r>
            <a:r>
              <a:rPr lang="fr-FR" sz="1200" dirty="0"/>
              <a:t> en aspectes </a:t>
            </a:r>
            <a:r>
              <a:rPr lang="fr-FR" sz="1200" dirty="0" err="1"/>
              <a:t>tècnics</a:t>
            </a:r>
            <a:r>
              <a:rPr lang="fr-FR" sz="1200" dirty="0"/>
              <a:t>)</a:t>
            </a:r>
            <a:endParaRPr lang="es-E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/>
              <a:t>Plec</a:t>
            </a:r>
            <a:r>
              <a:rPr lang="fr-FR" sz="1200" dirty="0"/>
              <a:t> de </a:t>
            </a:r>
            <a:r>
              <a:rPr lang="fr-FR" sz="1200" dirty="0" err="1"/>
              <a:t>Prescripcions</a:t>
            </a:r>
            <a:r>
              <a:rPr lang="fr-FR" sz="1200" dirty="0"/>
              <a:t> </a:t>
            </a:r>
            <a:r>
              <a:rPr lang="fr-FR" sz="1200" dirty="0" err="1"/>
              <a:t>Tècniques</a:t>
            </a:r>
            <a:r>
              <a:rPr lang="fr-FR" sz="1200" dirty="0"/>
              <a:t> (PPT) de l'</a:t>
            </a:r>
            <a:r>
              <a:rPr lang="fr-FR" sz="1200" dirty="0" err="1"/>
              <a:t>Expedient</a:t>
            </a:r>
            <a:r>
              <a:rPr lang="fr-FR" sz="1200" dirty="0"/>
              <a:t> TRD/18 </a:t>
            </a:r>
            <a:endParaRPr lang="ca-ES" sz="1200" dirty="0"/>
          </a:p>
        </p:txBody>
      </p:sp>
      <p:pic>
        <p:nvPicPr>
          <p:cNvPr id="1026" name="Picture 2" descr="Teràpies respiratòries domiciliàries en persones en situació aguda, al  domicili particular o residència social">
            <a:extLst>
              <a:ext uri="{FF2B5EF4-FFF2-40B4-BE49-F238E27FC236}">
                <a16:creationId xmlns:a16="http://schemas.microsoft.com/office/drawing/2014/main" id="{7F10510C-8D9C-839F-1613-C50AE9C3A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4358495"/>
            <a:ext cx="1529504" cy="196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ràpies respiratòries domiciliàries en persones en situació aguda, al  domicili particular o residència social">
            <a:extLst>
              <a:ext uri="{FF2B5EF4-FFF2-40B4-BE49-F238E27FC236}">
                <a16:creationId xmlns:a16="http://schemas.microsoft.com/office/drawing/2014/main" id="{AE36F681-B636-FC73-514F-96AF35D5C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895" y="4196852"/>
            <a:ext cx="1339977" cy="141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0886140-2F88-1CCE-62BD-02B85EEB32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222" y="4226287"/>
            <a:ext cx="2385480" cy="14585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8293A40-6944-473D-A229-08A457BEA4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2866" y="2631713"/>
            <a:ext cx="1828800" cy="1524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BDC825B-428C-4DDD-AF52-E89119EB99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2867" y="4358495"/>
            <a:ext cx="1746626" cy="164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86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B3E66F-C446-CAC8-ED18-D83ADBF0E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EEEF4041-62C9-9F42-1790-EC5C3D45F93F}"/>
              </a:ext>
            </a:extLst>
          </p:cNvPr>
          <p:cNvCxnSpPr/>
          <p:nvPr/>
        </p:nvCxnSpPr>
        <p:spPr>
          <a:xfrm>
            <a:off x="971550" y="1173163"/>
            <a:ext cx="7543800" cy="1587"/>
          </a:xfrm>
          <a:prstGeom prst="line">
            <a:avLst/>
          </a:prstGeom>
          <a:ln w="12700" cap="rnd">
            <a:solidFill>
              <a:srgbClr val="6AB02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9EC39D8-0F3A-FD51-EC65-F8C3A22B7700}"/>
              </a:ext>
            </a:extLst>
          </p:cNvPr>
          <p:cNvSpPr txBox="1"/>
          <p:nvPr/>
        </p:nvSpPr>
        <p:spPr>
          <a:xfrm>
            <a:off x="848953" y="670243"/>
            <a:ext cx="8989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Teràpies respiratòries en pediatria a Catalunya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0270F7-238C-7A36-54D5-35F0F3CFF5B5}"/>
              </a:ext>
            </a:extLst>
          </p:cNvPr>
          <p:cNvSpPr txBox="1"/>
          <p:nvPr/>
        </p:nvSpPr>
        <p:spPr>
          <a:xfrm>
            <a:off x="628795" y="3606648"/>
            <a:ext cx="2398607" cy="1849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800" b="1" kern="1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1592 </a:t>
            </a:r>
            <a:r>
              <a:rPr lang="ca-ES" sz="1800" kern="1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pacients pediàtrics (0-18) amb teràpies respiratòries domiciliàries i </a:t>
            </a:r>
            <a:r>
              <a:rPr lang="ca-ES" sz="1800" b="1" kern="1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3008 </a:t>
            </a:r>
            <a:r>
              <a:rPr lang="ca-ES" sz="1800" kern="1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tractaments actius (1,75%)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253474-2D8D-F71B-7A8B-FB978F07E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53" y="1545451"/>
            <a:ext cx="1958293" cy="188354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58F857E-6573-4833-63A7-B692D531B9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225" y="1962480"/>
            <a:ext cx="5734750" cy="3640877"/>
          </a:xfrm>
          <a:prstGeom prst="rect">
            <a:avLst/>
          </a:prstGeom>
        </p:spPr>
      </p:pic>
      <p:pic>
        <p:nvPicPr>
          <p:cNvPr id="1026" name="Picture 2" descr="Green 24 7 365 With Clock And Arrow Sign Icon Or Label Isolated On White  Background Stock Photo, Picture and Royalty Free Image. Image 36498518.">
            <a:extLst>
              <a:ext uri="{FF2B5EF4-FFF2-40B4-BE49-F238E27FC236}">
                <a16:creationId xmlns:a16="http://schemas.microsoft.com/office/drawing/2014/main" id="{614D4B68-C4A7-8C83-03B8-B9779A693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492" y="3190284"/>
            <a:ext cx="1185268" cy="118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151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E5BCE6-D3E8-4F7E-FF1B-94724CB7F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299D1FF2-501D-780B-3147-71FB340DA930}"/>
              </a:ext>
            </a:extLst>
          </p:cNvPr>
          <p:cNvCxnSpPr/>
          <p:nvPr/>
        </p:nvCxnSpPr>
        <p:spPr>
          <a:xfrm>
            <a:off x="971550" y="1173163"/>
            <a:ext cx="7543800" cy="1587"/>
          </a:xfrm>
          <a:prstGeom prst="line">
            <a:avLst/>
          </a:prstGeom>
          <a:ln w="12700" cap="rnd">
            <a:solidFill>
              <a:srgbClr val="6AB02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5DEC07F3-FF03-C4DD-F06F-3D4AA29F9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465" y="248950"/>
            <a:ext cx="6134170" cy="63172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F237B23-DB4F-D157-6E84-4C5973444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126" y="4368876"/>
            <a:ext cx="1601315" cy="37849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EDC3765-C9A8-08E5-2A27-63E57FC401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634" y="4269754"/>
            <a:ext cx="1461592" cy="60575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B7A9FD-F16C-B08F-B46E-D3EA67F4A5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846" y="4948475"/>
            <a:ext cx="2679465" cy="43317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F87EA5D-B926-86ED-5051-E5B0F63C72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7464" y="4879916"/>
            <a:ext cx="2358145" cy="31164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D04FD8D-DC2C-764A-F7FB-B3AE963CE6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705" y="5417462"/>
            <a:ext cx="2668570" cy="39941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AAB24BB-36B2-07AF-A026-57C331693B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8088" y="6025088"/>
            <a:ext cx="1293060" cy="58396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2416AAD-356F-5A4A-129D-E443A51727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934" y="4257787"/>
            <a:ext cx="3141433" cy="51741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CCAD8986-2B5D-5E17-7295-442D1C8DEA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173" y="3102792"/>
            <a:ext cx="2678947" cy="32620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F92B76AA-434F-6763-FB78-6C696E5441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71678" y="1141758"/>
            <a:ext cx="1824784" cy="466127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3C6EE9FB-95E4-097D-0928-F1B7D7B15B6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04291" y="2157615"/>
            <a:ext cx="1534686" cy="417572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981351AA-78E4-5949-B4F9-B79C5B96C4E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06458" y="2835792"/>
            <a:ext cx="1446215" cy="37290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82706F02-2E29-1477-3A8F-60DD0A200D9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64703" y="4116919"/>
            <a:ext cx="2343172" cy="304698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0346EA79-5FC0-86E3-BC1F-B6FC44D0795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45238" y="1318338"/>
            <a:ext cx="995252" cy="481864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4E57634A-F8C3-6694-4C6B-B3C08D32E3D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14442" y="2984953"/>
            <a:ext cx="1446215" cy="53447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B70AFF5B-114D-9ED5-FB93-3FCBD9A139A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74898" y="3954393"/>
            <a:ext cx="1564075" cy="306496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DC6806F0-76A2-C719-72C0-7B06B9F5FEA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759460" y="3765874"/>
            <a:ext cx="1415618" cy="540509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9B6DEAEE-79F5-F416-9481-80C6D7FDC0F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48931" y="3604992"/>
            <a:ext cx="2107672" cy="286908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E5A31DAE-0989-AECC-2DCE-4ECCFA6D045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164407" y="2296640"/>
            <a:ext cx="1145264" cy="394396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A33FD238-42E3-AFE1-BE3A-8F49030501F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275529" y="1819270"/>
            <a:ext cx="2273402" cy="304247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6EBB34E8-23BB-9A80-B11F-63342AAB9E9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841388" y="4473077"/>
            <a:ext cx="1846738" cy="376187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2821BD27-3E3F-D9C6-FAF7-1E4C49E9F6C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655421" y="5381645"/>
            <a:ext cx="2281813" cy="595030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3374D9E4-6791-4781-A52C-092879DFA6F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628623" y="1091675"/>
            <a:ext cx="1306667" cy="423784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8CC59052-0AED-9B7F-5294-EE47BE9F521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452982" y="1906571"/>
            <a:ext cx="2120500" cy="329097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AE84F96D-DA20-CBEB-3B52-2A849F6F14C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281136" y="1158749"/>
            <a:ext cx="1035651" cy="56004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B1ADFD79-CF89-AC79-EDDD-52EB25E8D245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748331" y="2944351"/>
            <a:ext cx="1895683" cy="537718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DD2D9026-EF63-CD9F-DCF9-BA4C05F40DD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605335" y="3749210"/>
            <a:ext cx="3024043" cy="344028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A98420E7-0A51-92D4-E518-9D77C6550636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828980" y="3264002"/>
            <a:ext cx="1422835" cy="419752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6D42EA3B-D513-58C2-E6AB-0B9F17117020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207249" y="2683174"/>
            <a:ext cx="1461592" cy="359274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2BBCF75B-4FDC-18E4-6F78-E1084EE11C3C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069283" y="2214194"/>
            <a:ext cx="1043498" cy="586074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8F4BE03D-DDEA-ED78-E919-7D52248F29F2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667624" y="3525821"/>
            <a:ext cx="1177866" cy="510657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FB306D57-8868-29FA-9DAB-90D3D92FCC6E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506868" y="4319699"/>
            <a:ext cx="1163170" cy="41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1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/>
        </p:nvCxnSpPr>
        <p:spPr>
          <a:xfrm>
            <a:off x="971549" y="1174750"/>
            <a:ext cx="7543800" cy="1587"/>
          </a:xfrm>
          <a:prstGeom prst="line">
            <a:avLst/>
          </a:prstGeom>
          <a:ln w="12700" cap="rnd">
            <a:solidFill>
              <a:srgbClr val="6AB02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01A3D2F-44F7-0163-CF88-43470D995AE2}"/>
              </a:ext>
            </a:extLst>
          </p:cNvPr>
          <p:cNvSpPr txBox="1"/>
          <p:nvPr/>
        </p:nvSpPr>
        <p:spPr>
          <a:xfrm>
            <a:off x="872938" y="620273"/>
            <a:ext cx="77672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6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Objectius globals </a:t>
            </a:r>
            <a:endParaRPr kumimoji="0" lang="ca-ES" sz="2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11" name="CuadroTexto 1">
            <a:extLst>
              <a:ext uri="{FF2B5EF4-FFF2-40B4-BE49-F238E27FC236}">
                <a16:creationId xmlns:a16="http://schemas.microsoft.com/office/drawing/2014/main" id="{F1068B0C-18EC-8905-AC10-AC63B5A440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0314522"/>
              </p:ext>
            </p:extLst>
          </p:nvPr>
        </p:nvGraphicFramePr>
        <p:xfrm>
          <a:off x="872938" y="1762070"/>
          <a:ext cx="7543800" cy="3847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40492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A9B4F7-6562-A95A-C484-9A10288E8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714B9E60-97CF-EF9F-0B23-1B30EA361D3A}"/>
              </a:ext>
            </a:extLst>
          </p:cNvPr>
          <p:cNvCxnSpPr/>
          <p:nvPr/>
        </p:nvCxnSpPr>
        <p:spPr>
          <a:xfrm>
            <a:off x="971550" y="1173163"/>
            <a:ext cx="7543800" cy="1587"/>
          </a:xfrm>
          <a:prstGeom prst="line">
            <a:avLst/>
          </a:prstGeom>
          <a:ln w="12700" cap="rnd">
            <a:solidFill>
              <a:srgbClr val="6AB02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8CFBBE24-6205-80D7-A11B-D64FDD6F4041}"/>
              </a:ext>
            </a:extLst>
          </p:cNvPr>
          <p:cNvSpPr txBox="1"/>
          <p:nvPr/>
        </p:nvSpPr>
        <p:spPr>
          <a:xfrm>
            <a:off x="300698" y="677659"/>
            <a:ext cx="22378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Organització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8CB4848-4C8E-22A4-558F-6B6ABF86E485}"/>
              </a:ext>
            </a:extLst>
          </p:cNvPr>
          <p:cNvSpPr/>
          <p:nvPr/>
        </p:nvSpPr>
        <p:spPr>
          <a:xfrm>
            <a:off x="1419599" y="2315379"/>
            <a:ext cx="1993186" cy="84819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Vivisol Catalunya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57DAD2B-0470-51E7-3F31-02C565D1A094}"/>
              </a:ext>
            </a:extLst>
          </p:cNvPr>
          <p:cNvSpPr/>
          <p:nvPr/>
        </p:nvSpPr>
        <p:spPr>
          <a:xfrm>
            <a:off x="3311149" y="5634955"/>
            <a:ext cx="2776516" cy="677507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Pacient/Entorn</a:t>
            </a:r>
          </a:p>
        </p:txBody>
      </p:sp>
      <p:sp>
        <p:nvSpPr>
          <p:cNvPr id="5" name="Cerrar llave 4">
            <a:extLst>
              <a:ext uri="{FF2B5EF4-FFF2-40B4-BE49-F238E27FC236}">
                <a16:creationId xmlns:a16="http://schemas.microsoft.com/office/drawing/2014/main" id="{8C0ABD9B-0575-49EA-1306-607D6A551128}"/>
              </a:ext>
            </a:extLst>
          </p:cNvPr>
          <p:cNvSpPr/>
          <p:nvPr/>
        </p:nvSpPr>
        <p:spPr>
          <a:xfrm rot="5400000">
            <a:off x="4214277" y="1242823"/>
            <a:ext cx="976044" cy="76261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4A27A45-CB5D-FBF7-BE2A-ABC0AB776C4F}"/>
              </a:ext>
            </a:extLst>
          </p:cNvPr>
          <p:cNvSpPr/>
          <p:nvPr/>
        </p:nvSpPr>
        <p:spPr>
          <a:xfrm>
            <a:off x="2685157" y="457237"/>
            <a:ext cx="2513408" cy="12878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CatSalut
Regions sanitàries</a:t>
            </a: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C4F96728-B722-E46A-825B-5ACE040E3A8B}"/>
              </a:ext>
            </a:extLst>
          </p:cNvPr>
          <p:cNvSpPr/>
          <p:nvPr/>
        </p:nvSpPr>
        <p:spPr>
          <a:xfrm>
            <a:off x="5312590" y="799006"/>
            <a:ext cx="1941816" cy="5067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Hospitals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4BFF044-AF4B-A549-9A6D-8345FB203909}"/>
              </a:ext>
            </a:extLst>
          </p:cNvPr>
          <p:cNvSpPr/>
          <p:nvPr/>
        </p:nvSpPr>
        <p:spPr>
          <a:xfrm>
            <a:off x="247488" y="3930260"/>
            <a:ext cx="4451919" cy="5722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Equip assistencial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2841D4E-B1A3-9FBE-C0E1-673130F5EFDC}"/>
              </a:ext>
            </a:extLst>
          </p:cNvPr>
          <p:cNvSpPr/>
          <p:nvPr/>
        </p:nvSpPr>
        <p:spPr>
          <a:xfrm>
            <a:off x="148581" y="3201630"/>
            <a:ext cx="1671479" cy="506796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Referent Hospital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9055B5DE-CF83-0E36-DE48-14FAD1E56FD5}"/>
              </a:ext>
            </a:extLst>
          </p:cNvPr>
          <p:cNvSpPr/>
          <p:nvPr/>
        </p:nvSpPr>
        <p:spPr>
          <a:xfrm>
            <a:off x="1489750" y="3212719"/>
            <a:ext cx="1852884" cy="506796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Referent administratiu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88EA2A13-5BCF-01EA-DF05-A5591A8B279B}"/>
              </a:ext>
            </a:extLst>
          </p:cNvPr>
          <p:cNvSpPr/>
          <p:nvPr/>
        </p:nvSpPr>
        <p:spPr>
          <a:xfrm>
            <a:off x="3161229" y="3209102"/>
            <a:ext cx="1852884" cy="506796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At. Telefònica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7DE83800-DB27-1066-1385-6FDF60CFAB02}"/>
              </a:ext>
            </a:extLst>
          </p:cNvPr>
          <p:cNvSpPr/>
          <p:nvPr/>
        </p:nvSpPr>
        <p:spPr>
          <a:xfrm>
            <a:off x="6963655" y="1857513"/>
            <a:ext cx="1941816" cy="5067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Atenció Primària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AEB2C81-F337-8E74-099E-EBDE97E13C5B}"/>
              </a:ext>
            </a:extLst>
          </p:cNvPr>
          <p:cNvSpPr/>
          <p:nvPr/>
        </p:nvSpPr>
        <p:spPr>
          <a:xfrm>
            <a:off x="5457008" y="2277897"/>
            <a:ext cx="1941816" cy="5067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Rehabilitació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3C792329-B9CC-7467-CED6-FB6D16477368}"/>
              </a:ext>
            </a:extLst>
          </p:cNvPr>
          <p:cNvSpPr/>
          <p:nvPr/>
        </p:nvSpPr>
        <p:spPr>
          <a:xfrm>
            <a:off x="5342935" y="1419200"/>
            <a:ext cx="1941816" cy="5067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Crònics Pal·liatius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70C4BEC4-E678-0459-118F-E2BDE03A17C4}"/>
              </a:ext>
            </a:extLst>
          </p:cNvPr>
          <p:cNvSpPr/>
          <p:nvPr/>
        </p:nvSpPr>
        <p:spPr>
          <a:xfrm>
            <a:off x="7034281" y="950845"/>
            <a:ext cx="1941816" cy="5067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Pneumologia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C2279240-3C1B-CC3E-8E09-0A3CF77F6798}"/>
              </a:ext>
            </a:extLst>
          </p:cNvPr>
          <p:cNvSpPr/>
          <p:nvPr/>
        </p:nvSpPr>
        <p:spPr>
          <a:xfrm>
            <a:off x="6753493" y="2685685"/>
            <a:ext cx="1941816" cy="5067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Escoles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BF4529D5-6576-ED7C-58BF-EE5875181D8E}"/>
              </a:ext>
            </a:extLst>
          </p:cNvPr>
          <p:cNvSpPr/>
          <p:nvPr/>
        </p:nvSpPr>
        <p:spPr>
          <a:xfrm>
            <a:off x="6799825" y="3544382"/>
            <a:ext cx="1941816" cy="5067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Centres residencials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84CE72FD-ACCE-B541-B60C-EF9BA7DD2528}"/>
              </a:ext>
            </a:extLst>
          </p:cNvPr>
          <p:cNvSpPr/>
          <p:nvPr/>
        </p:nvSpPr>
        <p:spPr>
          <a:xfrm>
            <a:off x="5384374" y="3047968"/>
            <a:ext cx="1941816" cy="5067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Serveis Socials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ADD6DB9B-FB25-CE59-5509-A14F309055CB}"/>
              </a:ext>
            </a:extLst>
          </p:cNvPr>
          <p:cNvSpPr/>
          <p:nvPr/>
        </p:nvSpPr>
        <p:spPr>
          <a:xfrm>
            <a:off x="5457008" y="4041086"/>
            <a:ext cx="1941816" cy="5067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a-ES" b="1" dirty="0">
                <a:solidFill>
                  <a:prstClr val="black"/>
                </a:solidFill>
                <a:latin typeface="Calibri"/>
              </a:rPr>
              <a:t>Fundacions i associacions</a:t>
            </a: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D648142E-961B-403C-498B-782BEB247F95}"/>
              </a:ext>
            </a:extLst>
          </p:cNvPr>
          <p:cNvSpPr/>
          <p:nvPr/>
        </p:nvSpPr>
        <p:spPr>
          <a:xfrm>
            <a:off x="7099325" y="4317951"/>
            <a:ext cx="1941816" cy="5067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Altres</a:t>
            </a:r>
          </a:p>
        </p:txBody>
      </p:sp>
    </p:spTree>
    <p:extLst>
      <p:ext uri="{BB962C8B-B14F-4D97-AF65-F5344CB8AC3E}">
        <p14:creationId xmlns:p14="http://schemas.microsoft.com/office/powerpoint/2010/main" val="1107890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6AA7B395-3944-9768-A505-4DE229900692}"/>
              </a:ext>
            </a:extLst>
          </p:cNvPr>
          <p:cNvSpPr/>
          <p:nvPr/>
        </p:nvSpPr>
        <p:spPr>
          <a:xfrm>
            <a:off x="1210823" y="1535030"/>
            <a:ext cx="3308374" cy="3385393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66FF33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3EA81EA-96C9-F62F-7343-491A13EEB1E5}"/>
              </a:ext>
            </a:extLst>
          </p:cNvPr>
          <p:cNvCxnSpPr>
            <a:cxnSpLocks/>
          </p:cNvCxnSpPr>
          <p:nvPr/>
        </p:nvCxnSpPr>
        <p:spPr>
          <a:xfrm>
            <a:off x="1655297" y="2424762"/>
            <a:ext cx="213969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25B93001-1C90-FC50-5369-ED4A52F80979}"/>
              </a:ext>
            </a:extLst>
          </p:cNvPr>
          <p:cNvCxnSpPr>
            <a:cxnSpLocks/>
          </p:cNvCxnSpPr>
          <p:nvPr/>
        </p:nvCxnSpPr>
        <p:spPr>
          <a:xfrm>
            <a:off x="564292" y="4429989"/>
            <a:ext cx="482526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B6E1411E-1F9E-DEBC-C6B0-B2E86BE027B7}"/>
              </a:ext>
            </a:extLst>
          </p:cNvPr>
          <p:cNvSpPr txBox="1"/>
          <p:nvPr/>
        </p:nvSpPr>
        <p:spPr>
          <a:xfrm>
            <a:off x="4049312" y="1625953"/>
            <a:ext cx="27624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ca-ES" noProof="0" dirty="0">
                <a:solidFill>
                  <a:prstClr val="black"/>
                </a:solidFill>
              </a:rPr>
              <a:t>Nivell 4 Alta Complexitat</a:t>
            </a: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0D38C9-3F5F-6491-14B8-8FB6DFD13A71}"/>
              </a:ext>
            </a:extLst>
          </p:cNvPr>
          <p:cNvSpPr txBox="1"/>
          <p:nvPr/>
        </p:nvSpPr>
        <p:spPr>
          <a:xfrm>
            <a:off x="4049312" y="2605882"/>
            <a:ext cx="346959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ca-ES" noProof="0" dirty="0">
                <a:solidFill>
                  <a:prstClr val="black"/>
                </a:solidFill>
              </a:rPr>
              <a:t>Nivell 3 Complexitat mitja-alta</a:t>
            </a: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C4F16B7-EFC2-0432-7B51-76DBD9FA2C00}"/>
              </a:ext>
            </a:extLst>
          </p:cNvPr>
          <p:cNvSpPr txBox="1"/>
          <p:nvPr/>
        </p:nvSpPr>
        <p:spPr>
          <a:xfrm>
            <a:off x="4204062" y="3615387"/>
            <a:ext cx="30563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ca-ES" noProof="0" dirty="0">
                <a:solidFill>
                  <a:prstClr val="black"/>
                </a:solidFill>
              </a:rPr>
              <a:t>Nivell 2 Complexitat Mitjana</a:t>
            </a: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52757FA-30D4-70D9-6DE6-27CF31752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ca-ES" sz="2600" noProof="0" dirty="0">
                <a:latin typeface="Arial" panose="020B0604020202020204" pitchFamily="34" charset="0"/>
                <a:cs typeface="Arial" panose="020B0604020202020204" pitchFamily="34" charset="0"/>
              </a:rPr>
              <a:t>Gestió per complexitat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3243FDA-205E-B329-8A97-A13E519932B4}"/>
              </a:ext>
            </a:extLst>
          </p:cNvPr>
          <p:cNvCxnSpPr>
            <a:cxnSpLocks/>
          </p:cNvCxnSpPr>
          <p:nvPr/>
        </p:nvCxnSpPr>
        <p:spPr>
          <a:xfrm>
            <a:off x="1210823" y="3429000"/>
            <a:ext cx="306346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81D7D67-EAD0-DE8D-578B-CE3556FCE347}"/>
              </a:ext>
            </a:extLst>
          </p:cNvPr>
          <p:cNvSpPr txBox="1"/>
          <p:nvPr/>
        </p:nvSpPr>
        <p:spPr>
          <a:xfrm>
            <a:off x="4736618" y="4647271"/>
            <a:ext cx="29744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ca-ES" noProof="0" dirty="0">
                <a:solidFill>
                  <a:prstClr val="black"/>
                </a:solidFill>
              </a:rPr>
              <a:t>Nivell 1 Complexitat baixa</a:t>
            </a: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6C9F02E-E309-8B0D-B00D-3955CDCC9595}"/>
              </a:ext>
            </a:extLst>
          </p:cNvPr>
          <p:cNvSpPr txBox="1"/>
          <p:nvPr/>
        </p:nvSpPr>
        <p:spPr>
          <a:xfrm>
            <a:off x="4736618" y="5091566"/>
            <a:ext cx="3388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noProof="0" dirty="0"/>
              <a:t>Seguiment mínim cada 6 mesos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6B4A167-8FF3-0891-7259-BE4AA14F4DC6}"/>
              </a:ext>
            </a:extLst>
          </p:cNvPr>
          <p:cNvSpPr txBox="1"/>
          <p:nvPr/>
        </p:nvSpPr>
        <p:spPr>
          <a:xfrm>
            <a:off x="4037750" y="3020839"/>
            <a:ext cx="3388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Seguiment </a:t>
            </a:r>
            <a:r>
              <a:rPr lang="ca-ES" sz="1600" noProof="0" dirty="0"/>
              <a:t>mínim 1-3 mesos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F2C0F0-A500-B747-4248-EA4BCF1D20A2}"/>
              </a:ext>
            </a:extLst>
          </p:cNvPr>
          <p:cNvSpPr txBox="1"/>
          <p:nvPr/>
        </p:nvSpPr>
        <p:spPr>
          <a:xfrm>
            <a:off x="4324606" y="4038077"/>
            <a:ext cx="2974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noProof="0" dirty="0"/>
              <a:t>Seguiment mínim 3 a mesos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0E36D73-B58B-98F4-6416-B3C35F389DE9}"/>
              </a:ext>
            </a:extLst>
          </p:cNvPr>
          <p:cNvSpPr txBox="1"/>
          <p:nvPr/>
        </p:nvSpPr>
        <p:spPr>
          <a:xfrm>
            <a:off x="4037751" y="2086208"/>
            <a:ext cx="3388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Seguiment</a:t>
            </a:r>
            <a:r>
              <a:rPr lang="ca-ES" sz="1600" noProof="0" dirty="0"/>
              <a:t> mínim 1 mes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87AC0FC-ADCD-F8A1-102F-1A660F8F51CB}"/>
              </a:ext>
            </a:extLst>
          </p:cNvPr>
          <p:cNvSpPr txBox="1"/>
          <p:nvPr/>
        </p:nvSpPr>
        <p:spPr>
          <a:xfrm>
            <a:off x="1977675" y="5729892"/>
            <a:ext cx="716632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1600" b="1" noProof="0" dirty="0">
                <a:solidFill>
                  <a:srgbClr val="FF0000"/>
                </a:solidFill>
              </a:rPr>
              <a:t>SEMPRE SOTA CRITERI DEL PROFESSIONAL SANITARI</a:t>
            </a:r>
          </a:p>
        </p:txBody>
      </p:sp>
    </p:spTree>
    <p:extLst>
      <p:ext uri="{BB962C8B-B14F-4D97-AF65-F5344CB8AC3E}">
        <p14:creationId xmlns:p14="http://schemas.microsoft.com/office/powerpoint/2010/main" val="2534091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266F23-FC56-86F9-27E3-E799E17DA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1B9EFE2F-302B-194C-C42F-A62EF208DDF4}"/>
              </a:ext>
            </a:extLst>
          </p:cNvPr>
          <p:cNvCxnSpPr/>
          <p:nvPr/>
        </p:nvCxnSpPr>
        <p:spPr>
          <a:xfrm>
            <a:off x="971550" y="1173163"/>
            <a:ext cx="7543800" cy="1587"/>
          </a:xfrm>
          <a:prstGeom prst="line">
            <a:avLst/>
          </a:prstGeom>
          <a:ln w="12700" cap="rnd">
            <a:solidFill>
              <a:srgbClr val="6AB02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B61CDA2-6F5D-9074-D7DC-5E11820112B2}"/>
              </a:ext>
            </a:extLst>
          </p:cNvPr>
          <p:cNvSpPr txBox="1"/>
          <p:nvPr/>
        </p:nvSpPr>
        <p:spPr>
          <a:xfrm>
            <a:off x="482603" y="670243"/>
            <a:ext cx="8989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 tenir en compte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F3C90E8-1449-E6F1-80FA-5BB4D33FB76F}"/>
              </a:ext>
            </a:extLst>
          </p:cNvPr>
          <p:cNvSpPr txBox="1"/>
          <p:nvPr/>
        </p:nvSpPr>
        <p:spPr>
          <a:xfrm>
            <a:off x="482603" y="1707715"/>
            <a:ext cx="8277349" cy="4134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Arial" panose="020B0604020202020204" pitchFamily="34" charset="0"/>
              </a:rPr>
              <a:t>Domicili com eix del sistema sanitari, entès com una unitat de cures complexes on hi tenen cabuda des de visites de seguiment rutinàries fins a l’hospitalització, amb les màximes garanties que pots tenir a l’hospital. 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Arial" panose="020B0604020202020204" pitchFamily="34" charset="0"/>
              </a:rPr>
              <a:t>Blindar una vida digna i segura a casa, amb la tecnologia i les persones necessàries </a:t>
            </a:r>
            <a:r>
              <a:rPr lang="ca-ES" dirty="0">
                <a:solidFill>
                  <a:srgbClr val="333333"/>
                </a:solidFill>
                <a:cs typeface="Arial" panose="020B0604020202020204" pitchFamily="34" charset="0"/>
              </a:rPr>
              <a:t>amb les màximes garanties, 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Arial" panose="020B0604020202020204" pitchFamily="34" charset="0"/>
              </a:rPr>
              <a:t>sanitàries, socials, emocionals i espirituals.</a:t>
            </a: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Arial" panose="020B0604020202020204" pitchFamily="34" charset="0"/>
              </a:rPr>
              <a:t>Justícia social i </a:t>
            </a:r>
            <a:r>
              <a:rPr lang="ca-ES" dirty="0">
                <a:solidFill>
                  <a:srgbClr val="333333"/>
                </a:solidFill>
                <a:cs typeface="Arial" panose="020B0604020202020204" pitchFamily="34" charset="0"/>
              </a:rPr>
              <a:t>equitat territorial. 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Arial" panose="020B0604020202020204" pitchFamily="34" charset="0"/>
              </a:rPr>
              <a:t>Garantir la sostenibilitat del model. 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SansRegular"/>
                <a:ea typeface="ＭＳ Ｐゴシック" panose="020B0600070205080204" pitchFamily="34" charset="-128"/>
                <a:cs typeface="+mn-cs"/>
              </a:rPr>
              <a:t>Prescripció pneumologia </a:t>
            </a: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SansRegular"/>
                <a:ea typeface="ＭＳ Ｐゴシック" panose="020B0600070205080204" pitchFamily="34" charset="-128"/>
                <a:cs typeface="+mn-cs"/>
              </a:rPr>
              <a:t>(Obrir-ho?)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SansRegular"/>
                <a:ea typeface="ＭＳ Ｐゴシック" panose="020B0600070205080204" pitchFamily="34" charset="-128"/>
                <a:cs typeface="+mn-cs"/>
              </a:rPr>
              <a:t>Paper del Tercer sector</a:t>
            </a: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R="0" lvl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OpenSansRegular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70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EC192E-87C1-2CF9-E11F-631EE75F5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1F13B7A8-BC6C-BF83-3B76-83373A539C9F}"/>
              </a:ext>
            </a:extLst>
          </p:cNvPr>
          <p:cNvCxnSpPr/>
          <p:nvPr/>
        </p:nvCxnSpPr>
        <p:spPr>
          <a:xfrm>
            <a:off x="971550" y="1173163"/>
            <a:ext cx="7543800" cy="1587"/>
          </a:xfrm>
          <a:prstGeom prst="line">
            <a:avLst/>
          </a:prstGeom>
          <a:ln w="12700" cap="rnd">
            <a:solidFill>
              <a:srgbClr val="6AB02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AE393E3-C8F5-C2AE-370F-C18AE95310D8}"/>
              </a:ext>
            </a:extLst>
          </p:cNvPr>
          <p:cNvSpPr txBox="1"/>
          <p:nvPr/>
        </p:nvSpPr>
        <p:spPr>
          <a:xfrm>
            <a:off x="482603" y="670243"/>
            <a:ext cx="8989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 tenir en compte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89DCEAA-A778-71F1-D439-6D0239C31735}"/>
              </a:ext>
            </a:extLst>
          </p:cNvPr>
          <p:cNvSpPr txBox="1"/>
          <p:nvPr/>
        </p:nvSpPr>
        <p:spPr>
          <a:xfrm>
            <a:off x="637953" y="1677670"/>
            <a:ext cx="7729870" cy="3960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Arial" panose="020B0604020202020204" pitchFamily="34" charset="0"/>
              </a:rPr>
              <a:t>Model atenció integrada (i integral) amb el lideratge de l’atenció primària i comunitària (APiC)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Arial" panose="020B0604020202020204" pitchFamily="34" charset="0"/>
              </a:rPr>
              <a:t>Garantir que els professionals de l’APiC tenen la formació específica per detectar, derivar i fer-ne el seguiment.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Arial" panose="020B0604020202020204" pitchFamily="34" charset="0"/>
              </a:rPr>
              <a:t>Professionalització de les estructures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18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Arial" panose="020B0604020202020204" pitchFamily="34" charset="0"/>
              </a:rPr>
              <a:t>Sistemes d’informació interoperables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18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Arial" panose="020B0604020202020204" pitchFamily="34" charset="0"/>
              </a:rPr>
              <a:t>Inclusió TRDs</a:t>
            </a:r>
            <a:endParaRPr lang="ca-ES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Arial" panose="020B0604020202020204" pitchFamily="34" charset="0"/>
              </a:rPr>
              <a:t>Mapeig de situació en base a criteris XAPPI</a:t>
            </a:r>
          </a:p>
          <a:p>
            <a:pPr marL="742950" lvl="1" indent="-285750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kumimoji="0" lang="ca-ES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Arial" panose="020B0604020202020204" pitchFamily="34" charset="0"/>
              </a:rPr>
              <a:t>Definició compartida i categorització de la complexitat</a:t>
            </a:r>
          </a:p>
          <a:p>
            <a:pPr marL="742950" lvl="1" indent="-285750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ca-ES" dirty="0">
                <a:solidFill>
                  <a:srgbClr val="333333"/>
                </a:solidFill>
                <a:cs typeface="Arial" panose="020B0604020202020204" pitchFamily="34" charset="0"/>
              </a:rPr>
              <a:t>CODI Z515</a:t>
            </a:r>
            <a:endParaRPr kumimoji="0" lang="ca-ES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R="0" lvl="1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tabLst/>
              <a:defRPr/>
            </a:pP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OpenSansRegular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4400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7339</TotalTime>
  <Words>820</Words>
  <Application>Microsoft Office PowerPoint</Application>
  <PresentationFormat>Presentación en pantalla (4:3)</PresentationFormat>
  <Paragraphs>122</Paragraphs>
  <Slides>14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ＭＳ Ｐゴシック</vt:lpstr>
      <vt:lpstr>Aptos</vt:lpstr>
      <vt:lpstr>Arial</vt:lpstr>
      <vt:lpstr>Calibri</vt:lpstr>
      <vt:lpstr>OpenSansRegular</vt:lpstr>
      <vt:lpstr>Tema di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Gestió per complexitat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</dc:creator>
  <cp:lastModifiedBy>Oset López, Sílvia</cp:lastModifiedBy>
  <cp:revision>540</cp:revision>
  <cp:lastPrinted>2016-11-03T15:39:46Z</cp:lastPrinted>
  <dcterms:created xsi:type="dcterms:W3CDTF">2013-04-03T08:54:53Z</dcterms:created>
  <dcterms:modified xsi:type="dcterms:W3CDTF">2026-01-21T07:51:15Z</dcterms:modified>
</cp:coreProperties>
</file>