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  <p:sldMasterId id="2147483671" r:id="rId5"/>
    <p:sldMasterId id="2147483678" r:id="rId6"/>
    <p:sldMasterId id="2147483744" r:id="rId7"/>
    <p:sldMasterId id="2147483761" r:id="rId8"/>
  </p:sldMasterIdLst>
  <p:notesMasterIdLst>
    <p:notesMasterId r:id="rId23"/>
  </p:notesMasterIdLst>
  <p:handoutMasterIdLst>
    <p:handoutMasterId r:id="rId24"/>
  </p:handoutMasterIdLst>
  <p:sldIdLst>
    <p:sldId id="461" r:id="rId9"/>
    <p:sldId id="463" r:id="rId10"/>
    <p:sldId id="436" r:id="rId11"/>
    <p:sldId id="464" r:id="rId12"/>
    <p:sldId id="460" r:id="rId13"/>
    <p:sldId id="465" r:id="rId14"/>
    <p:sldId id="439" r:id="rId15"/>
    <p:sldId id="456" r:id="rId16"/>
    <p:sldId id="455" r:id="rId17"/>
    <p:sldId id="445" r:id="rId18"/>
    <p:sldId id="450" r:id="rId19"/>
    <p:sldId id="451" r:id="rId20"/>
    <p:sldId id="457" r:id="rId21"/>
    <p:sldId id="454" r:id="rId22"/>
  </p:sldIdLst>
  <p:sldSz cx="12192000" cy="6858000"/>
  <p:notesSz cx="6808788" cy="9940925"/>
  <p:defaultTextStyle>
    <a:defPPr>
      <a:defRPr lang="ca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lantilles pàgines" id="{931DE5B7-8518-48B6-92FD-212E5352A68F}">
          <p14:sldIdLst>
            <p14:sldId id="461"/>
            <p14:sldId id="463"/>
            <p14:sldId id="436"/>
            <p14:sldId id="464"/>
            <p14:sldId id="460"/>
            <p14:sldId id="465"/>
            <p14:sldId id="439"/>
            <p14:sldId id="456"/>
            <p14:sldId id="455"/>
            <p14:sldId id="445"/>
            <p14:sldId id="450"/>
            <p14:sldId id="451"/>
            <p14:sldId id="457"/>
            <p14:sldId id="454"/>
          </p14:sldIdLst>
        </p14:section>
      </p14:sectionLst>
    </p:ex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CCCC"/>
    <a:srgbClr val="4A339D"/>
    <a:srgbClr val="E6E6E6"/>
    <a:srgbClr val="CD3333"/>
    <a:srgbClr val="B6B6B6"/>
    <a:srgbClr val="666666"/>
    <a:srgbClr val="333333"/>
    <a:srgbClr val="D96666"/>
    <a:srgbClr val="676767"/>
    <a:srgbClr val="99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Estil amb tema 1 - èmfasi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Sense estil ni q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 mitjà 2 - èmfasi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80" autoAdjust="0"/>
    <p:restoredTop sz="74870" autoAdjust="0"/>
  </p:normalViewPr>
  <p:slideViewPr>
    <p:cSldViewPr snapToGrid="0" showGuides="1">
      <p:cViewPr>
        <p:scale>
          <a:sx n="50" d="100"/>
          <a:sy n="50" d="100"/>
        </p:scale>
        <p:origin x="-1332" y="-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42096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80" d="100"/>
        <a:sy n="80" d="100"/>
      </p:scale>
      <p:origin x="0" y="1528"/>
    </p:cViewPr>
  </p:sorterViewPr>
  <p:notesViewPr>
    <p:cSldViewPr snapToGrid="0" showGuides="1">
      <p:cViewPr varScale="1">
        <p:scale>
          <a:sx n="43" d="100"/>
          <a:sy n="43" d="100"/>
        </p:scale>
        <p:origin x="2184" y="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a-E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Full1!$B$1</c:f>
              <c:strCache>
                <c:ptCount val="1"/>
                <c:pt idx="0">
                  <c:v>casos atesos</c:v>
                </c:pt>
              </c:strCache>
            </c:strRef>
          </c:tx>
          <c:invertIfNegative val="0"/>
          <c:cat>
            <c:numRef>
              <c:f>Full1!$A$2:$A$5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Full1!$B$2:$B$5</c:f>
              <c:numCache>
                <c:formatCode>General</c:formatCode>
                <c:ptCount val="4"/>
                <c:pt idx="0">
                  <c:v>75</c:v>
                </c:pt>
                <c:pt idx="1">
                  <c:v>97</c:v>
                </c:pt>
                <c:pt idx="2">
                  <c:v>101</c:v>
                </c:pt>
                <c:pt idx="3">
                  <c:v>104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6260352"/>
        <c:axId val="86290816"/>
      </c:barChart>
      <c:catAx>
        <c:axId val="862603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86290816"/>
        <c:crosses val="autoZero"/>
        <c:auto val="1"/>
        <c:lblAlgn val="ctr"/>
        <c:lblOffset val="100"/>
        <c:noMultiLvlLbl val="0"/>
      </c:catAx>
      <c:valAx>
        <c:axId val="862908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626035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ca-E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8EB886-ADB2-4471-9187-942DA2B7204A}" type="doc">
      <dgm:prSet loTypeId="urn:microsoft.com/office/officeart/2005/8/layout/target1" loCatId="relationship" qsTypeId="urn:microsoft.com/office/officeart/2005/8/quickstyle/3d2" qsCatId="3D" csTypeId="urn:microsoft.com/office/officeart/2005/8/colors/accent3_1" csCatId="accent3" phldr="1"/>
      <dgm:spPr/>
    </dgm:pt>
    <dgm:pt modelId="{D4B1B94C-4F29-49E4-90B0-EAF5972820A2}">
      <dgm:prSet phldrT="[Text]"/>
      <dgm:spPr/>
      <dgm:t>
        <a:bodyPr/>
        <a:lstStyle/>
        <a:p>
          <a:r>
            <a:rPr lang="ca-ES" b="1" dirty="0"/>
            <a:t>SAPPI</a:t>
          </a:r>
        </a:p>
      </dgm:t>
    </dgm:pt>
    <dgm:pt modelId="{BA2BC642-100E-4B65-933F-A100F7639A6A}" type="parTrans" cxnId="{C05C0131-B994-44AB-A8BB-6E6B9C67ECDF}">
      <dgm:prSet/>
      <dgm:spPr/>
      <dgm:t>
        <a:bodyPr/>
        <a:lstStyle/>
        <a:p>
          <a:endParaRPr lang="ca-ES"/>
        </a:p>
      </dgm:t>
    </dgm:pt>
    <dgm:pt modelId="{BEBB4759-B632-45ED-BAB1-907E0FA330C8}" type="sibTrans" cxnId="{C05C0131-B994-44AB-A8BB-6E6B9C67ECDF}">
      <dgm:prSet/>
      <dgm:spPr/>
      <dgm:t>
        <a:bodyPr/>
        <a:lstStyle/>
        <a:p>
          <a:endParaRPr lang="ca-ES"/>
        </a:p>
      </dgm:t>
    </dgm:pt>
    <dgm:pt modelId="{084C34DA-A835-492C-9348-3B9A8F40FE94}">
      <dgm:prSet phldrT="[Text]"/>
      <dgm:spPr/>
      <dgm:t>
        <a:bodyPr/>
        <a:lstStyle/>
        <a:p>
          <a:r>
            <a:rPr lang="ca-ES" b="1" dirty="0" smtClean="0"/>
            <a:t>Equips territori</a:t>
          </a:r>
          <a:endParaRPr lang="ca-ES" b="1" dirty="0"/>
        </a:p>
      </dgm:t>
    </dgm:pt>
    <dgm:pt modelId="{CC5F1BDD-D3B7-4125-8817-C6A1CF35EC4C}" type="parTrans" cxnId="{335EB745-2F41-423C-BE3B-CBD44BE8E84D}">
      <dgm:prSet/>
      <dgm:spPr/>
      <dgm:t>
        <a:bodyPr/>
        <a:lstStyle/>
        <a:p>
          <a:endParaRPr lang="ca-ES"/>
        </a:p>
      </dgm:t>
    </dgm:pt>
    <dgm:pt modelId="{C56C85B3-5890-49EC-9027-476874D750B0}" type="sibTrans" cxnId="{335EB745-2F41-423C-BE3B-CBD44BE8E84D}">
      <dgm:prSet/>
      <dgm:spPr/>
      <dgm:t>
        <a:bodyPr/>
        <a:lstStyle/>
        <a:p>
          <a:endParaRPr lang="ca-ES"/>
        </a:p>
      </dgm:t>
    </dgm:pt>
    <dgm:pt modelId="{7DA75039-E94B-4C22-9140-5FE3D69BD540}">
      <dgm:prSet phldrT="[Text]"/>
      <dgm:spPr/>
      <dgm:t>
        <a:bodyPr/>
        <a:lstStyle/>
        <a:p>
          <a:r>
            <a:rPr lang="ca-ES" b="1" dirty="0" smtClean="0"/>
            <a:t>Atenció Primària</a:t>
          </a:r>
          <a:endParaRPr lang="ca-ES" b="1" dirty="0"/>
        </a:p>
      </dgm:t>
    </dgm:pt>
    <dgm:pt modelId="{B54042E2-567D-4909-A8AD-2BABFA8668DA}" type="parTrans" cxnId="{E99015BD-ED0C-4174-8639-348D60947F2B}">
      <dgm:prSet/>
      <dgm:spPr/>
      <dgm:t>
        <a:bodyPr/>
        <a:lstStyle/>
        <a:p>
          <a:endParaRPr lang="ca-ES"/>
        </a:p>
      </dgm:t>
    </dgm:pt>
    <dgm:pt modelId="{6133CA1D-177F-4973-A09F-E9019D04AB0E}" type="sibTrans" cxnId="{E99015BD-ED0C-4174-8639-348D60947F2B}">
      <dgm:prSet/>
      <dgm:spPr/>
      <dgm:t>
        <a:bodyPr/>
        <a:lstStyle/>
        <a:p>
          <a:endParaRPr lang="ca-ES"/>
        </a:p>
      </dgm:t>
    </dgm:pt>
    <dgm:pt modelId="{A03BCDB8-E0DD-4540-8CB3-2A96472404E7}" type="pres">
      <dgm:prSet presAssocID="{618EB886-ADB2-4471-9187-942DA2B7204A}" presName="composite" presStyleCnt="0">
        <dgm:presLayoutVars>
          <dgm:chMax val="5"/>
          <dgm:dir/>
          <dgm:resizeHandles val="exact"/>
        </dgm:presLayoutVars>
      </dgm:prSet>
      <dgm:spPr/>
    </dgm:pt>
    <dgm:pt modelId="{2CF4E4C5-6D05-4264-9AAF-AF717C6ECF40}" type="pres">
      <dgm:prSet presAssocID="{D4B1B94C-4F29-49E4-90B0-EAF5972820A2}" presName="circle1" presStyleLbl="lnNode1" presStyleIdx="0" presStyleCnt="3" custScaleX="170549" custScaleY="183761"/>
      <dgm:spPr/>
    </dgm:pt>
    <dgm:pt modelId="{E5619D1B-2DA6-4800-9C85-F50D7056D3BF}" type="pres">
      <dgm:prSet presAssocID="{D4B1B94C-4F29-49E4-90B0-EAF5972820A2}" presName="text1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ca-ES"/>
        </a:p>
      </dgm:t>
    </dgm:pt>
    <dgm:pt modelId="{1B21A88E-4487-487F-AEB9-38EC13565CA1}" type="pres">
      <dgm:prSet presAssocID="{D4B1B94C-4F29-49E4-90B0-EAF5972820A2}" presName="line1" presStyleLbl="callout" presStyleIdx="0" presStyleCnt="6"/>
      <dgm:spPr/>
    </dgm:pt>
    <dgm:pt modelId="{356EC06A-79B0-48BA-8A54-49A5B3F91866}" type="pres">
      <dgm:prSet presAssocID="{D4B1B94C-4F29-49E4-90B0-EAF5972820A2}" presName="d1" presStyleLbl="callout" presStyleIdx="1" presStyleCnt="6"/>
      <dgm:spPr/>
    </dgm:pt>
    <dgm:pt modelId="{53756D6F-D413-4DD1-92B6-E9870D9ABC32}" type="pres">
      <dgm:prSet presAssocID="{084C34DA-A835-492C-9348-3B9A8F40FE94}" presName="circle2" presStyleLbl="lnNode1" presStyleIdx="1" presStyleCnt="3" custScaleX="119528" custScaleY="121083"/>
      <dgm:spPr/>
    </dgm:pt>
    <dgm:pt modelId="{8DC3A3AA-1DCC-4DF2-B5F7-EAAA238FE381}" type="pres">
      <dgm:prSet presAssocID="{084C34DA-A835-492C-9348-3B9A8F40FE94}" presName="text2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ca-ES"/>
        </a:p>
      </dgm:t>
    </dgm:pt>
    <dgm:pt modelId="{0EB71199-F0D0-4006-9FDC-62A9679A3858}" type="pres">
      <dgm:prSet presAssocID="{084C34DA-A835-492C-9348-3B9A8F40FE94}" presName="line2" presStyleLbl="callout" presStyleIdx="2" presStyleCnt="6"/>
      <dgm:spPr/>
    </dgm:pt>
    <dgm:pt modelId="{7D8A137F-0923-49FE-BA55-6475636D523A}" type="pres">
      <dgm:prSet presAssocID="{084C34DA-A835-492C-9348-3B9A8F40FE94}" presName="d2" presStyleLbl="callout" presStyleIdx="3" presStyleCnt="6"/>
      <dgm:spPr/>
    </dgm:pt>
    <dgm:pt modelId="{3A3D9A76-9B4A-46B7-93D1-34AF43CFCF15}" type="pres">
      <dgm:prSet presAssocID="{7DA75039-E94B-4C22-9140-5FE3D69BD540}" presName="circle3" presStyleLbl="lnNode1" presStyleIdx="2" presStyleCnt="3" custLinFactNeighborX="359" custLinFactNeighborY="-2417"/>
      <dgm:spPr/>
    </dgm:pt>
    <dgm:pt modelId="{324036E9-126F-4781-BAD0-5C6974696C4F}" type="pres">
      <dgm:prSet presAssocID="{7DA75039-E94B-4C22-9140-5FE3D69BD540}" presName="text3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ca-ES"/>
        </a:p>
      </dgm:t>
    </dgm:pt>
    <dgm:pt modelId="{7654469F-6C3F-454D-ABAE-7E5DEB34CB67}" type="pres">
      <dgm:prSet presAssocID="{7DA75039-E94B-4C22-9140-5FE3D69BD540}" presName="line3" presStyleLbl="callout" presStyleIdx="4" presStyleCnt="6"/>
      <dgm:spPr/>
    </dgm:pt>
    <dgm:pt modelId="{9678A2AE-B6C4-4BBA-B3F3-418CAE6205E0}" type="pres">
      <dgm:prSet presAssocID="{7DA75039-E94B-4C22-9140-5FE3D69BD540}" presName="d3" presStyleLbl="callout" presStyleIdx="5" presStyleCnt="6"/>
      <dgm:spPr/>
    </dgm:pt>
  </dgm:ptLst>
  <dgm:cxnLst>
    <dgm:cxn modelId="{335EB745-2F41-423C-BE3B-CBD44BE8E84D}" srcId="{618EB886-ADB2-4471-9187-942DA2B7204A}" destId="{084C34DA-A835-492C-9348-3B9A8F40FE94}" srcOrd="1" destOrd="0" parTransId="{CC5F1BDD-D3B7-4125-8817-C6A1CF35EC4C}" sibTransId="{C56C85B3-5890-49EC-9027-476874D750B0}"/>
    <dgm:cxn modelId="{8354F3B5-8292-4213-AA4B-4798439210A3}" type="presOf" srcId="{D4B1B94C-4F29-49E4-90B0-EAF5972820A2}" destId="{E5619D1B-2DA6-4800-9C85-F50D7056D3BF}" srcOrd="0" destOrd="0" presId="urn:microsoft.com/office/officeart/2005/8/layout/target1"/>
    <dgm:cxn modelId="{C05C0131-B994-44AB-A8BB-6E6B9C67ECDF}" srcId="{618EB886-ADB2-4471-9187-942DA2B7204A}" destId="{D4B1B94C-4F29-49E4-90B0-EAF5972820A2}" srcOrd="0" destOrd="0" parTransId="{BA2BC642-100E-4B65-933F-A100F7639A6A}" sibTransId="{BEBB4759-B632-45ED-BAB1-907E0FA330C8}"/>
    <dgm:cxn modelId="{7EF209D4-23BE-418E-A50A-4FADC315C0BC}" type="presOf" srcId="{7DA75039-E94B-4C22-9140-5FE3D69BD540}" destId="{324036E9-126F-4781-BAD0-5C6974696C4F}" srcOrd="0" destOrd="0" presId="urn:microsoft.com/office/officeart/2005/8/layout/target1"/>
    <dgm:cxn modelId="{569C9875-6D2A-44D4-91A8-626B8F03FB32}" type="presOf" srcId="{618EB886-ADB2-4471-9187-942DA2B7204A}" destId="{A03BCDB8-E0DD-4540-8CB3-2A96472404E7}" srcOrd="0" destOrd="0" presId="urn:microsoft.com/office/officeart/2005/8/layout/target1"/>
    <dgm:cxn modelId="{E99015BD-ED0C-4174-8639-348D60947F2B}" srcId="{618EB886-ADB2-4471-9187-942DA2B7204A}" destId="{7DA75039-E94B-4C22-9140-5FE3D69BD540}" srcOrd="2" destOrd="0" parTransId="{B54042E2-567D-4909-A8AD-2BABFA8668DA}" sibTransId="{6133CA1D-177F-4973-A09F-E9019D04AB0E}"/>
    <dgm:cxn modelId="{7FC80343-90D8-49E3-8A50-6D7A257366C0}" type="presOf" srcId="{084C34DA-A835-492C-9348-3B9A8F40FE94}" destId="{8DC3A3AA-1DCC-4DF2-B5F7-EAAA238FE381}" srcOrd="0" destOrd="0" presId="urn:microsoft.com/office/officeart/2005/8/layout/target1"/>
    <dgm:cxn modelId="{693D4EA2-4D26-441F-B8E0-937339276689}" type="presParOf" srcId="{A03BCDB8-E0DD-4540-8CB3-2A96472404E7}" destId="{2CF4E4C5-6D05-4264-9AAF-AF717C6ECF40}" srcOrd="0" destOrd="0" presId="urn:microsoft.com/office/officeart/2005/8/layout/target1"/>
    <dgm:cxn modelId="{CAD2A14B-6059-499A-BBDF-07011CF75C13}" type="presParOf" srcId="{A03BCDB8-E0DD-4540-8CB3-2A96472404E7}" destId="{E5619D1B-2DA6-4800-9C85-F50D7056D3BF}" srcOrd="1" destOrd="0" presId="urn:microsoft.com/office/officeart/2005/8/layout/target1"/>
    <dgm:cxn modelId="{4C864C0F-574A-47CD-8E2B-95BE12785DDC}" type="presParOf" srcId="{A03BCDB8-E0DD-4540-8CB3-2A96472404E7}" destId="{1B21A88E-4487-487F-AEB9-38EC13565CA1}" srcOrd="2" destOrd="0" presId="urn:microsoft.com/office/officeart/2005/8/layout/target1"/>
    <dgm:cxn modelId="{0D3CF7E2-079D-4C76-8DAE-1528CF6E4784}" type="presParOf" srcId="{A03BCDB8-E0DD-4540-8CB3-2A96472404E7}" destId="{356EC06A-79B0-48BA-8A54-49A5B3F91866}" srcOrd="3" destOrd="0" presId="urn:microsoft.com/office/officeart/2005/8/layout/target1"/>
    <dgm:cxn modelId="{08AA52E8-C314-4038-9F3C-C868E725827E}" type="presParOf" srcId="{A03BCDB8-E0DD-4540-8CB3-2A96472404E7}" destId="{53756D6F-D413-4DD1-92B6-E9870D9ABC32}" srcOrd="4" destOrd="0" presId="urn:microsoft.com/office/officeart/2005/8/layout/target1"/>
    <dgm:cxn modelId="{D20B36B9-E243-49BB-A9BC-BEE3ECDF499D}" type="presParOf" srcId="{A03BCDB8-E0DD-4540-8CB3-2A96472404E7}" destId="{8DC3A3AA-1DCC-4DF2-B5F7-EAAA238FE381}" srcOrd="5" destOrd="0" presId="urn:microsoft.com/office/officeart/2005/8/layout/target1"/>
    <dgm:cxn modelId="{CCAECD26-E636-47F6-9CCB-9C73B0B77C00}" type="presParOf" srcId="{A03BCDB8-E0DD-4540-8CB3-2A96472404E7}" destId="{0EB71199-F0D0-4006-9FDC-62A9679A3858}" srcOrd="6" destOrd="0" presId="urn:microsoft.com/office/officeart/2005/8/layout/target1"/>
    <dgm:cxn modelId="{E1A7647E-5CEA-4B5B-8692-3AB4C32DBF9F}" type="presParOf" srcId="{A03BCDB8-E0DD-4540-8CB3-2A96472404E7}" destId="{7D8A137F-0923-49FE-BA55-6475636D523A}" srcOrd="7" destOrd="0" presId="urn:microsoft.com/office/officeart/2005/8/layout/target1"/>
    <dgm:cxn modelId="{9F2639E0-1DA5-48AE-BB95-3A04E9502320}" type="presParOf" srcId="{A03BCDB8-E0DD-4540-8CB3-2A96472404E7}" destId="{3A3D9A76-9B4A-46B7-93D1-34AF43CFCF15}" srcOrd="8" destOrd="0" presId="urn:microsoft.com/office/officeart/2005/8/layout/target1"/>
    <dgm:cxn modelId="{797C4187-C675-4175-A366-CD7CC47E585B}" type="presParOf" srcId="{A03BCDB8-E0DD-4540-8CB3-2A96472404E7}" destId="{324036E9-126F-4781-BAD0-5C6974696C4F}" srcOrd="9" destOrd="0" presId="urn:microsoft.com/office/officeart/2005/8/layout/target1"/>
    <dgm:cxn modelId="{C95A71D4-4A02-4AA4-8208-E55B4D7F12AA}" type="presParOf" srcId="{A03BCDB8-E0DD-4540-8CB3-2A96472404E7}" destId="{7654469F-6C3F-454D-ABAE-7E5DEB34CB67}" srcOrd="10" destOrd="0" presId="urn:microsoft.com/office/officeart/2005/8/layout/target1"/>
    <dgm:cxn modelId="{1958404E-04B1-4248-BDE6-C4115DF344B2}" type="presParOf" srcId="{A03BCDB8-E0DD-4540-8CB3-2A96472404E7}" destId="{9678A2AE-B6C4-4BBA-B3F3-418CAE6205E0}" srcOrd="11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5F60D3-B3A4-46CA-92EA-B2571F370AC5}" type="doc">
      <dgm:prSet loTypeId="urn:microsoft.com/office/officeart/2005/8/layout/venn1" loCatId="relationship" qsTypeId="urn:microsoft.com/office/officeart/2005/8/quickstyle/simple3" qsCatId="simple" csTypeId="urn:microsoft.com/office/officeart/2005/8/colors/colorful2" csCatId="colorful" phldr="1"/>
      <dgm:spPr/>
    </dgm:pt>
    <dgm:pt modelId="{A52C7A2D-054D-4579-8649-537DB1F9B993}">
      <dgm:prSet phldrT="[Text]"/>
      <dgm:spPr/>
      <dgm:t>
        <a:bodyPr/>
        <a:lstStyle/>
        <a:p>
          <a:r>
            <a:rPr lang="ca-ES" dirty="0" smtClean="0"/>
            <a:t>Hospital J. Trueta</a:t>
          </a:r>
          <a:endParaRPr lang="ca-ES" dirty="0"/>
        </a:p>
      </dgm:t>
    </dgm:pt>
    <dgm:pt modelId="{4E330FDC-BEF3-4309-9A8C-ED1C80F3602F}" type="parTrans" cxnId="{E7FE9055-E6C3-4970-ADF3-92137672A8FF}">
      <dgm:prSet/>
      <dgm:spPr/>
      <dgm:t>
        <a:bodyPr/>
        <a:lstStyle/>
        <a:p>
          <a:endParaRPr lang="ca-ES"/>
        </a:p>
      </dgm:t>
    </dgm:pt>
    <dgm:pt modelId="{FC794465-143D-4BA4-A7C9-5433B1691C23}" type="sibTrans" cxnId="{E7FE9055-E6C3-4970-ADF3-92137672A8FF}">
      <dgm:prSet/>
      <dgm:spPr/>
      <dgm:t>
        <a:bodyPr/>
        <a:lstStyle/>
        <a:p>
          <a:endParaRPr lang="ca-ES"/>
        </a:p>
      </dgm:t>
    </dgm:pt>
    <dgm:pt modelId="{1F403336-0166-404A-AB9C-76C03292043C}">
      <dgm:prSet phldrT="[Text]"/>
      <dgm:spPr/>
      <dgm:t>
        <a:bodyPr/>
        <a:lstStyle/>
        <a:p>
          <a:r>
            <a:rPr lang="ca-ES" dirty="0" smtClean="0"/>
            <a:t>Atenció Primària </a:t>
          </a:r>
          <a:endParaRPr lang="ca-ES" dirty="0"/>
        </a:p>
      </dgm:t>
    </dgm:pt>
    <dgm:pt modelId="{EAF1FD7E-BC5B-469A-93A4-E18FCE5700D8}" type="parTrans" cxnId="{CFCA6994-FB44-41CF-A053-43792171EB65}">
      <dgm:prSet/>
      <dgm:spPr/>
      <dgm:t>
        <a:bodyPr/>
        <a:lstStyle/>
        <a:p>
          <a:endParaRPr lang="ca-ES"/>
        </a:p>
      </dgm:t>
    </dgm:pt>
    <dgm:pt modelId="{19FCCD79-F3EC-4752-917A-DE507D037319}" type="sibTrans" cxnId="{CFCA6994-FB44-41CF-A053-43792171EB65}">
      <dgm:prSet/>
      <dgm:spPr/>
      <dgm:t>
        <a:bodyPr/>
        <a:lstStyle/>
        <a:p>
          <a:endParaRPr lang="ca-ES"/>
        </a:p>
      </dgm:t>
    </dgm:pt>
    <dgm:pt modelId="{952002AE-CE0B-4693-9320-08EFAAE2E77C}" type="pres">
      <dgm:prSet presAssocID="{3A5F60D3-B3A4-46CA-92EA-B2571F370AC5}" presName="compositeShape" presStyleCnt="0">
        <dgm:presLayoutVars>
          <dgm:chMax val="7"/>
          <dgm:dir/>
          <dgm:resizeHandles val="exact"/>
        </dgm:presLayoutVars>
      </dgm:prSet>
      <dgm:spPr/>
    </dgm:pt>
    <dgm:pt modelId="{8C10191B-F73A-4ABE-B4C5-4BCE4EB825DF}" type="pres">
      <dgm:prSet presAssocID="{A52C7A2D-054D-4579-8649-537DB1F9B993}" presName="circ1" presStyleLbl="vennNode1" presStyleIdx="0" presStyleCnt="2" custScaleX="106600"/>
      <dgm:spPr/>
      <dgm:t>
        <a:bodyPr/>
        <a:lstStyle/>
        <a:p>
          <a:endParaRPr lang="ca-ES"/>
        </a:p>
      </dgm:t>
    </dgm:pt>
    <dgm:pt modelId="{32F2F622-ED54-431A-916E-11437E89ACCB}" type="pres">
      <dgm:prSet presAssocID="{A52C7A2D-054D-4579-8649-537DB1F9B993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a-ES"/>
        </a:p>
      </dgm:t>
    </dgm:pt>
    <dgm:pt modelId="{FA4BA6AB-6974-4387-97E7-E39AB389318C}" type="pres">
      <dgm:prSet presAssocID="{1F403336-0166-404A-AB9C-76C03292043C}" presName="circ2" presStyleLbl="vennNode1" presStyleIdx="1" presStyleCnt="2"/>
      <dgm:spPr/>
      <dgm:t>
        <a:bodyPr/>
        <a:lstStyle/>
        <a:p>
          <a:endParaRPr lang="ca-ES"/>
        </a:p>
      </dgm:t>
    </dgm:pt>
    <dgm:pt modelId="{24830A29-CDD1-4596-97CC-0AEE55018202}" type="pres">
      <dgm:prSet presAssocID="{1F403336-0166-404A-AB9C-76C03292043C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a-ES"/>
        </a:p>
      </dgm:t>
    </dgm:pt>
  </dgm:ptLst>
  <dgm:cxnLst>
    <dgm:cxn modelId="{4422042E-6C6D-4EAD-AAD3-4E5A649AFA98}" type="presOf" srcId="{A52C7A2D-054D-4579-8649-537DB1F9B993}" destId="{32F2F622-ED54-431A-916E-11437E89ACCB}" srcOrd="1" destOrd="0" presId="urn:microsoft.com/office/officeart/2005/8/layout/venn1"/>
    <dgm:cxn modelId="{5745FA8F-D048-4D79-9842-C53B5FE8330C}" type="presOf" srcId="{1F403336-0166-404A-AB9C-76C03292043C}" destId="{FA4BA6AB-6974-4387-97E7-E39AB389318C}" srcOrd="0" destOrd="0" presId="urn:microsoft.com/office/officeart/2005/8/layout/venn1"/>
    <dgm:cxn modelId="{E7FE9055-E6C3-4970-ADF3-92137672A8FF}" srcId="{3A5F60D3-B3A4-46CA-92EA-B2571F370AC5}" destId="{A52C7A2D-054D-4579-8649-537DB1F9B993}" srcOrd="0" destOrd="0" parTransId="{4E330FDC-BEF3-4309-9A8C-ED1C80F3602F}" sibTransId="{FC794465-143D-4BA4-A7C9-5433B1691C23}"/>
    <dgm:cxn modelId="{78F6DA80-9002-4092-940A-1B5941FB5A22}" type="presOf" srcId="{A52C7A2D-054D-4579-8649-537DB1F9B993}" destId="{8C10191B-F73A-4ABE-B4C5-4BCE4EB825DF}" srcOrd="0" destOrd="0" presId="urn:microsoft.com/office/officeart/2005/8/layout/venn1"/>
    <dgm:cxn modelId="{B6A3138F-44D8-4166-B9E5-55E102F389B7}" type="presOf" srcId="{3A5F60D3-B3A4-46CA-92EA-B2571F370AC5}" destId="{952002AE-CE0B-4693-9320-08EFAAE2E77C}" srcOrd="0" destOrd="0" presId="urn:microsoft.com/office/officeart/2005/8/layout/venn1"/>
    <dgm:cxn modelId="{CFCA6994-FB44-41CF-A053-43792171EB65}" srcId="{3A5F60D3-B3A4-46CA-92EA-B2571F370AC5}" destId="{1F403336-0166-404A-AB9C-76C03292043C}" srcOrd="1" destOrd="0" parTransId="{EAF1FD7E-BC5B-469A-93A4-E18FCE5700D8}" sibTransId="{19FCCD79-F3EC-4752-917A-DE507D037319}"/>
    <dgm:cxn modelId="{CD4F78D0-23A8-492B-B754-8F0EA24F524F}" type="presOf" srcId="{1F403336-0166-404A-AB9C-76C03292043C}" destId="{24830A29-CDD1-4596-97CC-0AEE55018202}" srcOrd="1" destOrd="0" presId="urn:microsoft.com/office/officeart/2005/8/layout/venn1"/>
    <dgm:cxn modelId="{81272C91-3033-40FD-B31C-F9F476E9F488}" type="presParOf" srcId="{952002AE-CE0B-4693-9320-08EFAAE2E77C}" destId="{8C10191B-F73A-4ABE-B4C5-4BCE4EB825DF}" srcOrd="0" destOrd="0" presId="urn:microsoft.com/office/officeart/2005/8/layout/venn1"/>
    <dgm:cxn modelId="{6AA583E8-EC4D-498F-99D9-E770C9A4BD01}" type="presParOf" srcId="{952002AE-CE0B-4693-9320-08EFAAE2E77C}" destId="{32F2F622-ED54-431A-916E-11437E89ACCB}" srcOrd="1" destOrd="0" presId="urn:microsoft.com/office/officeart/2005/8/layout/venn1"/>
    <dgm:cxn modelId="{348AE349-614B-42EF-8276-ACF571142CA6}" type="presParOf" srcId="{952002AE-CE0B-4693-9320-08EFAAE2E77C}" destId="{FA4BA6AB-6974-4387-97E7-E39AB389318C}" srcOrd="2" destOrd="0" presId="urn:microsoft.com/office/officeart/2005/8/layout/venn1"/>
    <dgm:cxn modelId="{99126E20-FC81-432D-94A3-E2638C76A8B3}" type="presParOf" srcId="{952002AE-CE0B-4693-9320-08EFAAE2E77C}" destId="{24830A29-CDD1-4596-97CC-0AEE55018202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F2DA588-3FF4-4378-974C-4D6521AA5324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a-ES"/>
        </a:p>
      </dgm:t>
    </dgm:pt>
    <dgm:pt modelId="{AC6592FF-418E-4705-91A8-7D30C5A1EB14}">
      <dgm:prSet phldrT="[Text]" custT="1"/>
      <dgm:spPr>
        <a:solidFill>
          <a:srgbClr val="00B0F0">
            <a:alpha val="50000"/>
          </a:srgbClr>
        </a:solidFill>
      </dgm:spPr>
      <dgm:t>
        <a:bodyPr/>
        <a:lstStyle/>
        <a:p>
          <a:r>
            <a:rPr lang="ca-ES" sz="5200" dirty="0" smtClean="0"/>
            <a:t>104</a:t>
          </a:r>
        </a:p>
        <a:p>
          <a:r>
            <a:rPr lang="ca-ES" sz="2000" dirty="0" smtClean="0"/>
            <a:t>Atesos</a:t>
          </a:r>
          <a:endParaRPr lang="ca-ES" sz="2000" dirty="0"/>
        </a:p>
      </dgm:t>
    </dgm:pt>
    <dgm:pt modelId="{5303F74D-F33D-4C19-918E-98D93FEE0839}" type="parTrans" cxnId="{782FC660-1159-4200-8EF6-B58BFE506364}">
      <dgm:prSet/>
      <dgm:spPr/>
      <dgm:t>
        <a:bodyPr/>
        <a:lstStyle/>
        <a:p>
          <a:endParaRPr lang="ca-ES"/>
        </a:p>
      </dgm:t>
    </dgm:pt>
    <dgm:pt modelId="{30F0A1B1-87FC-4E16-ACC8-C56F2F62DB18}" type="sibTrans" cxnId="{782FC660-1159-4200-8EF6-B58BFE506364}">
      <dgm:prSet/>
      <dgm:spPr/>
      <dgm:t>
        <a:bodyPr/>
        <a:lstStyle/>
        <a:p>
          <a:endParaRPr lang="ca-ES"/>
        </a:p>
      </dgm:t>
    </dgm:pt>
    <dgm:pt modelId="{C89E18B8-6E8D-454F-A9BB-8A43FDACB173}">
      <dgm:prSet phldrT="[Text]"/>
      <dgm:spPr>
        <a:solidFill>
          <a:srgbClr val="7030A0">
            <a:alpha val="50000"/>
          </a:srgbClr>
        </a:solidFill>
      </dgm:spPr>
      <dgm:t>
        <a:bodyPr/>
        <a:lstStyle/>
        <a:p>
          <a:r>
            <a:rPr lang="ca-ES" dirty="0" smtClean="0"/>
            <a:t>24 ALTES</a:t>
          </a:r>
          <a:endParaRPr lang="ca-ES" dirty="0"/>
        </a:p>
      </dgm:t>
    </dgm:pt>
    <dgm:pt modelId="{88A6ACC9-3B62-472F-856D-C5A6BB3EE50F}" type="parTrans" cxnId="{F96E3A34-15E0-4619-8C9A-BE17093DD9CB}">
      <dgm:prSet/>
      <dgm:spPr/>
      <dgm:t>
        <a:bodyPr/>
        <a:lstStyle/>
        <a:p>
          <a:endParaRPr lang="ca-ES"/>
        </a:p>
      </dgm:t>
    </dgm:pt>
    <dgm:pt modelId="{A2968E51-FB34-472C-8E9C-403B9BF8FC23}" type="sibTrans" cxnId="{F96E3A34-15E0-4619-8C9A-BE17093DD9CB}">
      <dgm:prSet/>
      <dgm:spPr/>
      <dgm:t>
        <a:bodyPr/>
        <a:lstStyle/>
        <a:p>
          <a:endParaRPr lang="ca-ES"/>
        </a:p>
      </dgm:t>
    </dgm:pt>
    <dgm:pt modelId="{C7611FF4-EF7F-4735-ABED-DCB7A82B6542}">
      <dgm:prSet phldrT="[Text]"/>
      <dgm:spPr/>
      <dgm:t>
        <a:bodyPr/>
        <a:lstStyle/>
        <a:p>
          <a:r>
            <a:rPr lang="ca-ES" dirty="0" smtClean="0"/>
            <a:t>6 DEFUNCIONS</a:t>
          </a:r>
          <a:endParaRPr lang="ca-ES" dirty="0"/>
        </a:p>
      </dgm:t>
    </dgm:pt>
    <dgm:pt modelId="{9EBDBE11-D70F-492A-AEEF-91AC08633A67}" type="parTrans" cxnId="{F69A2B64-E1AB-4FE5-8E53-8A699315D955}">
      <dgm:prSet/>
      <dgm:spPr/>
      <dgm:t>
        <a:bodyPr/>
        <a:lstStyle/>
        <a:p>
          <a:endParaRPr lang="ca-ES"/>
        </a:p>
      </dgm:t>
    </dgm:pt>
    <dgm:pt modelId="{515962BB-51E6-408C-A390-C426B8FEBCBD}" type="sibTrans" cxnId="{F69A2B64-E1AB-4FE5-8E53-8A699315D955}">
      <dgm:prSet/>
      <dgm:spPr/>
      <dgm:t>
        <a:bodyPr/>
        <a:lstStyle/>
        <a:p>
          <a:endParaRPr lang="ca-ES"/>
        </a:p>
      </dgm:t>
    </dgm:pt>
    <dgm:pt modelId="{064A2657-1355-4ABC-B084-AC6494985733}">
      <dgm:prSet phldrT="[Text]"/>
      <dgm:spPr>
        <a:solidFill>
          <a:srgbClr val="92D050">
            <a:alpha val="50000"/>
          </a:srgbClr>
        </a:solidFill>
      </dgm:spPr>
      <dgm:t>
        <a:bodyPr/>
        <a:lstStyle/>
        <a:p>
          <a:r>
            <a:rPr lang="ca-ES" dirty="0" smtClean="0"/>
            <a:t>33 NOUS</a:t>
          </a:r>
          <a:endParaRPr lang="ca-ES" dirty="0"/>
        </a:p>
      </dgm:t>
    </dgm:pt>
    <dgm:pt modelId="{76E3D7B5-9597-48E3-BB09-2534C6A28555}" type="parTrans" cxnId="{7F1F9EEF-E426-41A1-8943-58F7F6EE5636}">
      <dgm:prSet/>
      <dgm:spPr/>
      <dgm:t>
        <a:bodyPr/>
        <a:lstStyle/>
        <a:p>
          <a:endParaRPr lang="ca-ES"/>
        </a:p>
      </dgm:t>
    </dgm:pt>
    <dgm:pt modelId="{3F5F3475-E121-43DC-BA0B-19952CE756EC}" type="sibTrans" cxnId="{7F1F9EEF-E426-41A1-8943-58F7F6EE5636}">
      <dgm:prSet/>
      <dgm:spPr/>
      <dgm:t>
        <a:bodyPr/>
        <a:lstStyle/>
        <a:p>
          <a:endParaRPr lang="ca-ES"/>
        </a:p>
      </dgm:t>
    </dgm:pt>
    <dgm:pt modelId="{AD2AF2C2-FB12-4195-B6BA-B135D55B82B0}" type="pres">
      <dgm:prSet presAssocID="{0F2DA588-3FF4-4378-974C-4D6521AA5324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ca-ES"/>
        </a:p>
      </dgm:t>
    </dgm:pt>
    <dgm:pt modelId="{386ED8F3-6404-416A-8C59-C96D4E638F42}" type="pres">
      <dgm:prSet presAssocID="{0F2DA588-3FF4-4378-974C-4D6521AA5324}" presName="radial" presStyleCnt="0">
        <dgm:presLayoutVars>
          <dgm:animLvl val="ctr"/>
        </dgm:presLayoutVars>
      </dgm:prSet>
      <dgm:spPr/>
    </dgm:pt>
    <dgm:pt modelId="{4766E92D-98CE-4DD8-B64F-F2A9D9A0616D}" type="pres">
      <dgm:prSet presAssocID="{AC6592FF-418E-4705-91A8-7D30C5A1EB14}" presName="centerShape" presStyleLbl="vennNode1" presStyleIdx="0" presStyleCnt="4" custLinFactNeighborX="-293" custLinFactNeighborY="-1173"/>
      <dgm:spPr/>
      <dgm:t>
        <a:bodyPr/>
        <a:lstStyle/>
        <a:p>
          <a:endParaRPr lang="ca-ES"/>
        </a:p>
      </dgm:t>
    </dgm:pt>
    <dgm:pt modelId="{97005341-8077-47BB-83C2-3DD552727E3F}" type="pres">
      <dgm:prSet presAssocID="{C89E18B8-6E8D-454F-A9BB-8A43FDACB173}" presName="node" presStyleLbl="vennNode1" presStyleIdx="1" presStyleCnt="4" custRadScaleRad="102848" custRadScaleInc="45526">
        <dgm:presLayoutVars>
          <dgm:bulletEnabled val="1"/>
        </dgm:presLayoutVars>
      </dgm:prSet>
      <dgm:spPr/>
      <dgm:t>
        <a:bodyPr/>
        <a:lstStyle/>
        <a:p>
          <a:endParaRPr lang="ca-ES"/>
        </a:p>
      </dgm:t>
    </dgm:pt>
    <dgm:pt modelId="{D342ECF3-3774-457E-AE13-705749A551B7}" type="pres">
      <dgm:prSet presAssocID="{C7611FF4-EF7F-4735-ABED-DCB7A82B6542}" presName="node" presStyleLbl="vennNode1" presStyleIdx="2" presStyleCnt="4" custScaleX="122609" custScaleY="118866">
        <dgm:presLayoutVars>
          <dgm:bulletEnabled val="1"/>
        </dgm:presLayoutVars>
      </dgm:prSet>
      <dgm:spPr/>
      <dgm:t>
        <a:bodyPr/>
        <a:lstStyle/>
        <a:p>
          <a:endParaRPr lang="ca-ES"/>
        </a:p>
      </dgm:t>
    </dgm:pt>
    <dgm:pt modelId="{D20E3D57-EC2F-4E6B-8ACE-A691F7001C93}" type="pres">
      <dgm:prSet presAssocID="{064A2657-1355-4ABC-B084-AC6494985733}" presName="node" presStyleLbl="vennNode1" presStyleIdx="3" presStyleCnt="4" custRadScaleRad="104365" custRadScaleInc="50238">
        <dgm:presLayoutVars>
          <dgm:bulletEnabled val="1"/>
        </dgm:presLayoutVars>
      </dgm:prSet>
      <dgm:spPr/>
      <dgm:t>
        <a:bodyPr/>
        <a:lstStyle/>
        <a:p>
          <a:endParaRPr lang="ca-ES"/>
        </a:p>
      </dgm:t>
    </dgm:pt>
  </dgm:ptLst>
  <dgm:cxnLst>
    <dgm:cxn modelId="{BF477852-718B-4B4F-92B1-A04A2130258A}" type="presOf" srcId="{064A2657-1355-4ABC-B084-AC6494985733}" destId="{D20E3D57-EC2F-4E6B-8ACE-A691F7001C93}" srcOrd="0" destOrd="0" presId="urn:microsoft.com/office/officeart/2005/8/layout/radial3"/>
    <dgm:cxn modelId="{A16FDDDE-191C-479E-ACAD-70F454802790}" type="presOf" srcId="{C89E18B8-6E8D-454F-A9BB-8A43FDACB173}" destId="{97005341-8077-47BB-83C2-3DD552727E3F}" srcOrd="0" destOrd="0" presId="urn:microsoft.com/office/officeart/2005/8/layout/radial3"/>
    <dgm:cxn modelId="{7F1F9EEF-E426-41A1-8943-58F7F6EE5636}" srcId="{AC6592FF-418E-4705-91A8-7D30C5A1EB14}" destId="{064A2657-1355-4ABC-B084-AC6494985733}" srcOrd="2" destOrd="0" parTransId="{76E3D7B5-9597-48E3-BB09-2534C6A28555}" sibTransId="{3F5F3475-E121-43DC-BA0B-19952CE756EC}"/>
    <dgm:cxn modelId="{F96E3A34-15E0-4619-8C9A-BE17093DD9CB}" srcId="{AC6592FF-418E-4705-91A8-7D30C5A1EB14}" destId="{C89E18B8-6E8D-454F-A9BB-8A43FDACB173}" srcOrd="0" destOrd="0" parTransId="{88A6ACC9-3B62-472F-856D-C5A6BB3EE50F}" sibTransId="{A2968E51-FB34-472C-8E9C-403B9BF8FC23}"/>
    <dgm:cxn modelId="{D095F0AA-854E-45ED-ADAD-DB178532113C}" type="presOf" srcId="{C7611FF4-EF7F-4735-ABED-DCB7A82B6542}" destId="{D342ECF3-3774-457E-AE13-705749A551B7}" srcOrd="0" destOrd="0" presId="urn:microsoft.com/office/officeart/2005/8/layout/radial3"/>
    <dgm:cxn modelId="{F69A2B64-E1AB-4FE5-8E53-8A699315D955}" srcId="{AC6592FF-418E-4705-91A8-7D30C5A1EB14}" destId="{C7611FF4-EF7F-4735-ABED-DCB7A82B6542}" srcOrd="1" destOrd="0" parTransId="{9EBDBE11-D70F-492A-AEEF-91AC08633A67}" sibTransId="{515962BB-51E6-408C-A390-C426B8FEBCBD}"/>
    <dgm:cxn modelId="{782FC660-1159-4200-8EF6-B58BFE506364}" srcId="{0F2DA588-3FF4-4378-974C-4D6521AA5324}" destId="{AC6592FF-418E-4705-91A8-7D30C5A1EB14}" srcOrd="0" destOrd="0" parTransId="{5303F74D-F33D-4C19-918E-98D93FEE0839}" sibTransId="{30F0A1B1-87FC-4E16-ACC8-C56F2F62DB18}"/>
    <dgm:cxn modelId="{88C77EEE-72CD-4585-829A-95288258886B}" type="presOf" srcId="{AC6592FF-418E-4705-91A8-7D30C5A1EB14}" destId="{4766E92D-98CE-4DD8-B64F-F2A9D9A0616D}" srcOrd="0" destOrd="0" presId="urn:microsoft.com/office/officeart/2005/8/layout/radial3"/>
    <dgm:cxn modelId="{D697EBFA-98AB-4CAD-89C1-B4D0C25E2B1F}" type="presOf" srcId="{0F2DA588-3FF4-4378-974C-4D6521AA5324}" destId="{AD2AF2C2-FB12-4195-B6BA-B135D55B82B0}" srcOrd="0" destOrd="0" presId="urn:microsoft.com/office/officeart/2005/8/layout/radial3"/>
    <dgm:cxn modelId="{8645ED09-107E-408C-ABAA-3FCE5A8A45D6}" type="presParOf" srcId="{AD2AF2C2-FB12-4195-B6BA-B135D55B82B0}" destId="{386ED8F3-6404-416A-8C59-C96D4E638F42}" srcOrd="0" destOrd="0" presId="urn:microsoft.com/office/officeart/2005/8/layout/radial3"/>
    <dgm:cxn modelId="{C6F845DB-8975-4DE4-BB4F-4ACDDA4A4894}" type="presParOf" srcId="{386ED8F3-6404-416A-8C59-C96D4E638F42}" destId="{4766E92D-98CE-4DD8-B64F-F2A9D9A0616D}" srcOrd="0" destOrd="0" presId="urn:microsoft.com/office/officeart/2005/8/layout/radial3"/>
    <dgm:cxn modelId="{E1C716A6-A5A3-4452-A550-D74E539C252F}" type="presParOf" srcId="{386ED8F3-6404-416A-8C59-C96D4E638F42}" destId="{97005341-8077-47BB-83C2-3DD552727E3F}" srcOrd="1" destOrd="0" presId="urn:microsoft.com/office/officeart/2005/8/layout/radial3"/>
    <dgm:cxn modelId="{71409392-6BB2-4B9B-9B7F-6A8D2D32AF3E}" type="presParOf" srcId="{386ED8F3-6404-416A-8C59-C96D4E638F42}" destId="{D342ECF3-3774-457E-AE13-705749A551B7}" srcOrd="2" destOrd="0" presId="urn:microsoft.com/office/officeart/2005/8/layout/radial3"/>
    <dgm:cxn modelId="{A7645207-D587-424B-A08E-1F1A52072AF0}" type="presParOf" srcId="{386ED8F3-6404-416A-8C59-C96D4E638F42}" destId="{D20E3D57-EC2F-4E6B-8ACE-A691F7001C93}" srcOrd="3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3D9A76-9B4A-46B7-93D1-34AF43CFCF15}">
      <dsp:nvSpPr>
        <dsp:cNvPr id="0" name=""/>
        <dsp:cNvSpPr/>
      </dsp:nvSpPr>
      <dsp:spPr>
        <a:xfrm>
          <a:off x="171011" y="516002"/>
          <a:ext cx="1669027" cy="166902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3756D6F-D413-4DD1-92B6-E9870D9ABC32}">
      <dsp:nvSpPr>
        <dsp:cNvPr id="0" name=""/>
        <dsp:cNvSpPr/>
      </dsp:nvSpPr>
      <dsp:spPr>
        <a:xfrm>
          <a:off x="401046" y="784583"/>
          <a:ext cx="1196973" cy="121254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CF4E4C5-6D05-4264-9AAF-AF717C6ECF40}">
      <dsp:nvSpPr>
        <dsp:cNvPr id="0" name=""/>
        <dsp:cNvSpPr/>
      </dsp:nvSpPr>
      <dsp:spPr>
        <a:xfrm>
          <a:off x="714882" y="1084154"/>
          <a:ext cx="569301" cy="61340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5619D1B-2DA6-4800-9C85-F50D7056D3BF}">
      <dsp:nvSpPr>
        <dsp:cNvPr id="0" name=""/>
        <dsp:cNvSpPr/>
      </dsp:nvSpPr>
      <dsp:spPr>
        <a:xfrm>
          <a:off x="2112218" y="0"/>
          <a:ext cx="834513" cy="4867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1400" b="1" kern="1200" dirty="0"/>
            <a:t>SAPPI</a:t>
          </a:r>
        </a:p>
      </dsp:txBody>
      <dsp:txXfrm>
        <a:off x="2112218" y="0"/>
        <a:ext cx="834513" cy="486799"/>
      </dsp:txXfrm>
    </dsp:sp>
    <dsp:sp modelId="{1B21A88E-4487-487F-AEB9-38EC13565CA1}">
      <dsp:nvSpPr>
        <dsp:cNvPr id="0" name=""/>
        <dsp:cNvSpPr/>
      </dsp:nvSpPr>
      <dsp:spPr>
        <a:xfrm>
          <a:off x="1903589" y="243399"/>
          <a:ext cx="208628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6EC06A-79B0-48BA-8A54-49A5B3F91866}">
      <dsp:nvSpPr>
        <dsp:cNvPr id="0" name=""/>
        <dsp:cNvSpPr/>
      </dsp:nvSpPr>
      <dsp:spPr>
        <a:xfrm rot="5400000">
          <a:off x="877554" y="365656"/>
          <a:ext cx="1147178" cy="903222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C3A3AA-1DCC-4DF2-B5F7-EAAA238FE381}">
      <dsp:nvSpPr>
        <dsp:cNvPr id="0" name=""/>
        <dsp:cNvSpPr/>
      </dsp:nvSpPr>
      <dsp:spPr>
        <a:xfrm>
          <a:off x="2112218" y="486799"/>
          <a:ext cx="834513" cy="4867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1400" b="1" kern="1200" dirty="0" smtClean="0"/>
            <a:t>Equips territori</a:t>
          </a:r>
          <a:endParaRPr lang="ca-ES" sz="1400" b="1" kern="1200" dirty="0"/>
        </a:p>
      </dsp:txBody>
      <dsp:txXfrm>
        <a:off x="2112218" y="486799"/>
        <a:ext cx="834513" cy="486799"/>
      </dsp:txXfrm>
    </dsp:sp>
    <dsp:sp modelId="{0EB71199-F0D0-4006-9FDC-62A9679A3858}">
      <dsp:nvSpPr>
        <dsp:cNvPr id="0" name=""/>
        <dsp:cNvSpPr/>
      </dsp:nvSpPr>
      <dsp:spPr>
        <a:xfrm>
          <a:off x="1903589" y="730199"/>
          <a:ext cx="208628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8A137F-0923-49FE-BA55-6475636D523A}">
      <dsp:nvSpPr>
        <dsp:cNvPr id="0" name=""/>
        <dsp:cNvSpPr/>
      </dsp:nvSpPr>
      <dsp:spPr>
        <a:xfrm rot="5400000">
          <a:off x="1123792" y="844861"/>
          <a:ext cx="893931" cy="663994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4036E9-126F-4781-BAD0-5C6974696C4F}">
      <dsp:nvSpPr>
        <dsp:cNvPr id="0" name=""/>
        <dsp:cNvSpPr/>
      </dsp:nvSpPr>
      <dsp:spPr>
        <a:xfrm>
          <a:off x="2112218" y="973599"/>
          <a:ext cx="834513" cy="4867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1400" b="1" kern="1200" dirty="0" smtClean="0"/>
            <a:t>Atenció Primària</a:t>
          </a:r>
          <a:endParaRPr lang="ca-ES" sz="1400" b="1" kern="1200" dirty="0"/>
        </a:p>
      </dsp:txBody>
      <dsp:txXfrm>
        <a:off x="2112218" y="973599"/>
        <a:ext cx="834513" cy="486799"/>
      </dsp:txXfrm>
    </dsp:sp>
    <dsp:sp modelId="{7654469F-6C3F-454D-ABAE-7E5DEB34CB67}">
      <dsp:nvSpPr>
        <dsp:cNvPr id="0" name=""/>
        <dsp:cNvSpPr/>
      </dsp:nvSpPr>
      <dsp:spPr>
        <a:xfrm>
          <a:off x="1903589" y="1216999"/>
          <a:ext cx="208628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78A2AE-B6C4-4BBA-B3F3-418CAE6205E0}">
      <dsp:nvSpPr>
        <dsp:cNvPr id="0" name=""/>
        <dsp:cNvSpPr/>
      </dsp:nvSpPr>
      <dsp:spPr>
        <a:xfrm rot="5400000">
          <a:off x="1370335" y="1323677"/>
          <a:ext cx="638681" cy="424767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10191B-F73A-4ABE-B4C5-4BCE4EB825DF}">
      <dsp:nvSpPr>
        <dsp:cNvPr id="0" name=""/>
        <dsp:cNvSpPr/>
      </dsp:nvSpPr>
      <dsp:spPr>
        <a:xfrm>
          <a:off x="1066450" y="6855"/>
          <a:ext cx="2672003" cy="2506569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3000" kern="1200" dirty="0" smtClean="0"/>
            <a:t>Hospital J. Trueta</a:t>
          </a:r>
          <a:endParaRPr lang="ca-ES" sz="3000" kern="1200" dirty="0"/>
        </a:p>
      </dsp:txBody>
      <dsp:txXfrm>
        <a:off x="1439568" y="302433"/>
        <a:ext cx="1540614" cy="1915412"/>
      </dsp:txXfrm>
    </dsp:sp>
    <dsp:sp modelId="{FA4BA6AB-6974-4387-97E7-E39AB389318C}">
      <dsp:nvSpPr>
        <dsp:cNvPr id="0" name=""/>
        <dsp:cNvSpPr/>
      </dsp:nvSpPr>
      <dsp:spPr>
        <a:xfrm>
          <a:off x="2955704" y="6855"/>
          <a:ext cx="2506569" cy="2506569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100000"/>
                <a:lumOff val="-235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50000"/>
                <a:hueOff val="0"/>
                <a:satOff val="100000"/>
                <a:lumOff val="-235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50000"/>
                <a:hueOff val="0"/>
                <a:satOff val="100000"/>
                <a:lumOff val="-235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3000" kern="1200" dirty="0" smtClean="0"/>
            <a:t>Atenció Primària </a:t>
          </a:r>
          <a:endParaRPr lang="ca-ES" sz="3000" kern="1200" dirty="0"/>
        </a:p>
      </dsp:txBody>
      <dsp:txXfrm>
        <a:off x="3667028" y="302433"/>
        <a:ext cx="1445229" cy="19154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66E92D-98CE-4DD8-B64F-F2A9D9A0616D}">
      <dsp:nvSpPr>
        <dsp:cNvPr id="0" name=""/>
        <dsp:cNvSpPr/>
      </dsp:nvSpPr>
      <dsp:spPr>
        <a:xfrm>
          <a:off x="1900884" y="1288691"/>
          <a:ext cx="2943605" cy="2943605"/>
        </a:xfrm>
        <a:prstGeom prst="ellipse">
          <a:avLst/>
        </a:prstGeom>
        <a:solidFill>
          <a:srgbClr val="00B0F0">
            <a:alpha val="50000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5200" kern="1200" dirty="0" smtClean="0"/>
            <a:t>104</a:t>
          </a:r>
        </a:p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2000" kern="1200" dirty="0" smtClean="0"/>
            <a:t>Atesos</a:t>
          </a:r>
          <a:endParaRPr lang="ca-ES" sz="2000" kern="1200" dirty="0"/>
        </a:p>
      </dsp:txBody>
      <dsp:txXfrm>
        <a:off x="2331965" y="1719772"/>
        <a:ext cx="2081443" cy="2081443"/>
      </dsp:txXfrm>
    </dsp:sp>
    <dsp:sp modelId="{97005341-8077-47BB-83C2-3DD552727E3F}">
      <dsp:nvSpPr>
        <dsp:cNvPr id="0" name=""/>
        <dsp:cNvSpPr/>
      </dsp:nvSpPr>
      <dsp:spPr>
        <a:xfrm>
          <a:off x="4254131" y="929424"/>
          <a:ext cx="1471802" cy="1471802"/>
        </a:xfrm>
        <a:prstGeom prst="ellipse">
          <a:avLst/>
        </a:prstGeom>
        <a:solidFill>
          <a:srgbClr val="7030A0">
            <a:alpha val="50000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1400" kern="1200" dirty="0" smtClean="0"/>
            <a:t>24 ALTES</a:t>
          </a:r>
          <a:endParaRPr lang="ca-ES" sz="1400" kern="1200" dirty="0"/>
        </a:p>
      </dsp:txBody>
      <dsp:txXfrm>
        <a:off x="4469671" y="1144964"/>
        <a:ext cx="1040722" cy="1040722"/>
      </dsp:txXfrm>
    </dsp:sp>
    <dsp:sp modelId="{D342ECF3-3774-457E-AE13-705749A551B7}">
      <dsp:nvSpPr>
        <dsp:cNvPr id="0" name=""/>
        <dsp:cNvSpPr/>
      </dsp:nvSpPr>
      <dsp:spPr>
        <a:xfrm>
          <a:off x="4140145" y="2888230"/>
          <a:ext cx="1804562" cy="174947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1400" kern="1200" dirty="0" smtClean="0"/>
            <a:t>6 DEFUNCIONS</a:t>
          </a:r>
          <a:endParaRPr lang="ca-ES" sz="1400" kern="1200" dirty="0"/>
        </a:p>
      </dsp:txBody>
      <dsp:txXfrm>
        <a:off x="4404417" y="3144434"/>
        <a:ext cx="1276018" cy="1237065"/>
      </dsp:txXfrm>
    </dsp:sp>
    <dsp:sp modelId="{D20E3D57-EC2F-4E6B-8ACE-A691F7001C93}">
      <dsp:nvSpPr>
        <dsp:cNvPr id="0" name=""/>
        <dsp:cNvSpPr/>
      </dsp:nvSpPr>
      <dsp:spPr>
        <a:xfrm>
          <a:off x="922100" y="1061562"/>
          <a:ext cx="1471802" cy="1471802"/>
        </a:xfrm>
        <a:prstGeom prst="ellipse">
          <a:avLst/>
        </a:prstGeom>
        <a:solidFill>
          <a:srgbClr val="92D050">
            <a:alpha val="50000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1400" kern="1200" dirty="0" smtClean="0"/>
            <a:t>33 NOUS</a:t>
          </a:r>
          <a:endParaRPr lang="ca-ES" sz="1400" kern="1200" dirty="0"/>
        </a:p>
      </dsp:txBody>
      <dsp:txXfrm>
        <a:off x="1137640" y="1277102"/>
        <a:ext cx="1040722" cy="10407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capçalera 1">
            <a:extLst>
              <a:ext uri="{FF2B5EF4-FFF2-40B4-BE49-F238E27FC236}">
                <a16:creationId xmlns="" xmlns:a16="http://schemas.microsoft.com/office/drawing/2014/main" id="{BAA7525A-767A-4AA5-C576-505B9A32FC0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1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idor de data 2">
            <a:extLst>
              <a:ext uri="{FF2B5EF4-FFF2-40B4-BE49-F238E27FC236}">
                <a16:creationId xmlns="" xmlns:a16="http://schemas.microsoft.com/office/drawing/2014/main" id="{F5C1F683-AC94-81DB-B693-03286DC9732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6737" y="1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16CB63-8995-48C7-9927-3FA900FABA2A}" type="datetimeFigureOut">
              <a:rPr lang="ca-ES" smtClean="0">
                <a:latin typeface="Arial" panose="020B0604020202020204" pitchFamily="34" charset="0"/>
                <a:cs typeface="Arial" panose="020B0604020202020204" pitchFamily="34" charset="0"/>
              </a:rPr>
              <a:t>21/1/2026</a:t>
            </a:fld>
            <a:endParaRPr lang="ca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idor de peu de pàgina 3">
            <a:extLst>
              <a:ext uri="{FF2B5EF4-FFF2-40B4-BE49-F238E27FC236}">
                <a16:creationId xmlns="" xmlns:a16="http://schemas.microsoft.com/office/drawing/2014/main" id="{EE7FB11C-75D1-1412-659C-DBBAD6587DF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442155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idor de número de diapositiva 4">
            <a:extLst>
              <a:ext uri="{FF2B5EF4-FFF2-40B4-BE49-F238E27FC236}">
                <a16:creationId xmlns="" xmlns:a16="http://schemas.microsoft.com/office/drawing/2014/main" id="{386006A0-B6B8-36C4-9DEE-01C131EF30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6737" y="9442155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24A285-62F9-4CF0-B7DA-6E1CAA7B6B78}" type="slidenum">
              <a:rPr lang="ca-ES" smtClean="0"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ca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926688"/>
      </p:ext>
    </p:extLst>
  </p:cSld>
  <p:clrMap bg1="lt1" tx1="dk1" bg2="lt2" tx2="dk2" accent1="accent1" accent2="accent2" accent3="accent3" accent4="accent4" accent5="accent5" accent6="accent6" hlink="hlink" folHlink="folHlink"/>
  <p:hf hdr="0" dt="0"/>
  <p:extLst>
    <p:ext uri="{56416CCD-93CA-4268-BC5B-53C4BB910035}">
      <p15:sldGuideLst xmlns="" xmlns:p15="http://schemas.microsoft.com/office/powerpoint/2012/main">
        <p15:guide id="1" orient="horz" pos="3131" userDrawn="1">
          <p15:clr>
            <a:srgbClr val="F26B43"/>
          </p15:clr>
        </p15:guide>
        <p15:guide id="2" pos="2145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capçalera 1">
            <a:extLst>
              <a:ext uri="{FF2B5EF4-FFF2-40B4-BE49-F238E27FC236}">
                <a16:creationId xmlns="" xmlns:a16="http://schemas.microsoft.com/office/drawing/2014/main" id="{1FF66848-D68A-DD60-8FE1-932DFDCA4225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1" y="0"/>
            <a:ext cx="2950475" cy="49877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a-ES" sz="1200" b="0" i="0" u="none" strike="noStrike" kern="1200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ca-ES" dirty="0"/>
          </a:p>
        </p:txBody>
      </p:sp>
      <p:sp>
        <p:nvSpPr>
          <p:cNvPr id="3" name="Contenidor de data 2">
            <a:extLst>
              <a:ext uri="{FF2B5EF4-FFF2-40B4-BE49-F238E27FC236}">
                <a16:creationId xmlns="" xmlns:a16="http://schemas.microsoft.com/office/drawing/2014/main" id="{C4EB2D3E-B05A-34E1-7172-F089B359DD5A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56734" y="0"/>
            <a:ext cx="2950475" cy="49877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a-ES" sz="1200" b="0" i="0" u="none" strike="noStrike" kern="1200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9A26C02-357F-43FC-8548-594879C55D6E}" type="datetime1">
              <a:rPr lang="ca-ES" smtClean="0"/>
              <a:pPr/>
              <a:t>21/1/2026</a:t>
            </a:fld>
            <a:endParaRPr lang="ca-ES" dirty="0"/>
          </a:p>
        </p:txBody>
      </p:sp>
      <p:sp>
        <p:nvSpPr>
          <p:cNvPr id="4" name="Contenidor d'imatge de diapositiva 3">
            <a:extLst>
              <a:ext uri="{FF2B5EF4-FFF2-40B4-BE49-F238E27FC236}">
                <a16:creationId xmlns="" xmlns:a16="http://schemas.microsoft.com/office/drawing/2014/main" id="{C484EFC3-EB6E-84D5-826C-DD149D2216E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Contenidor de notes 4">
            <a:extLst>
              <a:ext uri="{FF2B5EF4-FFF2-40B4-BE49-F238E27FC236}">
                <a16:creationId xmlns="" xmlns:a16="http://schemas.microsoft.com/office/drawing/2014/main" id="{278940D1-DE3E-EDD7-7CEC-31D76220A0ED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0879" y="4784069"/>
            <a:ext cx="5447030" cy="391423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ca-ES" dirty="0"/>
              <a:t>Feu clic per editar els estils del text del patró</a:t>
            </a:r>
          </a:p>
          <a:p>
            <a:pPr lvl="1"/>
            <a:r>
              <a:rPr lang="ca-ES" dirty="0"/>
              <a:t>Segon nivell</a:t>
            </a:r>
          </a:p>
          <a:p>
            <a:pPr lvl="2"/>
            <a:r>
              <a:rPr lang="ca-ES" dirty="0"/>
              <a:t>Tercer nivell</a:t>
            </a:r>
          </a:p>
          <a:p>
            <a:pPr lvl="3"/>
            <a:r>
              <a:rPr lang="ca-ES" dirty="0"/>
              <a:t>Quart nivell</a:t>
            </a:r>
          </a:p>
          <a:p>
            <a:pPr lvl="4"/>
            <a:r>
              <a:rPr lang="ca-ES" dirty="0"/>
              <a:t>Cinquè nivell</a:t>
            </a:r>
          </a:p>
        </p:txBody>
      </p:sp>
      <p:sp>
        <p:nvSpPr>
          <p:cNvPr id="6" name="Contenidor de peu de pàgina 5">
            <a:extLst>
              <a:ext uri="{FF2B5EF4-FFF2-40B4-BE49-F238E27FC236}">
                <a16:creationId xmlns="" xmlns:a16="http://schemas.microsoft.com/office/drawing/2014/main" id="{175BBE03-53A8-D153-EB2D-4A4D4DA7F5CC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1" y="9442150"/>
            <a:ext cx="2950475" cy="49877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a-ES" sz="1200" b="0" i="0" u="none" strike="noStrike" kern="1200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ca-ES" dirty="0"/>
          </a:p>
        </p:txBody>
      </p:sp>
      <p:sp>
        <p:nvSpPr>
          <p:cNvPr id="7" name="Contenidor de número de diapositiva 6">
            <a:extLst>
              <a:ext uri="{FF2B5EF4-FFF2-40B4-BE49-F238E27FC236}">
                <a16:creationId xmlns="" xmlns:a16="http://schemas.microsoft.com/office/drawing/2014/main" id="{B63E8B99-B821-0629-6832-CB4CE682CD2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56734" y="9442150"/>
            <a:ext cx="2950475" cy="49877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a-ES" sz="1200" b="0" i="0" u="none" strike="noStrike" kern="1200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38C181-AD71-4E41-B926-A738AF06117E}" type="slidenum">
              <a:rPr lang="ca-ES" smtClean="0"/>
              <a:pPr/>
              <a:t>‹#›</a:t>
            </a:fld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182531701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ca-ES" sz="1200" b="0" i="0" u="none" strike="noStrike" kern="1200" cap="none" spc="0" baseline="0">
        <a:solidFill>
          <a:srgbClr val="000000"/>
        </a:solidFill>
        <a:uFillTx/>
        <a:latin typeface="Arial" panose="020B0604020202020204" pitchFamily="34" charset="0"/>
        <a:cs typeface="Arial" panose="020B0604020202020204" pitchFamily="34" charset="0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ca-ES" sz="1200" b="0" i="0" u="none" strike="noStrike" kern="1200" cap="none" spc="0" baseline="0">
        <a:solidFill>
          <a:srgbClr val="000000"/>
        </a:solidFill>
        <a:uFillTx/>
        <a:latin typeface="Arial" panose="020B0604020202020204" pitchFamily="34" charset="0"/>
        <a:cs typeface="Arial" panose="020B0604020202020204" pitchFamily="34" charset="0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ca-ES" sz="1200" b="0" i="0" u="none" strike="noStrike" kern="1200" cap="none" spc="0" baseline="0">
        <a:solidFill>
          <a:srgbClr val="000000"/>
        </a:solidFill>
        <a:uFillTx/>
        <a:latin typeface="Arial" panose="020B0604020202020204" pitchFamily="34" charset="0"/>
        <a:cs typeface="Arial" panose="020B0604020202020204" pitchFamily="34" charset="0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ca-ES" sz="1200" b="0" i="0" u="none" strike="noStrike" kern="1200" cap="none" spc="0" baseline="0">
        <a:solidFill>
          <a:srgbClr val="000000"/>
        </a:solidFill>
        <a:uFillTx/>
        <a:latin typeface="Arial" panose="020B0604020202020204" pitchFamily="34" charset="0"/>
        <a:cs typeface="Arial" panose="020B0604020202020204" pitchFamily="34" charset="0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ca-ES" sz="1200" b="0" i="0" u="none" strike="noStrike" kern="1200" cap="none" spc="0" baseline="0">
        <a:solidFill>
          <a:srgbClr val="000000"/>
        </a:solidFill>
        <a:uFillTx/>
        <a:latin typeface="Arial" panose="020B0604020202020204" pitchFamily="34" charset="0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sz="900" dirty="0"/>
          </a:p>
        </p:txBody>
      </p:sp>
      <p:sp>
        <p:nvSpPr>
          <p:cNvPr id="4" name="Contenidor de peu de pà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5" name="Conteni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38C181-AD71-4E41-B926-A738AF06117E}" type="slidenum">
              <a:rPr lang="ca-ES" smtClean="0"/>
              <a:pPr/>
              <a:t>1</a:t>
            </a:fld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36267791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0:notes"/>
          <p:cNvSpPr txBox="1">
            <a:spLocks noGrp="1"/>
          </p:cNvSpPr>
          <p:nvPr>
            <p:ph type="body" idx="1"/>
          </p:nvPr>
        </p:nvSpPr>
        <p:spPr>
          <a:xfrm>
            <a:off x="683240" y="4960001"/>
            <a:ext cx="5465922" cy="4698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3" tIns="47098" rIns="94223" bIns="47098" anchor="t" anchorCtr="0">
            <a:noAutofit/>
          </a:bodyPr>
          <a:lstStyle/>
          <a:p>
            <a:pPr marL="0" indent="0">
              <a:buSzPts val="1200"/>
            </a:pPr>
            <a:endParaRPr dirty="0"/>
          </a:p>
        </p:txBody>
      </p:sp>
      <p:sp>
        <p:nvSpPr>
          <p:cNvPr id="297" name="Google Shape;29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63500" y="781050"/>
            <a:ext cx="6959600" cy="39163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040491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0:notes"/>
          <p:cNvSpPr txBox="1">
            <a:spLocks noGrp="1"/>
          </p:cNvSpPr>
          <p:nvPr>
            <p:ph type="body" idx="1"/>
          </p:nvPr>
        </p:nvSpPr>
        <p:spPr>
          <a:xfrm>
            <a:off x="683240" y="4960001"/>
            <a:ext cx="5465922" cy="4698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3" tIns="47098" rIns="94223" bIns="47098" anchor="t" anchorCtr="0">
            <a:noAutofit/>
          </a:bodyPr>
          <a:lstStyle/>
          <a:p>
            <a:pPr marL="0" indent="0">
              <a:buSzPts val="1200"/>
            </a:pPr>
            <a:endParaRPr dirty="0"/>
          </a:p>
        </p:txBody>
      </p:sp>
      <p:sp>
        <p:nvSpPr>
          <p:cNvPr id="297" name="Google Shape;29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63500" y="781050"/>
            <a:ext cx="6959600" cy="39163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040491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0:notes"/>
          <p:cNvSpPr txBox="1">
            <a:spLocks noGrp="1"/>
          </p:cNvSpPr>
          <p:nvPr>
            <p:ph type="body" idx="1"/>
          </p:nvPr>
        </p:nvSpPr>
        <p:spPr>
          <a:xfrm>
            <a:off x="683240" y="4960001"/>
            <a:ext cx="5465922" cy="4698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3" tIns="47098" rIns="94223" bIns="47098" anchor="t" anchorCtr="0">
            <a:noAutofit/>
          </a:bodyPr>
          <a:lstStyle/>
          <a:p>
            <a:pPr marL="0" indent="0">
              <a:buSzPts val="1200"/>
            </a:pPr>
            <a:r>
              <a:rPr lang="ca-ES" dirty="0" smtClean="0"/>
              <a:t>  </a:t>
            </a:r>
            <a:endParaRPr dirty="0"/>
          </a:p>
        </p:txBody>
      </p:sp>
      <p:sp>
        <p:nvSpPr>
          <p:cNvPr id="297" name="Google Shape;29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63500" y="781050"/>
            <a:ext cx="6959600" cy="39163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040491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0:notes"/>
          <p:cNvSpPr txBox="1">
            <a:spLocks noGrp="1"/>
          </p:cNvSpPr>
          <p:nvPr>
            <p:ph type="body" idx="1"/>
          </p:nvPr>
        </p:nvSpPr>
        <p:spPr>
          <a:xfrm>
            <a:off x="683240" y="4960001"/>
            <a:ext cx="5465922" cy="4698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3" tIns="47098" rIns="94223" bIns="47098" anchor="t" anchorCtr="0">
            <a:noAutofit/>
          </a:bodyPr>
          <a:lstStyle/>
          <a:p>
            <a:pPr marL="0" indent="0">
              <a:buSzPts val="1200"/>
            </a:pPr>
            <a:endParaRPr dirty="0"/>
          </a:p>
        </p:txBody>
      </p:sp>
      <p:sp>
        <p:nvSpPr>
          <p:cNvPr id="297" name="Google Shape;29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63500" y="781050"/>
            <a:ext cx="6959600" cy="39163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04049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sz="900" dirty="0"/>
          </a:p>
        </p:txBody>
      </p:sp>
      <p:sp>
        <p:nvSpPr>
          <p:cNvPr id="4" name="Contenidor de peu de pà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5" name="Conteni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38C181-AD71-4E41-B926-A738AF06117E}" type="slidenum">
              <a:rPr lang="ca-ES" smtClean="0"/>
              <a:pPr/>
              <a:t>2</a:t>
            </a:fld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3626779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a-ES" sz="900" dirty="0" smtClean="0"/>
          </a:p>
        </p:txBody>
      </p:sp>
      <p:sp>
        <p:nvSpPr>
          <p:cNvPr id="4" name="Contenidor de peu de pà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5" name="Conteni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38C181-AD71-4E41-B926-A738AF06117E}" type="slidenum">
              <a:rPr lang="ca-ES" smtClean="0"/>
              <a:pPr/>
              <a:t>3</a:t>
            </a:fld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3626779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sz="900" dirty="0"/>
          </a:p>
        </p:txBody>
      </p:sp>
      <p:sp>
        <p:nvSpPr>
          <p:cNvPr id="4" name="Contenidor de peu de pà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5" name="Conteni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38C181-AD71-4E41-B926-A738AF06117E}" type="slidenum">
              <a:rPr lang="ca-ES" smtClean="0"/>
              <a:pPr/>
              <a:t>4</a:t>
            </a:fld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36267791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sz="900" dirty="0"/>
          </a:p>
        </p:txBody>
      </p:sp>
      <p:sp>
        <p:nvSpPr>
          <p:cNvPr id="4" name="Contenidor de peu de pà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5" name="Conteni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38C181-AD71-4E41-B926-A738AF06117E}" type="slidenum">
              <a:rPr lang="ca-ES" smtClean="0"/>
              <a:pPr/>
              <a:t>5</a:t>
            </a:fld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36267791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sz="900" dirty="0"/>
          </a:p>
        </p:txBody>
      </p:sp>
      <p:sp>
        <p:nvSpPr>
          <p:cNvPr id="4" name="Contenidor de peu de pà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5" name="Conteni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38C181-AD71-4E41-B926-A738AF06117E}" type="slidenum">
              <a:rPr lang="ca-ES" smtClean="0"/>
              <a:pPr/>
              <a:t>6</a:t>
            </a:fld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36267791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peu de pà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5" name="Conteni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38C181-AD71-4E41-B926-A738AF06117E}" type="slidenum">
              <a:rPr lang="ca-ES" smtClean="0"/>
              <a:pPr/>
              <a:t>7</a:t>
            </a:fld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35863274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 smtClean="0"/>
          </a:p>
          <a:p>
            <a:endParaRPr lang="ca-ES" baseline="0" dirty="0" smtClean="0"/>
          </a:p>
          <a:p>
            <a:endParaRPr lang="ca-ES" dirty="0"/>
          </a:p>
        </p:txBody>
      </p:sp>
      <p:sp>
        <p:nvSpPr>
          <p:cNvPr id="4" name="Contenidor de peu de pà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5" name="Conteni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38C181-AD71-4E41-B926-A738AF06117E}" type="slidenum">
              <a:rPr lang="ca-ES" smtClean="0"/>
              <a:pPr/>
              <a:t>8</a:t>
            </a:fld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35863274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3013"/>
            <a:ext cx="5961062" cy="3354387"/>
          </a:xfrm>
        </p:spPr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9AF8A8-65ED-4C47-BA1B-025E005C97C7}" type="slidenum">
              <a:rPr lang="ca-ES" smtClean="0"/>
              <a:t>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67535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2 - Títol de 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idor de text 2"/>
          <p:cNvSpPr>
            <a:spLocks noGrp="1"/>
          </p:cNvSpPr>
          <p:nvPr>
            <p:ph type="body" sz="quarter" idx="27" hasCustomPrompt="1"/>
          </p:nvPr>
        </p:nvSpPr>
        <p:spPr>
          <a:xfrm>
            <a:off x="4655128" y="1731818"/>
            <a:ext cx="2881744" cy="993916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8000">
                <a:solidFill>
                  <a:srgbClr val="CD3333"/>
                </a:solidFill>
              </a:defRPr>
            </a:lvl1pPr>
          </a:lstStyle>
          <a:p>
            <a:pPr lvl="0"/>
            <a:r>
              <a:rPr lang="ca-ES" dirty="0"/>
              <a:t>0</a:t>
            </a:r>
          </a:p>
        </p:txBody>
      </p:sp>
      <p:sp>
        <p:nvSpPr>
          <p:cNvPr id="7" name="Títol 6"/>
          <p:cNvSpPr>
            <a:spLocks noGrp="1"/>
          </p:cNvSpPr>
          <p:nvPr>
            <p:ph type="title"/>
          </p:nvPr>
        </p:nvSpPr>
        <p:spPr>
          <a:xfrm>
            <a:off x="1056640" y="3161536"/>
            <a:ext cx="10077525" cy="920012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buFont typeface="+mj-lt"/>
              <a:buNone/>
              <a:defRPr sz="3600" b="0"/>
            </a:lvl1pPr>
          </a:lstStyle>
          <a:p>
            <a:r>
              <a:rPr lang="ca-ES" dirty="0"/>
              <a:t>Feu clic aquí per editar l'estil</a:t>
            </a:r>
          </a:p>
        </p:txBody>
      </p:sp>
      <p:sp>
        <p:nvSpPr>
          <p:cNvPr id="9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3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cxnSp>
        <p:nvCxnSpPr>
          <p:cNvPr id="6" name="Connector recte 5"/>
          <p:cNvCxnSpPr/>
          <p:nvPr userDrawn="1"/>
        </p:nvCxnSpPr>
        <p:spPr>
          <a:xfrm>
            <a:off x="5008036" y="2929781"/>
            <a:ext cx="2175933" cy="0"/>
          </a:xfrm>
          <a:prstGeom prst="line">
            <a:avLst/>
          </a:prstGeom>
          <a:ln w="9525">
            <a:solidFill>
              <a:srgbClr val="33333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038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4 - Tres colum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idor de text 3">
            <a:extLst>
              <a:ext uri="{FF2B5EF4-FFF2-40B4-BE49-F238E27FC236}">
                <a16:creationId xmlns="" xmlns:a16="http://schemas.microsoft.com/office/drawing/2014/main" id="{9EAA6A94-2CA9-A726-9DFD-F695650D9A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9859" y="2010661"/>
            <a:ext cx="3527831" cy="4098925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6" name="Contenidor d'imatge 5">
            <a:extLst>
              <a:ext uri="{FF2B5EF4-FFF2-40B4-BE49-F238E27FC236}">
                <a16:creationId xmlns="" xmlns:a16="http://schemas.microsoft.com/office/drawing/2014/main" id="{385661AD-A871-86BF-572B-18CF6A53F1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32089" y="2010661"/>
            <a:ext cx="3527831" cy="4098925"/>
          </a:xfrm>
          <a:prstGeom prst="rect">
            <a:avLst/>
          </a:prstGeom>
        </p:spPr>
        <p:txBody>
          <a:bodyPr lIns="0" tIns="0" rIns="0" bIns="0"/>
          <a:lstStyle/>
          <a:p>
            <a:endParaRPr lang="ca-ES"/>
          </a:p>
        </p:txBody>
      </p:sp>
      <p:sp>
        <p:nvSpPr>
          <p:cNvPr id="7" name="Contenidor de text 3">
            <a:extLst>
              <a:ext uri="{FF2B5EF4-FFF2-40B4-BE49-F238E27FC236}">
                <a16:creationId xmlns="" xmlns:a16="http://schemas.microsoft.com/office/drawing/2014/main" id="{CDF7DA34-B446-14EE-CDCC-9DB55246A8B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984313" y="2010661"/>
            <a:ext cx="3499027" cy="4098925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5" name="Contenidor de text 3">
            <a:extLst>
              <a:ext uri="{FF2B5EF4-FFF2-40B4-BE49-F238E27FC236}">
                <a16:creationId xmlns="" xmlns:a16="http://schemas.microsoft.com/office/drawing/2014/main" id="{CF42262D-8FF0-7D52-62EB-C97414D601B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00091" y="1278863"/>
            <a:ext cx="10783252" cy="344488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l’estil del subtítol</a:t>
            </a:r>
          </a:p>
        </p:txBody>
      </p:sp>
      <p:sp>
        <p:nvSpPr>
          <p:cNvPr id="10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3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9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3890300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5 - Quatre columnes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idor de text 3">
            <a:extLst>
              <a:ext uri="{FF2B5EF4-FFF2-40B4-BE49-F238E27FC236}">
                <a16:creationId xmlns="" xmlns:a16="http://schemas.microsoft.com/office/drawing/2014/main" id="{9EAA6A94-2CA9-A726-9DFD-F695650D9A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0335" y="1997112"/>
            <a:ext cx="2520000" cy="409892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6" name="Contenidor d'imatge 5">
            <a:extLst>
              <a:ext uri="{FF2B5EF4-FFF2-40B4-BE49-F238E27FC236}">
                <a16:creationId xmlns="" xmlns:a16="http://schemas.microsoft.com/office/drawing/2014/main" id="{385661AD-A871-86BF-572B-18CF6A53F1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09328" y="1997112"/>
            <a:ext cx="2520000" cy="40989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7" name="Contenidor d'imatge 5">
            <a:extLst>
              <a:ext uri="{FF2B5EF4-FFF2-40B4-BE49-F238E27FC236}">
                <a16:creationId xmlns="" xmlns:a16="http://schemas.microsoft.com/office/drawing/2014/main" id="{7E51CB8A-6F81-A6A3-7985-8FA4803E3D7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958825" y="1997112"/>
            <a:ext cx="2520000" cy="40989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9" name="Contenidor d'imatge 5">
            <a:extLst>
              <a:ext uri="{FF2B5EF4-FFF2-40B4-BE49-F238E27FC236}">
                <a16:creationId xmlns="" xmlns:a16="http://schemas.microsoft.com/office/drawing/2014/main" id="{B77EE090-3C70-99F3-3E59-0C372632AE8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459831" y="1997112"/>
            <a:ext cx="2520000" cy="40989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5" name="Contenidor de text 3">
            <a:extLst>
              <a:ext uri="{FF2B5EF4-FFF2-40B4-BE49-F238E27FC236}">
                <a16:creationId xmlns="" xmlns:a16="http://schemas.microsoft.com/office/drawing/2014/main" id="{D25A783D-2EE9-051A-6313-97ADE2126A1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00089" y="1278664"/>
            <a:ext cx="10791523" cy="344488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l’estil del subtítol</a:t>
            </a:r>
          </a:p>
        </p:txBody>
      </p:sp>
      <p:sp>
        <p:nvSpPr>
          <p:cNvPr id="11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3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10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4977553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6 - Quatre columne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idor de text 3">
            <a:extLst>
              <a:ext uri="{FF2B5EF4-FFF2-40B4-BE49-F238E27FC236}">
                <a16:creationId xmlns="" xmlns:a16="http://schemas.microsoft.com/office/drawing/2014/main" id="{9EAA6A94-2CA9-A726-9DFD-F695650D9A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58827" y="1997112"/>
            <a:ext cx="2520000" cy="409892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6" name="Contenidor d'imatge 5">
            <a:extLst>
              <a:ext uri="{FF2B5EF4-FFF2-40B4-BE49-F238E27FC236}">
                <a16:creationId xmlns="" xmlns:a16="http://schemas.microsoft.com/office/drawing/2014/main" id="{385661AD-A871-86BF-572B-18CF6A53F1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08555" y="1997112"/>
            <a:ext cx="2520000" cy="40989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7" name="Contenidor d'imatge 5">
            <a:extLst>
              <a:ext uri="{FF2B5EF4-FFF2-40B4-BE49-F238E27FC236}">
                <a16:creationId xmlns="" xmlns:a16="http://schemas.microsoft.com/office/drawing/2014/main" id="{7E51CB8A-6F81-A6A3-7985-8FA4803E3D7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08011" y="1997112"/>
            <a:ext cx="2520000" cy="40989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9" name="Contenidor d'imatge 5">
            <a:extLst>
              <a:ext uri="{FF2B5EF4-FFF2-40B4-BE49-F238E27FC236}">
                <a16:creationId xmlns="" xmlns:a16="http://schemas.microsoft.com/office/drawing/2014/main" id="{B77EE090-3C70-99F3-3E59-0C372632AE8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458283" y="1997112"/>
            <a:ext cx="2520000" cy="40989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5" name="Contenidor de text 3">
            <a:extLst>
              <a:ext uri="{FF2B5EF4-FFF2-40B4-BE49-F238E27FC236}">
                <a16:creationId xmlns="" xmlns:a16="http://schemas.microsoft.com/office/drawing/2014/main" id="{7C762D0F-A757-3090-2001-A8E4F04C266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00089" y="1278664"/>
            <a:ext cx="10778739" cy="344488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l’estil del subtítol</a:t>
            </a:r>
          </a:p>
        </p:txBody>
      </p:sp>
      <p:sp>
        <p:nvSpPr>
          <p:cNvPr id="11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3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10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32967664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7 - Imatge 2/3 + text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idor de text 3">
            <a:extLst>
              <a:ext uri="{FF2B5EF4-FFF2-40B4-BE49-F238E27FC236}">
                <a16:creationId xmlns="" xmlns:a16="http://schemas.microsoft.com/office/drawing/2014/main" id="{9EAA6A94-2CA9-A726-9DFD-F695650D9A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75077" y="1661166"/>
            <a:ext cx="3500643" cy="433323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8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3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5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1890986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8 - Text 1/3 + Imatge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idor de text 3">
            <a:extLst>
              <a:ext uri="{FF2B5EF4-FFF2-40B4-BE49-F238E27FC236}">
                <a16:creationId xmlns="" xmlns:a16="http://schemas.microsoft.com/office/drawing/2014/main" id="{9EAA6A94-2CA9-A726-9DFD-F695650D9A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0395" y="1638302"/>
            <a:ext cx="3527527" cy="435609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8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3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5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18350578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ol i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>
          <a:xfrm>
            <a:off x="609601" y="1600207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10"/>
          </p:nvPr>
        </p:nvSpPr>
        <p:spPr>
          <a:xfrm>
            <a:off x="609601" y="6356358"/>
            <a:ext cx="2844800" cy="365125"/>
          </a:xfrm>
          <a:prstGeom prst="rect">
            <a:avLst/>
          </a:prstGeom>
        </p:spPr>
        <p:txBody>
          <a:bodyPr/>
          <a:lstStyle/>
          <a:p>
            <a:fld id="{BA4179FE-E67A-4F13-8EAD-5088639395E1}" type="datetimeFigureOut">
              <a:rPr lang="ca-ES" smtClean="0"/>
              <a:t>21/1/2026</a:t>
            </a:fld>
            <a:endParaRPr lang="ca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11"/>
          </p:nvPr>
        </p:nvSpPr>
        <p:spPr>
          <a:xfrm>
            <a:off x="4165602" y="6356358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737601" y="6356358"/>
            <a:ext cx="2844800" cy="365125"/>
          </a:xfrm>
          <a:prstGeom prst="rect">
            <a:avLst/>
          </a:prstGeom>
        </p:spPr>
        <p:txBody>
          <a:bodyPr/>
          <a:lstStyle/>
          <a:p>
            <a:fld id="{3849AE75-8B91-46DA-8293-3D5FFC8FA701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2618221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1- Columnes amb ico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idor de text 23">
            <a:extLst>
              <a:ext uri="{FF2B5EF4-FFF2-40B4-BE49-F238E27FC236}">
                <a16:creationId xmlns="" xmlns:a16="http://schemas.microsoft.com/office/drawing/2014/main" id="{6ADDA736-8FF5-568C-BD58-2273F848F4DB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09932" y="2622419"/>
            <a:ext cx="2986749" cy="6477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20" name="Contenidor de text 3">
            <a:extLst>
              <a:ext uri="{FF2B5EF4-FFF2-40B4-BE49-F238E27FC236}">
                <a16:creationId xmlns="" xmlns:a16="http://schemas.microsoft.com/office/drawing/2014/main" id="{7067FEE7-1D1F-A601-5A90-2C7CD785635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485045" y="3321995"/>
            <a:ext cx="2990851" cy="202321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4" name="Contenidor de text 3">
            <a:extLst>
              <a:ext uri="{FF2B5EF4-FFF2-40B4-BE49-F238E27FC236}">
                <a16:creationId xmlns="" xmlns:a16="http://schemas.microsoft.com/office/drawing/2014/main" id="{9EAA6A94-2CA9-A726-9DFD-F695650D9A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9929" y="3321995"/>
            <a:ext cx="2990851" cy="202321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15" name="Contenidor d'imatge 14">
            <a:extLst>
              <a:ext uri="{FF2B5EF4-FFF2-40B4-BE49-F238E27FC236}">
                <a16:creationId xmlns="" xmlns:a16="http://schemas.microsoft.com/office/drawing/2014/main" id="{0217325E-5626-3973-7443-AF77123A36C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09931" y="1734866"/>
            <a:ext cx="734484" cy="734484"/>
          </a:xfrm>
          <a:prstGeom prst="rect">
            <a:avLst/>
          </a:prstGeom>
        </p:spPr>
        <p:txBody>
          <a:bodyPr/>
          <a:lstStyle/>
          <a:p>
            <a:endParaRPr lang="ca-ES" dirty="0"/>
          </a:p>
        </p:txBody>
      </p:sp>
      <p:sp>
        <p:nvSpPr>
          <p:cNvPr id="17" name="Contenidor de text 3">
            <a:extLst>
              <a:ext uri="{FF2B5EF4-FFF2-40B4-BE49-F238E27FC236}">
                <a16:creationId xmlns="" xmlns:a16="http://schemas.microsoft.com/office/drawing/2014/main" id="{25190C23-E965-4E2F-86D5-9F17C9207E8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615817" y="3321995"/>
            <a:ext cx="2990851" cy="202321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25" name="Contenidor de text 23">
            <a:extLst>
              <a:ext uri="{FF2B5EF4-FFF2-40B4-BE49-F238E27FC236}">
                <a16:creationId xmlns="" xmlns:a16="http://schemas.microsoft.com/office/drawing/2014/main" id="{64CE026F-9BF5-A20E-07A9-AC386BDF09D2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615816" y="2622419"/>
            <a:ext cx="2986749" cy="6477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26" name="Contenidor de text 23">
            <a:extLst>
              <a:ext uri="{FF2B5EF4-FFF2-40B4-BE49-F238E27FC236}">
                <a16:creationId xmlns="" xmlns:a16="http://schemas.microsoft.com/office/drawing/2014/main" id="{1295C2E7-3FC8-EAEA-BEAE-46182484DC9B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8485044" y="2622419"/>
            <a:ext cx="2986749" cy="6477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14" name="Contenidor d'imatge 14">
            <a:extLst>
              <a:ext uri="{FF2B5EF4-FFF2-40B4-BE49-F238E27FC236}">
                <a16:creationId xmlns="" xmlns:a16="http://schemas.microsoft.com/office/drawing/2014/main" id="{0217325E-5626-3973-7443-AF77123A36CD}"/>
              </a:ext>
            </a:extLst>
          </p:cNvPr>
          <p:cNvSpPr>
            <a:spLocks noGrp="1" noChangeAspect="1"/>
          </p:cNvSpPr>
          <p:nvPr>
            <p:ph type="pic" sz="quarter" idx="44"/>
          </p:nvPr>
        </p:nvSpPr>
        <p:spPr>
          <a:xfrm>
            <a:off x="4586059" y="1734866"/>
            <a:ext cx="734484" cy="734484"/>
          </a:xfrm>
          <a:prstGeom prst="rect">
            <a:avLst/>
          </a:prstGeom>
        </p:spPr>
        <p:txBody>
          <a:bodyPr/>
          <a:lstStyle/>
          <a:p>
            <a:endParaRPr lang="ca-ES" dirty="0"/>
          </a:p>
        </p:txBody>
      </p:sp>
      <p:sp>
        <p:nvSpPr>
          <p:cNvPr id="16" name="Contenidor d'imatge 14">
            <a:extLst>
              <a:ext uri="{FF2B5EF4-FFF2-40B4-BE49-F238E27FC236}">
                <a16:creationId xmlns="" xmlns:a16="http://schemas.microsoft.com/office/drawing/2014/main" id="{0217325E-5626-3973-7443-AF77123A36CD}"/>
              </a:ext>
            </a:extLst>
          </p:cNvPr>
          <p:cNvSpPr>
            <a:spLocks noGrp="1" noChangeAspect="1"/>
          </p:cNvSpPr>
          <p:nvPr>
            <p:ph type="pic" sz="quarter" idx="45"/>
          </p:nvPr>
        </p:nvSpPr>
        <p:spPr>
          <a:xfrm>
            <a:off x="8485043" y="1734866"/>
            <a:ext cx="734484" cy="734484"/>
          </a:xfrm>
          <a:prstGeom prst="rect">
            <a:avLst/>
          </a:prstGeom>
        </p:spPr>
        <p:txBody>
          <a:bodyPr/>
          <a:lstStyle/>
          <a:p>
            <a:endParaRPr lang="ca-ES" dirty="0"/>
          </a:p>
        </p:txBody>
      </p:sp>
      <p:sp>
        <p:nvSpPr>
          <p:cNvPr id="18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3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13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40813535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2 - Columnes amb xif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idor de text 23">
            <a:extLst>
              <a:ext uri="{FF2B5EF4-FFF2-40B4-BE49-F238E27FC236}">
                <a16:creationId xmlns="" xmlns:a16="http://schemas.microsoft.com/office/drawing/2014/main" id="{6ADDA736-8FF5-568C-BD58-2273F848F4DB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09932" y="2907541"/>
            <a:ext cx="2986749" cy="6477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20" name="Contenidor de text 3">
            <a:extLst>
              <a:ext uri="{FF2B5EF4-FFF2-40B4-BE49-F238E27FC236}">
                <a16:creationId xmlns="" xmlns:a16="http://schemas.microsoft.com/office/drawing/2014/main" id="{7067FEE7-1D1F-A601-5A90-2C7CD785635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470989" y="3607116"/>
            <a:ext cx="2990851" cy="203241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4" name="Contenidor de text 3">
            <a:extLst>
              <a:ext uri="{FF2B5EF4-FFF2-40B4-BE49-F238E27FC236}">
                <a16:creationId xmlns="" xmlns:a16="http://schemas.microsoft.com/office/drawing/2014/main" id="{9EAA6A94-2CA9-A726-9DFD-F695650D9A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9929" y="3607117"/>
            <a:ext cx="2990851" cy="203241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17" name="Contenidor de text 3">
            <a:extLst>
              <a:ext uri="{FF2B5EF4-FFF2-40B4-BE49-F238E27FC236}">
                <a16:creationId xmlns="" xmlns:a16="http://schemas.microsoft.com/office/drawing/2014/main" id="{25190C23-E965-4E2F-86D5-9F17C9207E8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608197" y="3607116"/>
            <a:ext cx="2990851" cy="203241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25" name="Contenidor de text 23">
            <a:extLst>
              <a:ext uri="{FF2B5EF4-FFF2-40B4-BE49-F238E27FC236}">
                <a16:creationId xmlns="" xmlns:a16="http://schemas.microsoft.com/office/drawing/2014/main" id="{64CE026F-9BF5-A20E-07A9-AC386BDF09D2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608196" y="2907541"/>
            <a:ext cx="2986749" cy="6477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26" name="Contenidor de text 23">
            <a:extLst>
              <a:ext uri="{FF2B5EF4-FFF2-40B4-BE49-F238E27FC236}">
                <a16:creationId xmlns="" xmlns:a16="http://schemas.microsoft.com/office/drawing/2014/main" id="{1295C2E7-3FC8-EAEA-BEAE-46182484DC9B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8470992" y="2907541"/>
            <a:ext cx="2986749" cy="6477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5" name="Contenidor de text 3">
            <a:extLst>
              <a:ext uri="{FF2B5EF4-FFF2-40B4-BE49-F238E27FC236}">
                <a16:creationId xmlns="" xmlns:a16="http://schemas.microsoft.com/office/drawing/2014/main" id="{0EA718F3-9A4B-DCBF-3CBF-E84C4FF82AF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00091" y="1270505"/>
            <a:ext cx="10748844" cy="344488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l’estil del subtítol</a:t>
            </a:r>
          </a:p>
        </p:txBody>
      </p:sp>
      <p:sp>
        <p:nvSpPr>
          <p:cNvPr id="3" name="Contenidor de text 2"/>
          <p:cNvSpPr>
            <a:spLocks noGrp="1"/>
          </p:cNvSpPr>
          <p:nvPr>
            <p:ph type="body" sz="quarter" idx="46" hasCustomPrompt="1"/>
          </p:nvPr>
        </p:nvSpPr>
        <p:spPr>
          <a:xfrm>
            <a:off x="708267" y="1994987"/>
            <a:ext cx="2988415" cy="898525"/>
          </a:xfrm>
          <a:prstGeom prst="rect">
            <a:avLst/>
          </a:prstGeom>
        </p:spPr>
        <p:txBody>
          <a:bodyPr/>
          <a:lstStyle>
            <a:lvl1pPr>
              <a:defRPr sz="6500" b="1"/>
            </a:lvl1pPr>
          </a:lstStyle>
          <a:p>
            <a:pPr lvl="0"/>
            <a:r>
              <a:rPr lang="ca-ES" dirty="0"/>
              <a:t>123</a:t>
            </a:r>
          </a:p>
        </p:txBody>
      </p:sp>
      <p:sp>
        <p:nvSpPr>
          <p:cNvPr id="22" name="Contenidor de text 2"/>
          <p:cNvSpPr>
            <a:spLocks noGrp="1"/>
          </p:cNvSpPr>
          <p:nvPr>
            <p:ph type="body" sz="quarter" idx="47" hasCustomPrompt="1"/>
          </p:nvPr>
        </p:nvSpPr>
        <p:spPr>
          <a:xfrm>
            <a:off x="4608196" y="1994987"/>
            <a:ext cx="2986749" cy="898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tabLst/>
              <a:defRPr sz="65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lang="ca-ES" dirty="0"/>
              <a:t>000</a:t>
            </a:r>
          </a:p>
        </p:txBody>
      </p:sp>
      <p:sp>
        <p:nvSpPr>
          <p:cNvPr id="23" name="Contenidor de text 2"/>
          <p:cNvSpPr>
            <a:spLocks noGrp="1"/>
          </p:cNvSpPr>
          <p:nvPr>
            <p:ph type="body" sz="quarter" idx="48" hasCustomPrompt="1"/>
          </p:nvPr>
        </p:nvSpPr>
        <p:spPr>
          <a:xfrm>
            <a:off x="8470992" y="1994987"/>
            <a:ext cx="2986749" cy="898525"/>
          </a:xfrm>
          <a:prstGeom prst="rect">
            <a:avLst/>
          </a:prstGeom>
        </p:spPr>
        <p:txBody>
          <a:bodyPr/>
          <a:lstStyle>
            <a:lvl1pPr>
              <a:defRPr sz="6500" b="1"/>
            </a:lvl1pPr>
          </a:lstStyle>
          <a:p>
            <a:pPr lvl="0"/>
            <a:r>
              <a:rPr lang="ca-ES" dirty="0"/>
              <a:t>000</a:t>
            </a:r>
          </a:p>
        </p:txBody>
      </p:sp>
      <p:sp>
        <p:nvSpPr>
          <p:cNvPr id="14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3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15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13908250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3 - Xif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idor de text 23">
            <a:extLst>
              <a:ext uri="{FF2B5EF4-FFF2-40B4-BE49-F238E27FC236}">
                <a16:creationId xmlns="" xmlns:a16="http://schemas.microsoft.com/office/drawing/2014/main" id="{6ADDA736-8FF5-568C-BD58-2273F848F4D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79451" y="1672160"/>
            <a:ext cx="1811823" cy="647700"/>
          </a:xfrm>
          <a:prstGeom prst="rect">
            <a:avLst/>
          </a:prstGeom>
        </p:spPr>
        <p:txBody>
          <a:bodyPr lIns="0" tIns="0" rIns="0" bIns="0"/>
          <a:lstStyle>
            <a:lvl1pPr>
              <a:defRPr sz="5000"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Xifra</a:t>
            </a:r>
          </a:p>
        </p:txBody>
      </p:sp>
      <p:sp>
        <p:nvSpPr>
          <p:cNvPr id="4" name="Contenidor de text 3">
            <a:extLst>
              <a:ext uri="{FF2B5EF4-FFF2-40B4-BE49-F238E27FC236}">
                <a16:creationId xmlns="" xmlns:a16="http://schemas.microsoft.com/office/drawing/2014/main" id="{9EAA6A94-2CA9-A726-9DFD-F695650D9A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91577" y="1672166"/>
            <a:ext cx="3073995" cy="141834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6" name="Contenidor de text 23">
            <a:extLst>
              <a:ext uri="{FF2B5EF4-FFF2-40B4-BE49-F238E27FC236}">
                <a16:creationId xmlns="" xmlns:a16="http://schemas.microsoft.com/office/drawing/2014/main" id="{289682BE-7CC8-214E-B5D3-700D238E17C2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679448" y="2335224"/>
            <a:ext cx="1811824" cy="647700"/>
          </a:xfrm>
          <a:prstGeom prst="rect">
            <a:avLst/>
          </a:prstGeom>
        </p:spPr>
        <p:txBody>
          <a:bodyPr lIns="0" tIns="0" rIns="0" bIns="0"/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els</a:t>
            </a:r>
          </a:p>
        </p:txBody>
      </p:sp>
      <p:sp>
        <p:nvSpPr>
          <p:cNvPr id="7" name="Contenidor de text 23">
            <a:extLst>
              <a:ext uri="{FF2B5EF4-FFF2-40B4-BE49-F238E27FC236}">
                <a16:creationId xmlns="" xmlns:a16="http://schemas.microsoft.com/office/drawing/2014/main" id="{1AF9F441-F84B-BD75-4E91-72A88DC154B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79448" y="3908229"/>
            <a:ext cx="1811824" cy="647700"/>
          </a:xfrm>
          <a:prstGeom prst="rect">
            <a:avLst/>
          </a:prstGeom>
        </p:spPr>
        <p:txBody>
          <a:bodyPr lIns="0" tIns="0" rIns="0" bIns="0"/>
          <a:lstStyle>
            <a:lvl1pPr>
              <a:defRPr sz="5000"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Xifra</a:t>
            </a:r>
          </a:p>
        </p:txBody>
      </p:sp>
      <p:sp>
        <p:nvSpPr>
          <p:cNvPr id="9" name="Contenidor de text 3">
            <a:extLst>
              <a:ext uri="{FF2B5EF4-FFF2-40B4-BE49-F238E27FC236}">
                <a16:creationId xmlns="" xmlns:a16="http://schemas.microsoft.com/office/drawing/2014/main" id="{5B8E0553-DCD1-36A8-C709-89DADDE145B4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2591577" y="3908235"/>
            <a:ext cx="3073995" cy="141834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10" name="Contenidor de text 23">
            <a:extLst>
              <a:ext uri="{FF2B5EF4-FFF2-40B4-BE49-F238E27FC236}">
                <a16:creationId xmlns="" xmlns:a16="http://schemas.microsoft.com/office/drawing/2014/main" id="{54733E19-F0D8-93B1-69DE-851512282947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679451" y="4571293"/>
            <a:ext cx="1811823" cy="647700"/>
          </a:xfrm>
          <a:prstGeom prst="rect">
            <a:avLst/>
          </a:prstGeom>
        </p:spPr>
        <p:txBody>
          <a:bodyPr lIns="0" tIns="0" rIns="0" bIns="0"/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els</a:t>
            </a:r>
          </a:p>
        </p:txBody>
      </p:sp>
      <p:sp>
        <p:nvSpPr>
          <p:cNvPr id="11" name="Contenidor de text 23">
            <a:extLst>
              <a:ext uri="{FF2B5EF4-FFF2-40B4-BE49-F238E27FC236}">
                <a16:creationId xmlns="" xmlns:a16="http://schemas.microsoft.com/office/drawing/2014/main" id="{874B48FE-822A-6916-D6C2-5CBBDB195BD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505488" y="1672160"/>
            <a:ext cx="1826751" cy="647700"/>
          </a:xfrm>
          <a:prstGeom prst="rect">
            <a:avLst/>
          </a:prstGeom>
        </p:spPr>
        <p:txBody>
          <a:bodyPr lIns="0" tIns="0" rIns="0" bIns="0"/>
          <a:lstStyle>
            <a:lvl1pPr>
              <a:defRPr sz="5000"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Xifra</a:t>
            </a:r>
          </a:p>
        </p:txBody>
      </p:sp>
      <p:sp>
        <p:nvSpPr>
          <p:cNvPr id="12" name="Contenidor de text 3">
            <a:extLst>
              <a:ext uri="{FF2B5EF4-FFF2-40B4-BE49-F238E27FC236}">
                <a16:creationId xmlns="" xmlns:a16="http://schemas.microsoft.com/office/drawing/2014/main" id="{446F761A-CA92-E33F-D0A0-051ABC93AA7B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417613" y="1672166"/>
            <a:ext cx="3073995" cy="141834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13" name="Contenidor de text 23">
            <a:extLst>
              <a:ext uri="{FF2B5EF4-FFF2-40B4-BE49-F238E27FC236}">
                <a16:creationId xmlns="" xmlns:a16="http://schemas.microsoft.com/office/drawing/2014/main" id="{5A2ACF98-60BC-73F1-82F3-A97B9693DF00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505488" y="2335224"/>
            <a:ext cx="1826751" cy="647700"/>
          </a:xfrm>
          <a:prstGeom prst="rect">
            <a:avLst/>
          </a:prstGeom>
        </p:spPr>
        <p:txBody>
          <a:bodyPr lIns="0" tIns="0" rIns="0" bIns="0"/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els</a:t>
            </a:r>
          </a:p>
        </p:txBody>
      </p:sp>
      <p:sp>
        <p:nvSpPr>
          <p:cNvPr id="14" name="Contenidor de text 23">
            <a:extLst>
              <a:ext uri="{FF2B5EF4-FFF2-40B4-BE49-F238E27FC236}">
                <a16:creationId xmlns="" xmlns:a16="http://schemas.microsoft.com/office/drawing/2014/main" id="{46DED709-11FD-47D4-B285-8DB81B10C967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05488" y="3908229"/>
            <a:ext cx="1826751" cy="647700"/>
          </a:xfrm>
          <a:prstGeom prst="rect">
            <a:avLst/>
          </a:prstGeom>
        </p:spPr>
        <p:txBody>
          <a:bodyPr lIns="0" tIns="0" rIns="0" bIns="0"/>
          <a:lstStyle>
            <a:lvl1pPr>
              <a:defRPr sz="5000"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Xifra</a:t>
            </a:r>
          </a:p>
        </p:txBody>
      </p:sp>
      <p:sp>
        <p:nvSpPr>
          <p:cNvPr id="16" name="Contenidor de text 3">
            <a:extLst>
              <a:ext uri="{FF2B5EF4-FFF2-40B4-BE49-F238E27FC236}">
                <a16:creationId xmlns="" xmlns:a16="http://schemas.microsoft.com/office/drawing/2014/main" id="{E5460FF3-469B-F7B4-CE65-580138747A56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8417613" y="3908235"/>
            <a:ext cx="3073995" cy="141834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18" name="Contenidor de text 23">
            <a:extLst>
              <a:ext uri="{FF2B5EF4-FFF2-40B4-BE49-F238E27FC236}">
                <a16:creationId xmlns="" xmlns:a16="http://schemas.microsoft.com/office/drawing/2014/main" id="{E96D9D76-20C7-0CAE-8EAF-9267DF8EC0B8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6505488" y="4571293"/>
            <a:ext cx="1826751" cy="647700"/>
          </a:xfrm>
          <a:prstGeom prst="rect">
            <a:avLst/>
          </a:prstGeom>
        </p:spPr>
        <p:txBody>
          <a:bodyPr lIns="0" tIns="0" rIns="0" bIns="0"/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els</a:t>
            </a:r>
          </a:p>
        </p:txBody>
      </p:sp>
      <p:sp>
        <p:nvSpPr>
          <p:cNvPr id="20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3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19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41681538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 - 3 pass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idor de text 3">
            <a:extLst>
              <a:ext uri="{FF2B5EF4-FFF2-40B4-BE49-F238E27FC236}">
                <a16:creationId xmlns="" xmlns:a16="http://schemas.microsoft.com/office/drawing/2014/main" id="{CDF7DA34-B446-14EE-CDCC-9DB55246A8B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19151" y="3429000"/>
            <a:ext cx="2970688" cy="139131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/>
            </a:lvl1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15" name="Contenidor de text 3">
            <a:extLst>
              <a:ext uri="{FF2B5EF4-FFF2-40B4-BE49-F238E27FC236}">
                <a16:creationId xmlns="" xmlns:a16="http://schemas.microsoft.com/office/drawing/2014/main" id="{CF42262D-8FF0-7D52-62EB-C97414D601B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619151" y="2680836"/>
            <a:ext cx="2970688" cy="54076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800" b="1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 text</a:t>
            </a:r>
          </a:p>
        </p:txBody>
      </p:sp>
      <p:sp>
        <p:nvSpPr>
          <p:cNvPr id="24" name="Contenidor de text 3">
            <a:extLst>
              <a:ext uri="{FF2B5EF4-FFF2-40B4-BE49-F238E27FC236}">
                <a16:creationId xmlns="" xmlns:a16="http://schemas.microsoft.com/office/drawing/2014/main" id="{CDF7DA34-B446-14EE-CDCC-9DB55246A8B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8096" y="3429000"/>
            <a:ext cx="2970688" cy="139131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/>
            </a:lvl1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25" name="Contenidor de text 3">
            <a:extLst>
              <a:ext uri="{FF2B5EF4-FFF2-40B4-BE49-F238E27FC236}">
                <a16:creationId xmlns="" xmlns:a16="http://schemas.microsoft.com/office/drawing/2014/main" id="{CF42262D-8FF0-7D52-62EB-C97414D601B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8096" y="2680836"/>
            <a:ext cx="2970688" cy="54076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800" b="1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 text</a:t>
            </a:r>
          </a:p>
        </p:txBody>
      </p:sp>
      <p:sp>
        <p:nvSpPr>
          <p:cNvPr id="26" name="Contenidor de text 3">
            <a:extLst>
              <a:ext uri="{FF2B5EF4-FFF2-40B4-BE49-F238E27FC236}">
                <a16:creationId xmlns="" xmlns:a16="http://schemas.microsoft.com/office/drawing/2014/main" id="{CDF7DA34-B446-14EE-CDCC-9DB55246A8B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317639" y="3429000"/>
            <a:ext cx="2970688" cy="139131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/>
            </a:lvl1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27" name="Contenidor de text 3">
            <a:extLst>
              <a:ext uri="{FF2B5EF4-FFF2-40B4-BE49-F238E27FC236}">
                <a16:creationId xmlns="" xmlns:a16="http://schemas.microsoft.com/office/drawing/2014/main" id="{CF42262D-8FF0-7D52-62EB-C97414D601B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317639" y="2680836"/>
            <a:ext cx="2970688" cy="54076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800" b="1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 text</a:t>
            </a:r>
          </a:p>
        </p:txBody>
      </p:sp>
      <p:sp>
        <p:nvSpPr>
          <p:cNvPr id="14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3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10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3987306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4 - Títol de secció fons amb imat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idor de text 2"/>
          <p:cNvSpPr>
            <a:spLocks noGrp="1"/>
          </p:cNvSpPr>
          <p:nvPr>
            <p:ph type="body" sz="quarter" idx="27" hasCustomPrompt="1"/>
          </p:nvPr>
        </p:nvSpPr>
        <p:spPr>
          <a:xfrm>
            <a:off x="700391" y="1109237"/>
            <a:ext cx="2379980" cy="993916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0">
                <a:solidFill>
                  <a:srgbClr val="CD3333"/>
                </a:solidFill>
              </a:defRPr>
            </a:lvl1pPr>
          </a:lstStyle>
          <a:p>
            <a:pPr lvl="0"/>
            <a:r>
              <a:rPr lang="ca-ES" dirty="0"/>
              <a:t>0</a:t>
            </a:r>
          </a:p>
        </p:txBody>
      </p:sp>
      <p:sp>
        <p:nvSpPr>
          <p:cNvPr id="7" name="Títol 6"/>
          <p:cNvSpPr>
            <a:spLocks noGrp="1"/>
          </p:cNvSpPr>
          <p:nvPr>
            <p:ph type="title"/>
          </p:nvPr>
        </p:nvSpPr>
        <p:spPr>
          <a:xfrm>
            <a:off x="700393" y="2538955"/>
            <a:ext cx="4559299" cy="920012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Font typeface="+mj-lt"/>
              <a:buNone/>
              <a:defRPr sz="3600" b="0"/>
            </a:lvl1pPr>
          </a:lstStyle>
          <a:p>
            <a:r>
              <a:rPr lang="ca-ES" dirty="0"/>
              <a:t>Feu clic aquí per editar l'estil</a:t>
            </a:r>
          </a:p>
        </p:txBody>
      </p:sp>
      <p:sp>
        <p:nvSpPr>
          <p:cNvPr id="9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3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333333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cxnSp>
        <p:nvCxnSpPr>
          <p:cNvPr id="8" name="Connector recte 7"/>
          <p:cNvCxnSpPr/>
          <p:nvPr userDrawn="1"/>
        </p:nvCxnSpPr>
        <p:spPr>
          <a:xfrm>
            <a:off x="700393" y="2301130"/>
            <a:ext cx="943611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tenidor d'imatge 5"/>
          <p:cNvSpPr>
            <a:spLocks noGrp="1"/>
          </p:cNvSpPr>
          <p:nvPr>
            <p:ph type="pic" sz="quarter" idx="10"/>
          </p:nvPr>
        </p:nvSpPr>
        <p:spPr>
          <a:xfrm>
            <a:off x="6526177" y="556261"/>
            <a:ext cx="5094323" cy="5387340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2996068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 - 4 pass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idor de text 3">
            <a:extLst>
              <a:ext uri="{FF2B5EF4-FFF2-40B4-BE49-F238E27FC236}">
                <a16:creationId xmlns="" xmlns:a16="http://schemas.microsoft.com/office/drawing/2014/main" id="{CDF7DA34-B446-14EE-CDCC-9DB55246A8B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5236" y="3407576"/>
            <a:ext cx="2008392" cy="219463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/>
            </a:lvl1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25" name="Contenidor de text 3">
            <a:extLst>
              <a:ext uri="{FF2B5EF4-FFF2-40B4-BE49-F238E27FC236}">
                <a16:creationId xmlns="" xmlns:a16="http://schemas.microsoft.com/office/drawing/2014/main" id="{CF42262D-8FF0-7D52-62EB-C97414D601B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5236" y="2680836"/>
            <a:ext cx="2008392" cy="54076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800" b="1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 text</a:t>
            </a:r>
          </a:p>
        </p:txBody>
      </p:sp>
      <p:sp>
        <p:nvSpPr>
          <p:cNvPr id="20" name="Contenidor de text 3">
            <a:extLst>
              <a:ext uri="{FF2B5EF4-FFF2-40B4-BE49-F238E27FC236}">
                <a16:creationId xmlns="" xmlns:a16="http://schemas.microsoft.com/office/drawing/2014/main" id="{CDF7DA34-B446-14EE-CDCC-9DB55246A8B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699855" y="3407576"/>
            <a:ext cx="2008392" cy="219463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/>
            </a:lvl1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21" name="Contenidor de text 3">
            <a:extLst>
              <a:ext uri="{FF2B5EF4-FFF2-40B4-BE49-F238E27FC236}">
                <a16:creationId xmlns="" xmlns:a16="http://schemas.microsoft.com/office/drawing/2014/main" id="{CF42262D-8FF0-7D52-62EB-C97414D601B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699855" y="2680836"/>
            <a:ext cx="2008392" cy="54076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800" b="1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 text</a:t>
            </a:r>
          </a:p>
        </p:txBody>
      </p:sp>
      <p:sp>
        <p:nvSpPr>
          <p:cNvPr id="22" name="Contenidor de text 3">
            <a:extLst>
              <a:ext uri="{FF2B5EF4-FFF2-40B4-BE49-F238E27FC236}">
                <a16:creationId xmlns="" xmlns:a16="http://schemas.microsoft.com/office/drawing/2014/main" id="{CDF7DA34-B446-14EE-CDCC-9DB55246A8B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494475" y="3407576"/>
            <a:ext cx="2008392" cy="219463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 baseline="0"/>
            </a:lvl1pPr>
          </a:lstStyle>
          <a:p>
            <a:pPr lvl="0"/>
            <a:r>
              <a:rPr lang="ca-ES" dirty="0"/>
              <a:t>Feu clic per editar els estils del text del patró.</a:t>
            </a:r>
          </a:p>
          <a:p>
            <a:pPr lvl="0"/>
            <a:r>
              <a:rPr lang="ca-ES" dirty="0"/>
              <a:t>Empleneu de vermell el número en la diapositiva en la que expliqueu aquest pas.</a:t>
            </a:r>
          </a:p>
        </p:txBody>
      </p:sp>
      <p:sp>
        <p:nvSpPr>
          <p:cNvPr id="23" name="Contenidor de text 3">
            <a:extLst>
              <a:ext uri="{FF2B5EF4-FFF2-40B4-BE49-F238E27FC236}">
                <a16:creationId xmlns="" xmlns:a16="http://schemas.microsoft.com/office/drawing/2014/main" id="{CF42262D-8FF0-7D52-62EB-C97414D601B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494475" y="2680836"/>
            <a:ext cx="2008392" cy="54076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800" b="1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 text</a:t>
            </a:r>
          </a:p>
        </p:txBody>
      </p:sp>
      <p:sp>
        <p:nvSpPr>
          <p:cNvPr id="28" name="Contenidor de text 3">
            <a:extLst>
              <a:ext uri="{FF2B5EF4-FFF2-40B4-BE49-F238E27FC236}">
                <a16:creationId xmlns="" xmlns:a16="http://schemas.microsoft.com/office/drawing/2014/main" id="{CDF7DA34-B446-14EE-CDCC-9DB55246A8B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289093" y="3407576"/>
            <a:ext cx="2008392" cy="219463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/>
            </a:lvl1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29" name="Contenidor de text 3">
            <a:extLst>
              <a:ext uri="{FF2B5EF4-FFF2-40B4-BE49-F238E27FC236}">
                <a16:creationId xmlns="" xmlns:a16="http://schemas.microsoft.com/office/drawing/2014/main" id="{CF42262D-8FF0-7D52-62EB-C97414D601B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289093" y="2680836"/>
            <a:ext cx="2008392" cy="54076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800" b="1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 text</a:t>
            </a:r>
          </a:p>
        </p:txBody>
      </p:sp>
      <p:sp>
        <p:nvSpPr>
          <p:cNvPr id="19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3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12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17352402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1 - Tanca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idor de contingut 2">
            <a:extLst>
              <a:ext uri="{FF2B5EF4-FFF2-40B4-BE49-F238E27FC236}">
                <a16:creationId xmlns="" xmlns:a16="http://schemas.microsoft.com/office/drawing/2014/main" id="{E04276A6-7386-5231-4BD9-6DA411B3B020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2503717" y="4684112"/>
            <a:ext cx="7199087" cy="15656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/>
            </a:lvl1pPr>
          </a:lstStyle>
          <a:p>
            <a:pPr lvl="0"/>
            <a:r>
              <a:rPr lang="ca-ES" dirty="0"/>
              <a:t>Adreça web</a:t>
            </a:r>
          </a:p>
        </p:txBody>
      </p:sp>
      <p:sp>
        <p:nvSpPr>
          <p:cNvPr id="15" name="Contenidor de text 3">
            <a:extLst>
              <a:ext uri="{FF2B5EF4-FFF2-40B4-BE49-F238E27FC236}">
                <a16:creationId xmlns="" xmlns:a16="http://schemas.microsoft.com/office/drawing/2014/main" id="{E217CD8D-70F1-8015-AB37-C56A380287A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03717" y="3853501"/>
            <a:ext cx="7199087" cy="64248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ca-ES" dirty="0"/>
              <a:t>Departament de Salut</a:t>
            </a:r>
            <a:br>
              <a:rPr lang="ca-ES" dirty="0"/>
            </a:br>
            <a:r>
              <a:rPr lang="ca-ES" dirty="0"/>
              <a:t>Organisme</a:t>
            </a:r>
          </a:p>
        </p:txBody>
      </p:sp>
      <p:sp>
        <p:nvSpPr>
          <p:cNvPr id="6" name="Contenidor de contingut 2">
            <a:extLst>
              <a:ext uri="{FF2B5EF4-FFF2-40B4-BE49-F238E27FC236}">
                <a16:creationId xmlns="" xmlns:a16="http://schemas.microsoft.com/office/drawing/2014/main" id="{E04276A6-7386-5231-4BD9-6DA411B3B020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2503717" y="5083035"/>
            <a:ext cx="7199087" cy="19558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/>
            </a:lvl1pPr>
          </a:lstStyle>
          <a:p>
            <a:pPr lvl="0"/>
            <a:r>
              <a:rPr lang="ca-ES" dirty="0"/>
              <a:t>Adreça electrònica</a:t>
            </a:r>
          </a:p>
        </p:txBody>
      </p:sp>
      <p:pic>
        <p:nvPicPr>
          <p:cNvPr id="7" name="Imatge 6">
            <a:extLst>
              <a:ext uri="{FF2B5EF4-FFF2-40B4-BE49-F238E27FC236}">
                <a16:creationId xmlns="" xmlns:a16="http://schemas.microsoft.com/office/drawing/2014/main" id="{CE96EEBA-E3A3-A94A-4ACE-0CECCE18DF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676" y="2228001"/>
            <a:ext cx="4422657" cy="128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4272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Subtíto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a-ES" smtClean="0"/>
              <a:t>Feu clic aquí per editar l'estil de subtítols del patró.</a:t>
            </a:r>
            <a:endParaRPr lang="ca-ES"/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BE540-E54E-46F0-8A08-643FC078C6F2}" type="datetimeFigureOut">
              <a:rPr lang="ca-ES" smtClean="0">
                <a:solidFill>
                  <a:prstClr val="black">
                    <a:tint val="75000"/>
                  </a:prstClr>
                </a:solidFill>
              </a:rPr>
              <a:pPr/>
              <a:t>21/1/2026</a:t>
            </a:fld>
            <a:endParaRPr lang="ca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C5499-5B58-4D15-8F37-DFEDF016E08C}" type="slidenum">
              <a:rPr lang="ca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a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6907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ol i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BE540-E54E-46F0-8A08-643FC078C6F2}" type="datetimeFigureOut">
              <a:rPr lang="ca-ES" smtClean="0">
                <a:solidFill>
                  <a:prstClr val="black">
                    <a:tint val="75000"/>
                  </a:prstClr>
                </a:solidFill>
              </a:rPr>
              <a:pPr/>
              <a:t>21/1/2026</a:t>
            </a:fld>
            <a:endParaRPr lang="ca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C5499-5B58-4D15-8F37-DFEDF016E08C}" type="slidenum">
              <a:rPr lang="ca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a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558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pçalera de la 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 smtClean="0"/>
              <a:t>Feu clic aquí per editar estils</a:t>
            </a:r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BE540-E54E-46F0-8A08-643FC078C6F2}" type="datetimeFigureOut">
              <a:rPr lang="ca-ES" smtClean="0">
                <a:solidFill>
                  <a:prstClr val="black">
                    <a:tint val="75000"/>
                  </a:prstClr>
                </a:solidFill>
              </a:rPr>
              <a:pPr/>
              <a:t>21/1/2026</a:t>
            </a:fld>
            <a:endParaRPr lang="ca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C5499-5B58-4D15-8F37-DFEDF016E08C}" type="slidenum">
              <a:rPr lang="ca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a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4966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contingut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4" name="Contenidor de contingut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5" name="Contenidor de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BE540-E54E-46F0-8A08-643FC078C6F2}" type="datetimeFigureOut">
              <a:rPr lang="ca-ES" smtClean="0">
                <a:solidFill>
                  <a:prstClr val="black">
                    <a:tint val="75000"/>
                  </a:prstClr>
                </a:solidFill>
              </a:rPr>
              <a:pPr/>
              <a:t>21/1/2026</a:t>
            </a:fld>
            <a:endParaRPr lang="ca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idor de peu de pà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onteni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C5499-5B58-4D15-8F37-DFEDF016E08C}" type="slidenum">
              <a:rPr lang="ca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a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6087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 smtClean="0"/>
              <a:t>Feu clic aquí per editar estils</a:t>
            </a:r>
          </a:p>
        </p:txBody>
      </p:sp>
      <p:sp>
        <p:nvSpPr>
          <p:cNvPr id="4" name="Contenidor de contingut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5" name="Contenidor de text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 smtClean="0"/>
              <a:t>Feu clic aquí per editar estils</a:t>
            </a:r>
          </a:p>
        </p:txBody>
      </p:sp>
      <p:sp>
        <p:nvSpPr>
          <p:cNvPr id="6" name="Contenidor de contingut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7" name="Contenidor de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BE540-E54E-46F0-8A08-643FC078C6F2}" type="datetimeFigureOut">
              <a:rPr lang="ca-ES" smtClean="0">
                <a:solidFill>
                  <a:prstClr val="black">
                    <a:tint val="75000"/>
                  </a:prstClr>
                </a:solidFill>
              </a:rPr>
              <a:pPr/>
              <a:t>21/1/2026</a:t>
            </a:fld>
            <a:endParaRPr lang="ca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idor de peu de pà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i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C5499-5B58-4D15-8F37-DFEDF016E08C}" type="slidenum">
              <a:rPr lang="ca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a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8993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omés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BE540-E54E-46F0-8A08-643FC078C6F2}" type="datetimeFigureOut">
              <a:rPr lang="ca-ES" smtClean="0">
                <a:solidFill>
                  <a:prstClr val="black">
                    <a:tint val="75000"/>
                  </a:prstClr>
                </a:solidFill>
              </a:rPr>
              <a:pPr/>
              <a:t>21/1/2026</a:t>
            </a:fld>
            <a:endParaRPr lang="ca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ontenidor de peu de pà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i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C5499-5B58-4D15-8F37-DFEDF016E08C}" type="slidenum">
              <a:rPr lang="ca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a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7749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BE540-E54E-46F0-8A08-643FC078C6F2}" type="datetimeFigureOut">
              <a:rPr lang="ca-ES" smtClean="0">
                <a:solidFill>
                  <a:prstClr val="black">
                    <a:tint val="75000"/>
                  </a:prstClr>
                </a:solidFill>
              </a:rPr>
              <a:pPr/>
              <a:t>21/1/2026</a:t>
            </a:fld>
            <a:endParaRPr lang="ca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ontenidor de peu de pà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C5499-5B58-4D15-8F37-DFEDF016E08C}" type="slidenum">
              <a:rPr lang="ca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a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3011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ingut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4" name="Contenidor de text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a-ES" smtClean="0"/>
              <a:t>Feu clic aquí per editar estils</a:t>
            </a:r>
          </a:p>
        </p:txBody>
      </p:sp>
      <p:sp>
        <p:nvSpPr>
          <p:cNvPr id="5" name="Contenidor de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BE540-E54E-46F0-8A08-643FC078C6F2}" type="datetimeFigureOut">
              <a:rPr lang="ca-ES" smtClean="0">
                <a:solidFill>
                  <a:prstClr val="black">
                    <a:tint val="75000"/>
                  </a:prstClr>
                </a:solidFill>
              </a:rPr>
              <a:pPr/>
              <a:t>21/1/2026</a:t>
            </a:fld>
            <a:endParaRPr lang="ca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idor de peu de pà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onteni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C5499-5B58-4D15-8F37-DFEDF016E08C}" type="slidenum">
              <a:rPr lang="ca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a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767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6 - Bu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12425" y="662477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10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34146648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tge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'imatg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Contenidor de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a-ES" smtClean="0"/>
              <a:t>Feu clic aquí per editar estils</a:t>
            </a:r>
          </a:p>
        </p:txBody>
      </p:sp>
      <p:sp>
        <p:nvSpPr>
          <p:cNvPr id="5" name="Contenidor de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BE540-E54E-46F0-8A08-643FC078C6F2}" type="datetimeFigureOut">
              <a:rPr lang="ca-ES" smtClean="0">
                <a:solidFill>
                  <a:prstClr val="black">
                    <a:tint val="75000"/>
                  </a:prstClr>
                </a:solidFill>
              </a:rPr>
              <a:pPr/>
              <a:t>21/1/2026</a:t>
            </a:fld>
            <a:endParaRPr lang="ca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idor de peu de pà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onteni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C5499-5B58-4D15-8F37-DFEDF016E08C}" type="slidenum">
              <a:rPr lang="ca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a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9753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ol i tex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text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BE540-E54E-46F0-8A08-643FC078C6F2}" type="datetimeFigureOut">
              <a:rPr lang="ca-ES" smtClean="0">
                <a:solidFill>
                  <a:prstClr val="black">
                    <a:tint val="75000"/>
                  </a:prstClr>
                </a:solidFill>
              </a:rPr>
              <a:pPr/>
              <a:t>21/1/2026</a:t>
            </a:fld>
            <a:endParaRPr lang="ca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C5499-5B58-4D15-8F37-DFEDF016E08C}" type="slidenum">
              <a:rPr lang="ca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a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0847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ol vertical 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vertical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text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BE540-E54E-46F0-8A08-643FC078C6F2}" type="datetimeFigureOut">
              <a:rPr lang="ca-ES" smtClean="0">
                <a:solidFill>
                  <a:prstClr val="black">
                    <a:tint val="75000"/>
                  </a:prstClr>
                </a:solidFill>
              </a:rPr>
              <a:pPr/>
              <a:t>21/1/2026</a:t>
            </a:fld>
            <a:endParaRPr lang="ca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C5499-5B58-4D15-8F37-DFEDF016E08C}" type="slidenum">
              <a:rPr lang="ca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a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873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8 - Text + Imatge + sub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idor de text 3">
            <a:extLst>
              <a:ext uri="{FF2B5EF4-FFF2-40B4-BE49-F238E27FC236}">
                <a16:creationId xmlns="" xmlns:a16="http://schemas.microsoft.com/office/drawing/2014/main" id="{9EAA6A94-2CA9-A726-9DFD-F695650D9A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0088" y="2010661"/>
            <a:ext cx="5236368" cy="409892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/>
            </a:lvl1pPr>
            <a:lvl2pPr marL="228600" indent="-228600">
              <a:lnSpc>
                <a:spcPct val="100000"/>
              </a:lnSpc>
              <a:defRPr/>
            </a:lvl2pPr>
            <a:lvl3pPr marL="625475" indent="-228600">
              <a:lnSpc>
                <a:spcPct val="100000"/>
              </a:lnSpc>
              <a:tabLst>
                <a:tab pos="625475" algn="l"/>
              </a:tabLst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6" name="Contenidor d'imatge 5">
            <a:extLst>
              <a:ext uri="{FF2B5EF4-FFF2-40B4-BE49-F238E27FC236}">
                <a16:creationId xmlns="" xmlns:a16="http://schemas.microsoft.com/office/drawing/2014/main" id="{385661AD-A871-86BF-572B-18CF6A53F1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17921" y="2010661"/>
            <a:ext cx="5246155" cy="4098925"/>
          </a:xfrm>
          <a:prstGeom prst="rect">
            <a:avLst/>
          </a:prstGeom>
        </p:spPr>
        <p:txBody>
          <a:bodyPr lIns="0" tIns="0" rIns="0" bIns="0"/>
          <a:lstStyle/>
          <a:p>
            <a:endParaRPr lang="ca-ES" dirty="0"/>
          </a:p>
        </p:txBody>
      </p:sp>
      <p:sp>
        <p:nvSpPr>
          <p:cNvPr id="5" name="Contenidor de text 3">
            <a:extLst>
              <a:ext uri="{FF2B5EF4-FFF2-40B4-BE49-F238E27FC236}">
                <a16:creationId xmlns="" xmlns:a16="http://schemas.microsoft.com/office/drawing/2014/main" id="{50AD77BE-8445-66D4-BD12-114E4494E8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0089" y="1278864"/>
            <a:ext cx="10763987" cy="344488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l’estil del subtítol</a:t>
            </a:r>
          </a:p>
        </p:txBody>
      </p:sp>
      <p:sp>
        <p:nvSpPr>
          <p:cNvPr id="9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3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11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527462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9 - Text + Imat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idor de text 3">
            <a:extLst>
              <a:ext uri="{FF2B5EF4-FFF2-40B4-BE49-F238E27FC236}">
                <a16:creationId xmlns="" xmlns:a16="http://schemas.microsoft.com/office/drawing/2014/main" id="{9EAA6A94-2CA9-A726-9DFD-F695650D9A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0395" y="1620372"/>
            <a:ext cx="5236367" cy="448921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/>
            </a:lvl1pPr>
            <a:lvl2pPr marL="228600" indent="-228600">
              <a:lnSpc>
                <a:spcPct val="100000"/>
              </a:lnSpc>
              <a:defRPr/>
            </a:lvl2pPr>
            <a:lvl3pPr marL="625475" indent="-228600">
              <a:lnSpc>
                <a:spcPct val="100000"/>
              </a:lnSpc>
              <a:tabLst>
                <a:tab pos="625475" algn="l"/>
              </a:tabLst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6" name="Contenidor d'imatge 5">
            <a:extLst>
              <a:ext uri="{FF2B5EF4-FFF2-40B4-BE49-F238E27FC236}">
                <a16:creationId xmlns="" xmlns:a16="http://schemas.microsoft.com/office/drawing/2014/main" id="{385661AD-A871-86BF-572B-18CF6A53F1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17921" y="1620374"/>
            <a:ext cx="5246155" cy="4489209"/>
          </a:xfrm>
          <a:prstGeom prst="rect">
            <a:avLst/>
          </a:prstGeom>
        </p:spPr>
        <p:txBody>
          <a:bodyPr lIns="0" tIns="0" rIns="0" bIns="0"/>
          <a:lstStyle/>
          <a:p>
            <a:endParaRPr lang="ca-ES" dirty="0"/>
          </a:p>
        </p:txBody>
      </p:sp>
      <p:sp>
        <p:nvSpPr>
          <p:cNvPr id="9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3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10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544497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0 - Dos columnes 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idor de text 3">
            <a:extLst>
              <a:ext uri="{FF2B5EF4-FFF2-40B4-BE49-F238E27FC236}">
                <a16:creationId xmlns="" xmlns:a16="http://schemas.microsoft.com/office/drawing/2014/main" id="{9EAA6A94-2CA9-A726-9DFD-F695650D9A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0396" y="1620372"/>
            <a:ext cx="5090809" cy="448921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/>
            </a:lvl1pPr>
            <a:lvl2pPr marL="228600" indent="-228600">
              <a:lnSpc>
                <a:spcPct val="100000"/>
              </a:lnSpc>
              <a:defRPr/>
            </a:lvl2pPr>
            <a:lvl3pPr marL="625475" indent="-228600">
              <a:lnSpc>
                <a:spcPct val="100000"/>
              </a:lnSpc>
              <a:tabLst>
                <a:tab pos="625475" algn="l"/>
              </a:tabLst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9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3" y="6631223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10" name="Contenidor de text 3">
            <a:extLst>
              <a:ext uri="{FF2B5EF4-FFF2-40B4-BE49-F238E27FC236}">
                <a16:creationId xmlns="" xmlns:a16="http://schemas.microsoft.com/office/drawing/2014/main" id="{9EAA6A94-2CA9-A726-9DFD-F695650D9AF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01400" y="1620372"/>
            <a:ext cx="5111345" cy="448921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/>
            </a:lvl1pPr>
            <a:lvl2pPr marL="228600" indent="-228600">
              <a:lnSpc>
                <a:spcPct val="100000"/>
              </a:lnSpc>
              <a:defRPr/>
            </a:lvl2pPr>
            <a:lvl3pPr marL="625475" indent="-228600">
              <a:lnSpc>
                <a:spcPct val="100000"/>
              </a:lnSpc>
              <a:tabLst>
                <a:tab pos="625475" algn="l"/>
              </a:tabLst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6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95767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1 - Imat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idor de text 3">
            <a:extLst>
              <a:ext uri="{FF2B5EF4-FFF2-40B4-BE49-F238E27FC236}">
                <a16:creationId xmlns="" xmlns:a16="http://schemas.microsoft.com/office/drawing/2014/main" id="{9EAA6A94-2CA9-A726-9DFD-F695650D9A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7477" y="2010661"/>
            <a:ext cx="5256601" cy="409892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/>
            </a:lvl1pPr>
            <a:lvl2pPr marL="228600" indent="-228600">
              <a:lnSpc>
                <a:spcPct val="100000"/>
              </a:lnSpc>
              <a:defRPr/>
            </a:lvl2pPr>
            <a:lvl3pPr marL="625475" indent="-228600">
              <a:lnSpc>
                <a:spcPct val="100000"/>
              </a:lnSpc>
              <a:tabLst>
                <a:tab pos="625475" algn="l"/>
              </a:tabLst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6" name="Contenidor d'imatge 5">
            <a:extLst>
              <a:ext uri="{FF2B5EF4-FFF2-40B4-BE49-F238E27FC236}">
                <a16:creationId xmlns="" xmlns:a16="http://schemas.microsoft.com/office/drawing/2014/main" id="{385661AD-A871-86BF-572B-18CF6A53F1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0089" y="2010656"/>
            <a:ext cx="5246155" cy="4076385"/>
          </a:xfrm>
          <a:prstGeom prst="rect">
            <a:avLst/>
          </a:prstGeom>
        </p:spPr>
        <p:txBody>
          <a:bodyPr/>
          <a:lstStyle/>
          <a:p>
            <a:endParaRPr lang="ca-ES" dirty="0"/>
          </a:p>
        </p:txBody>
      </p:sp>
      <p:sp>
        <p:nvSpPr>
          <p:cNvPr id="5" name="Contenidor de text 3">
            <a:extLst>
              <a:ext uri="{FF2B5EF4-FFF2-40B4-BE49-F238E27FC236}">
                <a16:creationId xmlns="" xmlns:a16="http://schemas.microsoft.com/office/drawing/2014/main" id="{50AD77BE-8445-66D4-BD12-114E4494E8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0089" y="1276496"/>
            <a:ext cx="10763987" cy="344488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2000"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l’estil del subtítol</a:t>
            </a:r>
          </a:p>
        </p:txBody>
      </p:sp>
      <p:sp>
        <p:nvSpPr>
          <p:cNvPr id="9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3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8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2053643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2 - Text 2/3 + Imatge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idor de text 3">
            <a:extLst>
              <a:ext uri="{FF2B5EF4-FFF2-40B4-BE49-F238E27FC236}">
                <a16:creationId xmlns="" xmlns:a16="http://schemas.microsoft.com/office/drawing/2014/main" id="{9EAA6A94-2CA9-A726-9DFD-F695650D9A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0088" y="2010661"/>
            <a:ext cx="6850437" cy="4098925"/>
          </a:xfrm>
          <a:prstGeom prst="rect">
            <a:avLst/>
          </a:prstGeom>
        </p:spPr>
        <p:txBody>
          <a:bodyPr lIns="0" rIns="0"/>
          <a:lstStyle/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6" name="Contenidor d'imatge 5">
            <a:extLst>
              <a:ext uri="{FF2B5EF4-FFF2-40B4-BE49-F238E27FC236}">
                <a16:creationId xmlns="" xmlns:a16="http://schemas.microsoft.com/office/drawing/2014/main" id="{385661AD-A871-86BF-572B-18CF6A53F1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975081" y="2010661"/>
            <a:ext cx="3493023" cy="4098925"/>
          </a:xfrm>
          <a:prstGeom prst="rect">
            <a:avLst/>
          </a:prstGeom>
        </p:spPr>
        <p:txBody>
          <a:bodyPr/>
          <a:lstStyle/>
          <a:p>
            <a:endParaRPr lang="ca-ES" dirty="0"/>
          </a:p>
        </p:txBody>
      </p:sp>
      <p:sp>
        <p:nvSpPr>
          <p:cNvPr id="5" name="Contenidor de text 3">
            <a:extLst>
              <a:ext uri="{FF2B5EF4-FFF2-40B4-BE49-F238E27FC236}">
                <a16:creationId xmlns="" xmlns:a16="http://schemas.microsoft.com/office/drawing/2014/main" id="{50AD77BE-8445-66D4-BD12-114E4494E8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0088" y="1278865"/>
            <a:ext cx="10768013" cy="344488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2000"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l’estil del subtítol</a:t>
            </a:r>
          </a:p>
        </p:txBody>
      </p:sp>
      <p:sp>
        <p:nvSpPr>
          <p:cNvPr id="9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3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8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812388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3 - Imatge 1/3 + Text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idor de text 3">
            <a:extLst>
              <a:ext uri="{FF2B5EF4-FFF2-40B4-BE49-F238E27FC236}">
                <a16:creationId xmlns="" xmlns:a16="http://schemas.microsoft.com/office/drawing/2014/main" id="{9EAA6A94-2CA9-A726-9DFD-F695650D9A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59405" y="2010661"/>
            <a:ext cx="6816315" cy="4098925"/>
          </a:xfrm>
          <a:prstGeom prst="rect">
            <a:avLst/>
          </a:prstGeom>
        </p:spPr>
        <p:txBody>
          <a:bodyPr wrap="square" lIns="0" tIns="0" rIns="0" bIns="0"/>
          <a:lstStyle/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6" name="Contenidor d'imatge 5">
            <a:extLst>
              <a:ext uri="{FF2B5EF4-FFF2-40B4-BE49-F238E27FC236}">
                <a16:creationId xmlns="" xmlns:a16="http://schemas.microsoft.com/office/drawing/2014/main" id="{385661AD-A871-86BF-572B-18CF6A53F1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89097" y="2010661"/>
            <a:ext cx="3527831" cy="40989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5" name="Contenidor de text 3">
            <a:extLst>
              <a:ext uri="{FF2B5EF4-FFF2-40B4-BE49-F238E27FC236}">
                <a16:creationId xmlns="" xmlns:a16="http://schemas.microsoft.com/office/drawing/2014/main" id="{D6C8B719-75BB-9642-FD5F-17E3D4BDE6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0088" y="1278864"/>
            <a:ext cx="10775632" cy="344488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2000"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l’estil del subtítol</a:t>
            </a:r>
          </a:p>
        </p:txBody>
      </p:sp>
      <p:sp>
        <p:nvSpPr>
          <p:cNvPr id="9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3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8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228491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6566DA6-0C95-44A8-5E50-C0BF80CC16D4}"/>
              </a:ext>
            </a:extLst>
          </p:cNvPr>
          <p:cNvSpPr/>
          <p:nvPr userDrawn="1"/>
        </p:nvSpPr>
        <p:spPr>
          <a:xfrm>
            <a:off x="0" y="6496217"/>
            <a:ext cx="12192000" cy="36178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solidFill>
                <a:srgbClr val="35A02D"/>
              </a:solidFill>
            </a:endParaRPr>
          </a:p>
        </p:txBody>
      </p:sp>
      <p:sp>
        <p:nvSpPr>
          <p:cNvPr id="2" name="Contenidor de text 2">
            <a:extLst>
              <a:ext uri="{FF2B5EF4-FFF2-40B4-BE49-F238E27FC236}">
                <a16:creationId xmlns="" xmlns:a16="http://schemas.microsoft.com/office/drawing/2014/main" id="{D4457308-FF82-C17D-1E67-29D27B48A0F5}"/>
              </a:ext>
            </a:extLst>
          </p:cNvPr>
          <p:cNvSpPr txBox="1">
            <a:spLocks/>
          </p:cNvSpPr>
          <p:nvPr userDrawn="1"/>
        </p:nvSpPr>
        <p:spPr>
          <a:xfrm>
            <a:off x="9756473" y="6632071"/>
            <a:ext cx="1735139" cy="118031"/>
          </a:xfrm>
          <a:prstGeom prst="rect">
            <a:avLst/>
          </a:prstGeom>
        </p:spPr>
        <p:txBody>
          <a:bodyPr lIns="0" tIns="0" rIns="0" bIns="0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C5BF7D-2CCE-40BD-A62F-2E8977863C9F}" type="slidenum">
              <a:rPr lang="ca-ES" b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‹#›</a:t>
            </a:fld>
            <a:endParaRPr lang="ca-ES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039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7" r:id="rId2"/>
    <p:sldLayoutId id="2147483698" r:id="rId3"/>
    <p:sldLayoutId id="2147483686" r:id="rId4"/>
    <p:sldLayoutId id="2147483713" r:id="rId5"/>
    <p:sldLayoutId id="2147483714" r:id="rId6"/>
    <p:sldLayoutId id="2147483688" r:id="rId7"/>
    <p:sldLayoutId id="2147483662" r:id="rId8"/>
    <p:sldLayoutId id="2147483666" r:id="rId9"/>
    <p:sldLayoutId id="2147483663" r:id="rId10"/>
    <p:sldLayoutId id="2147483668" r:id="rId11"/>
    <p:sldLayoutId id="2147483669" r:id="rId12"/>
    <p:sldLayoutId id="2147483695" r:id="rId13"/>
    <p:sldLayoutId id="2147483696" r:id="rId14"/>
    <p:sldLayoutId id="2147483785" r:id="rId15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rgbClr val="C00000"/>
        </a:buClr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30E24DEF-01F1-D6A7-E269-E20F8B77A30D}"/>
              </a:ext>
            </a:extLst>
          </p:cNvPr>
          <p:cNvSpPr/>
          <p:nvPr userDrawn="1"/>
        </p:nvSpPr>
        <p:spPr>
          <a:xfrm>
            <a:off x="0" y="6496217"/>
            <a:ext cx="12192000" cy="3617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solidFill>
                <a:srgbClr val="35A02D"/>
              </a:solidFill>
            </a:endParaRPr>
          </a:p>
        </p:txBody>
      </p:sp>
      <p:sp>
        <p:nvSpPr>
          <p:cNvPr id="3" name="Contenidor de text 2">
            <a:extLst>
              <a:ext uri="{FF2B5EF4-FFF2-40B4-BE49-F238E27FC236}">
                <a16:creationId xmlns="" xmlns:a16="http://schemas.microsoft.com/office/drawing/2014/main" id="{90E28FE1-2B94-8E1F-B9FF-80F93EC403CB}"/>
              </a:ext>
            </a:extLst>
          </p:cNvPr>
          <p:cNvSpPr txBox="1">
            <a:spLocks/>
          </p:cNvSpPr>
          <p:nvPr userDrawn="1"/>
        </p:nvSpPr>
        <p:spPr>
          <a:xfrm>
            <a:off x="9756473" y="6604072"/>
            <a:ext cx="1735139" cy="168030"/>
          </a:xfrm>
          <a:prstGeom prst="rect">
            <a:avLst/>
          </a:prstGeom>
        </p:spPr>
        <p:txBody>
          <a:bodyPr lIns="0" tIns="0" rIns="0" bIns="0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C5BF7D-2CCE-40BD-A62F-2E8977863C9F}" type="slidenum">
              <a:rPr lang="ca-ES" b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‹#›</a:t>
            </a:fld>
            <a:endParaRPr lang="ca-ES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744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99" r:id="rId2"/>
    <p:sldLayoutId id="214748367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rgbClr val="C00000"/>
        </a:buClr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BD9D511E-B694-2DCF-FE48-722408B85E2F}"/>
              </a:ext>
            </a:extLst>
          </p:cNvPr>
          <p:cNvSpPr/>
          <p:nvPr userDrawn="1"/>
        </p:nvSpPr>
        <p:spPr>
          <a:xfrm>
            <a:off x="0" y="6496217"/>
            <a:ext cx="12192000" cy="3617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solidFill>
                <a:srgbClr val="35A02D"/>
              </a:solidFill>
            </a:endParaRPr>
          </a:p>
        </p:txBody>
      </p:sp>
      <p:sp>
        <p:nvSpPr>
          <p:cNvPr id="3" name="Contenidor de text 2">
            <a:extLst>
              <a:ext uri="{FF2B5EF4-FFF2-40B4-BE49-F238E27FC236}">
                <a16:creationId xmlns="" xmlns:a16="http://schemas.microsoft.com/office/drawing/2014/main" id="{066AE73A-31EB-A167-6E84-7D5300BE35E4}"/>
              </a:ext>
            </a:extLst>
          </p:cNvPr>
          <p:cNvSpPr txBox="1">
            <a:spLocks/>
          </p:cNvSpPr>
          <p:nvPr userDrawn="1"/>
        </p:nvSpPr>
        <p:spPr>
          <a:xfrm>
            <a:off x="9756473" y="6604072"/>
            <a:ext cx="1735139" cy="168030"/>
          </a:xfrm>
          <a:prstGeom prst="rect">
            <a:avLst/>
          </a:prstGeom>
        </p:spPr>
        <p:txBody>
          <a:bodyPr lIns="0" tIns="0" rIns="0" bIns="0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C5BF7D-2CCE-40BD-A62F-2E8977863C9F}" type="slidenum">
              <a:rPr lang="ca-ES" b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‹#›</a:t>
            </a:fld>
            <a:endParaRPr lang="ca-ES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081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rgbClr val="C00000"/>
        </a:buClr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5567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rgbClr val="C00000"/>
        </a:buClr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títo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text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5BE540-E54E-46F0-8A08-643FC078C6F2}" type="datetimeFigureOut">
              <a:rPr lang="ca-ES" smtClean="0">
                <a:solidFill>
                  <a:prstClr val="black">
                    <a:tint val="75000"/>
                  </a:prstClr>
                </a:solidFill>
              </a:rPr>
              <a:pPr/>
              <a:t>21/1/2026</a:t>
            </a:fld>
            <a:endParaRPr lang="ca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C5499-5B58-4D15-8F37-DFEDF016E08C}" type="slidenum">
              <a:rPr lang="ca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a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094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1.jpe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2.png"/><Relationship Id="rId7" Type="http://schemas.openxmlformats.org/officeDocument/2006/relationships/diagramData" Target="../diagrams/data1.xml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diagramDrawing" Target="../diagrams/drawing1.xml"/><Relationship Id="rId5" Type="http://schemas.openxmlformats.org/officeDocument/2006/relationships/image" Target="../media/image4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3.jpeg"/><Relationship Id="rId9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1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notesSlide" Target="../notesSlides/notesSlide8.xml"/><Relationship Id="rId7" Type="http://schemas.openxmlformats.org/officeDocument/2006/relationships/diagramColors" Target="../diagrams/colors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diagramQuickStyle" Target="../diagrams/quickStyle3.xml"/><Relationship Id="rId11" Type="http://schemas.openxmlformats.org/officeDocument/2006/relationships/chart" Target="../charts/chart1.xml"/><Relationship Id="rId5" Type="http://schemas.openxmlformats.org/officeDocument/2006/relationships/diagramLayout" Target="../diagrams/layout3.xml"/><Relationship Id="rId10" Type="http://schemas.openxmlformats.org/officeDocument/2006/relationships/image" Target="../media/image21.emf"/><Relationship Id="rId4" Type="http://schemas.openxmlformats.org/officeDocument/2006/relationships/diagramData" Target="../diagrams/data3.xml"/><Relationship Id="rId9" Type="http://schemas.openxmlformats.org/officeDocument/2006/relationships/package" Target="../embeddings/Microsoft_Word_Document1.docx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7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idor de text 16"/>
          <p:cNvSpPr>
            <a:spLocks noGrp="1"/>
          </p:cNvSpPr>
          <p:nvPr>
            <p:ph type="body" sz="quarter" idx="26"/>
          </p:nvPr>
        </p:nvSpPr>
        <p:spPr>
          <a:xfrm>
            <a:off x="669892" y="6603508"/>
            <a:ext cx="8995101" cy="233226"/>
          </a:xfrm>
          <a:prstGeom prst="rect">
            <a:avLst/>
          </a:prstGeom>
        </p:spPr>
        <p:txBody>
          <a:bodyPr/>
          <a:lstStyle/>
          <a:p>
            <a:r>
              <a:rPr lang="ca-ES" dirty="0"/>
              <a:t>Model d'atenció a la malaltia </a:t>
            </a:r>
            <a:r>
              <a:rPr lang="ca-ES" dirty="0" smtClean="0"/>
              <a:t>crònica complexa </a:t>
            </a:r>
            <a:r>
              <a:rPr lang="ca-ES" dirty="0"/>
              <a:t>i avançada en pediatria </a:t>
            </a:r>
            <a:r>
              <a:rPr lang="ca-ES" dirty="0" smtClean="0"/>
              <a:t>a la </a:t>
            </a:r>
            <a:r>
              <a:rPr lang="ca-ES" dirty="0"/>
              <a:t>Regió Sanitària de </a:t>
            </a:r>
            <a:r>
              <a:rPr lang="ca-ES" dirty="0" smtClean="0"/>
              <a:t>Girona </a:t>
            </a:r>
            <a:endParaRPr lang="ca-ES" dirty="0"/>
          </a:p>
        </p:txBody>
      </p:sp>
      <p:sp>
        <p:nvSpPr>
          <p:cNvPr id="42" name="Títol 4"/>
          <p:cNvSpPr>
            <a:spLocks noGrp="1"/>
          </p:cNvSpPr>
          <p:nvPr>
            <p:ph type="title"/>
          </p:nvPr>
        </p:nvSpPr>
        <p:spPr>
          <a:xfrm>
            <a:off x="945701" y="779706"/>
            <a:ext cx="10768475" cy="1969086"/>
          </a:xfrm>
        </p:spPr>
        <p:txBody>
          <a:bodyPr/>
          <a:lstStyle/>
          <a:p>
            <a:pPr algn="ctr"/>
            <a:r>
              <a:rPr lang="ca-ES" sz="4000" dirty="0"/>
              <a:t>Model d'atenció a la malaltia crònica</a:t>
            </a:r>
            <a:br>
              <a:rPr lang="ca-ES" sz="4000" dirty="0"/>
            </a:br>
            <a:r>
              <a:rPr lang="ca-ES" sz="4000" dirty="0"/>
              <a:t>complexa i avançada en pediatria a</a:t>
            </a:r>
            <a:br>
              <a:rPr lang="ca-ES" sz="4000" dirty="0"/>
            </a:br>
            <a:r>
              <a:rPr lang="ca-ES" sz="4000" dirty="0"/>
              <a:t>la Regió Sanitària de </a:t>
            </a:r>
            <a:r>
              <a:rPr lang="ca-ES" sz="4000" dirty="0" smtClean="0"/>
              <a:t>Girona</a:t>
            </a:r>
            <a:endParaRPr lang="ca-ES" sz="4000" dirty="0"/>
          </a:p>
        </p:txBody>
      </p:sp>
      <p:sp>
        <p:nvSpPr>
          <p:cNvPr id="47" name="Contenidor de text 5"/>
          <p:cNvSpPr txBox="1">
            <a:spLocks/>
          </p:cNvSpPr>
          <p:nvPr/>
        </p:nvSpPr>
        <p:spPr>
          <a:xfrm>
            <a:off x="1419720" y="2853003"/>
            <a:ext cx="10209401" cy="1912341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a-ES" b="1" dirty="0" smtClean="0"/>
              <a:t>Mireia </a:t>
            </a:r>
            <a:r>
              <a:rPr lang="ca-ES" b="1" dirty="0" err="1" smtClean="0"/>
              <a:t>Crehuet</a:t>
            </a:r>
            <a:r>
              <a:rPr lang="ca-ES" b="1" dirty="0" smtClean="0"/>
              <a:t> Almirall. </a:t>
            </a:r>
            <a:r>
              <a:rPr lang="ca-ES" dirty="0" smtClean="0"/>
              <a:t>Pediatra coordinadora. Equip </a:t>
            </a:r>
            <a:r>
              <a:rPr lang="ca-ES" dirty="0"/>
              <a:t>de Suport a la </a:t>
            </a:r>
            <a:r>
              <a:rPr lang="ca-ES" dirty="0" smtClean="0"/>
              <a:t>Cronicitat Complexa i </a:t>
            </a:r>
            <a:r>
              <a:rPr lang="ca-ES" dirty="0"/>
              <a:t>Atenció Pal·liativa </a:t>
            </a:r>
            <a:r>
              <a:rPr lang="ca-ES" dirty="0" smtClean="0"/>
              <a:t>Pediàtrica de Girona (</a:t>
            </a:r>
            <a:r>
              <a:rPr lang="ca-ES" b="1" dirty="0" smtClean="0"/>
              <a:t>ESCCAPP-GI</a:t>
            </a:r>
            <a:r>
              <a:rPr lang="ca-ES" dirty="0" smtClean="0"/>
              <a:t>). ICS.</a:t>
            </a:r>
          </a:p>
          <a:p>
            <a:endParaRPr lang="ca-ES" dirty="0"/>
          </a:p>
          <a:p>
            <a:r>
              <a:rPr lang="ca-ES" b="1" dirty="0" smtClean="0"/>
              <a:t>Claudia </a:t>
            </a:r>
            <a:r>
              <a:rPr lang="ca-ES" b="1" dirty="0" err="1" smtClean="0"/>
              <a:t>Ausió</a:t>
            </a:r>
            <a:r>
              <a:rPr lang="ca-ES" b="1" dirty="0" smtClean="0"/>
              <a:t> Sala. </a:t>
            </a:r>
            <a:r>
              <a:rPr lang="ca-ES" dirty="0"/>
              <a:t>Infermera pediàtrica. Equip de Suport a la Cronicitat Complexa i Atenció Pal·liativa Pediàtrica de Girona (</a:t>
            </a:r>
            <a:r>
              <a:rPr lang="ca-ES" b="1" dirty="0"/>
              <a:t>ESCCAPP-GI</a:t>
            </a:r>
            <a:r>
              <a:rPr lang="ca-ES" dirty="0"/>
              <a:t>). ICS.</a:t>
            </a:r>
          </a:p>
          <a:p>
            <a:endParaRPr lang="ca-ES" dirty="0"/>
          </a:p>
        </p:txBody>
      </p:sp>
      <p:sp>
        <p:nvSpPr>
          <p:cNvPr id="48" name="Rectangle 47"/>
          <p:cNvSpPr/>
          <p:nvPr/>
        </p:nvSpPr>
        <p:spPr>
          <a:xfrm>
            <a:off x="4149231" y="4977719"/>
            <a:ext cx="388607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a-ES" sz="44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ESCCAPP-GI</a:t>
            </a:r>
            <a:endParaRPr lang="ca-ES" sz="4400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013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QuadreDeText 3">
            <a:extLst>
              <a:ext uri="{FF2B5EF4-FFF2-40B4-BE49-F238E27FC236}">
                <a16:creationId xmlns:a16="http://schemas.microsoft.com/office/drawing/2014/main" xmlns="" id="{B4A5E4BB-D61F-4D2A-B464-91221515EDA9}"/>
              </a:ext>
            </a:extLst>
          </p:cNvPr>
          <p:cNvSpPr txBox="1"/>
          <p:nvPr/>
        </p:nvSpPr>
        <p:spPr>
          <a:xfrm>
            <a:off x="550662" y="333373"/>
            <a:ext cx="3852827" cy="523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ACTIVITAT ASSISTENCIAL</a:t>
            </a:r>
            <a:endParaRPr lang="ca-ES" sz="28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44,603 Ayuda A Domicilio Vectores, Ilustraciones y Gráficos - 123R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16" b="20889"/>
          <a:stretch/>
        </p:blipFill>
        <p:spPr bwMode="auto">
          <a:xfrm>
            <a:off x="4564510" y="2277139"/>
            <a:ext cx="3547976" cy="223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14" y="1053286"/>
            <a:ext cx="3636774" cy="272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Agrupa 7"/>
          <p:cNvGrpSpPr/>
          <p:nvPr/>
        </p:nvGrpSpPr>
        <p:grpSpPr>
          <a:xfrm>
            <a:off x="5231792" y="189389"/>
            <a:ext cx="3888939" cy="2267389"/>
            <a:chOff x="6815285" y="4293890"/>
            <a:chExt cx="3888433" cy="2267914"/>
          </a:xfrm>
        </p:grpSpPr>
        <p:pic>
          <p:nvPicPr>
            <p:cNvPr id="9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5285" y="4293890"/>
              <a:ext cx="3888433" cy="2053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QuadreDeText 9"/>
            <p:cNvSpPr txBox="1"/>
            <p:nvPr/>
          </p:nvSpPr>
          <p:spPr>
            <a:xfrm>
              <a:off x="8543478" y="6192387"/>
              <a:ext cx="216024" cy="36941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endParaRPr lang="ca-ES" dirty="0"/>
            </a:p>
          </p:txBody>
        </p:sp>
      </p:grpSp>
      <p:pic>
        <p:nvPicPr>
          <p:cNvPr id="11" name="Google Shape;286;p23" descr="Imatge que conté exterior, cel, cotxe, arbre&#10;&#10;Descripció generada automàticament"/>
          <p:cNvPicPr preferRelativeResize="0"/>
          <p:nvPr/>
        </p:nvPicPr>
        <p:blipFill rotWithShape="1">
          <a:blip r:embed="rId6">
            <a:alphaModFix/>
          </a:blip>
          <a:srcRect t="10330" b="13221"/>
          <a:stretch/>
        </p:blipFill>
        <p:spPr>
          <a:xfrm>
            <a:off x="8112486" y="2401231"/>
            <a:ext cx="3211208" cy="214913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grpSp>
        <p:nvGrpSpPr>
          <p:cNvPr id="12" name="Google Shape;423;p13">
            <a:extLst>
              <a:ext uri="{FF2B5EF4-FFF2-40B4-BE49-F238E27FC236}">
                <a16:creationId xmlns:a16="http://schemas.microsoft.com/office/drawing/2014/main" xmlns="" id="{A680A39B-A3AA-4910-B994-053DD0E779A4}"/>
              </a:ext>
            </a:extLst>
          </p:cNvPr>
          <p:cNvGrpSpPr/>
          <p:nvPr/>
        </p:nvGrpSpPr>
        <p:grpSpPr>
          <a:xfrm>
            <a:off x="1198818" y="4057216"/>
            <a:ext cx="3008129" cy="2265863"/>
            <a:chOff x="5959628" y="4098780"/>
            <a:chExt cx="3008129" cy="2265863"/>
          </a:xfrm>
        </p:grpSpPr>
        <p:pic>
          <p:nvPicPr>
            <p:cNvPr id="13" name="Google Shape;424;p13" descr="Imagen que contiene interior, desordenado, tabla, abarrotado&#10;&#10;Descripción generada automáticamente">
              <a:extLst>
                <a:ext uri="{FF2B5EF4-FFF2-40B4-BE49-F238E27FC236}">
                  <a16:creationId xmlns:a16="http://schemas.microsoft.com/office/drawing/2014/main" xmlns="" id="{F7D07D46-56D7-4012-84E1-DC108EE5E67E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959628" y="4098780"/>
              <a:ext cx="3008129" cy="22658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Google Shape;425;p13">
              <a:extLst>
                <a:ext uri="{FF2B5EF4-FFF2-40B4-BE49-F238E27FC236}">
                  <a16:creationId xmlns:a16="http://schemas.microsoft.com/office/drawing/2014/main" xmlns="" id="{D8FD2E9E-48C1-4FED-9008-5B9AD4CF9032}"/>
                </a:ext>
              </a:extLst>
            </p:cNvPr>
            <p:cNvSpPr/>
            <p:nvPr/>
          </p:nvSpPr>
          <p:spPr>
            <a:xfrm rot="-2400891">
              <a:off x="6572378" y="5237650"/>
              <a:ext cx="273412" cy="58769"/>
            </a:xfrm>
            <a:prstGeom prst="rect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5" name="Picture 4">
            <a:extLst>
              <a:ext uri="{FF2B5EF4-FFF2-40B4-BE49-F238E27FC236}">
                <a16:creationId xmlns:a16="http://schemas.microsoft.com/office/drawing/2014/main" xmlns="" id="{E084D10A-DAB3-48A5-9D4D-7E465E6DF2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9" r="3823" b="6467"/>
          <a:stretch/>
        </p:blipFill>
        <p:spPr bwMode="auto">
          <a:xfrm>
            <a:off x="9718091" y="4146048"/>
            <a:ext cx="2185427" cy="252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Agrupa 15"/>
          <p:cNvGrpSpPr/>
          <p:nvPr/>
        </p:nvGrpSpPr>
        <p:grpSpPr>
          <a:xfrm>
            <a:off x="4564511" y="4652853"/>
            <a:ext cx="3297710" cy="1827020"/>
            <a:chOff x="2483768" y="0"/>
            <a:chExt cx="6577823" cy="4380831"/>
          </a:xfrm>
        </p:grpSpPr>
        <p:pic>
          <p:nvPicPr>
            <p:cNvPr id="17" name="Picture 2" descr="Mireia Crehuet (@mirecrealm) / Twitter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3768" y="0"/>
              <a:ext cx="6577823" cy="4380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3779912" y="2532189"/>
              <a:ext cx="400481" cy="164293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781" y="164667"/>
            <a:ext cx="2417407" cy="181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ontenidor de text 16"/>
          <p:cNvSpPr txBox="1">
            <a:spLocks/>
          </p:cNvSpPr>
          <p:nvPr/>
        </p:nvSpPr>
        <p:spPr>
          <a:xfrm>
            <a:off x="712425" y="6624774"/>
            <a:ext cx="6953649" cy="2332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a-ES" sz="1100" dirty="0" smtClean="0"/>
              <a:t>Model d'atenció a la malaltia crònica complexa i avançada en pediatria a la Regió Sanitària de Girona </a:t>
            </a:r>
            <a:endParaRPr lang="ca-ES" sz="1100" dirty="0"/>
          </a:p>
        </p:txBody>
      </p:sp>
    </p:spTree>
    <p:extLst>
      <p:ext uri="{BB962C8B-B14F-4D97-AF65-F5344CB8AC3E}">
        <p14:creationId xmlns:p14="http://schemas.microsoft.com/office/powerpoint/2010/main" val="171883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QuadreDeText 3">
            <a:extLst>
              <a:ext uri="{FF2B5EF4-FFF2-40B4-BE49-F238E27FC236}">
                <a16:creationId xmlns:a16="http://schemas.microsoft.com/office/drawing/2014/main" xmlns="" id="{B4A5E4BB-D61F-4D2A-B464-91221515EDA9}"/>
              </a:ext>
            </a:extLst>
          </p:cNvPr>
          <p:cNvSpPr txBox="1"/>
          <p:nvPr/>
        </p:nvSpPr>
        <p:spPr>
          <a:xfrm>
            <a:off x="550661" y="333373"/>
            <a:ext cx="7434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320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CONFERÈNCIA DE CAS/ COORDINACIÓ</a:t>
            </a:r>
            <a:r>
              <a:rPr lang="ca-E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ca-E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7" b="15199"/>
          <a:stretch/>
        </p:blipFill>
        <p:spPr bwMode="auto">
          <a:xfrm>
            <a:off x="54195" y="4474758"/>
            <a:ext cx="1909588" cy="204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45"/>
          <a:stretch/>
        </p:blipFill>
        <p:spPr bwMode="auto">
          <a:xfrm>
            <a:off x="3294977" y="5615799"/>
            <a:ext cx="3237577" cy="912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Google Shape;436;p14" descr="Imagen que contiene interior, oso, llenado, refrigerador&#10;&#10;Descripción generada automáticamente">
            <a:extLst>
              <a:ext uri="{FF2B5EF4-FFF2-40B4-BE49-F238E27FC236}">
                <a16:creationId xmlns:a16="http://schemas.microsoft.com/office/drawing/2014/main" xmlns="" id="{5B6968F6-A428-4DE7-9928-30D98698D4C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6896" r="5272" b="8108"/>
          <a:stretch/>
        </p:blipFill>
        <p:spPr>
          <a:xfrm>
            <a:off x="6357620" y="1137333"/>
            <a:ext cx="2026138" cy="206855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4593169" y="4384145"/>
            <a:ext cx="1531188" cy="923330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a-E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PIIC</a:t>
            </a:r>
            <a:endParaRPr lang="ca-E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6" name="Imatge 25"/>
          <p:cNvPicPr/>
          <p:nvPr/>
        </p:nvPicPr>
        <p:blipFill rotWithShape="1">
          <a:blip r:embed="rId6"/>
          <a:srcRect t="13026" b="4953"/>
          <a:stretch/>
        </p:blipFill>
        <p:spPr>
          <a:xfrm>
            <a:off x="6317335" y="3838353"/>
            <a:ext cx="5257934" cy="2477387"/>
          </a:xfrm>
          <a:prstGeom prst="rect">
            <a:avLst/>
          </a:prstGeom>
        </p:spPr>
      </p:pic>
      <p:pic>
        <p:nvPicPr>
          <p:cNvPr id="27" name="Imatge 26" descr="C:\Users\40357533p\Downloads\Screenshot_20241223_100804_Gallery.jp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31"/>
          <a:stretch/>
        </p:blipFill>
        <p:spPr bwMode="auto">
          <a:xfrm>
            <a:off x="550662" y="1008547"/>
            <a:ext cx="5488631" cy="3162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Back mother daughter: Más de 3,110 ilustraciones y dibujos de stock con  licencia libres de regalías | Shutterstock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1" t="13410" r="20935" b="13274"/>
          <a:stretch/>
        </p:blipFill>
        <p:spPr bwMode="auto">
          <a:xfrm>
            <a:off x="1984691" y="3333716"/>
            <a:ext cx="2454909" cy="22820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898" y="202011"/>
            <a:ext cx="3521852" cy="3242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QuadreDeText 2"/>
          <p:cNvSpPr txBox="1"/>
          <p:nvPr/>
        </p:nvSpPr>
        <p:spPr>
          <a:xfrm>
            <a:off x="6430505" y="3100226"/>
            <a:ext cx="1880367" cy="246221"/>
          </a:xfrm>
          <a:prstGeom prst="rect">
            <a:avLst/>
          </a:prstGeom>
          <a:solidFill>
            <a:srgbClr val="00B05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ca-ES" sz="1600" b="1" dirty="0" smtClean="0">
                <a:solidFill>
                  <a:schemeClr val="bg2"/>
                </a:solidFill>
              </a:rPr>
              <a:t>ESCCAPP-FARMA</a:t>
            </a:r>
            <a:endParaRPr lang="ca-ES" sz="1600" b="1" dirty="0">
              <a:solidFill>
                <a:schemeClr val="bg2"/>
              </a:solidFill>
            </a:endParaRPr>
          </a:p>
        </p:txBody>
      </p:sp>
      <p:sp>
        <p:nvSpPr>
          <p:cNvPr id="12" name="Contenidor de text 16"/>
          <p:cNvSpPr txBox="1">
            <a:spLocks/>
          </p:cNvSpPr>
          <p:nvPr/>
        </p:nvSpPr>
        <p:spPr>
          <a:xfrm>
            <a:off x="712425" y="6624774"/>
            <a:ext cx="6953649" cy="2332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a-ES" sz="1100" dirty="0" smtClean="0"/>
              <a:t>Model d'atenció a la malaltia crònica complexa i avançada en pediatria a la Regió Sanitària de Girona </a:t>
            </a:r>
            <a:endParaRPr lang="ca-ES" sz="1100" dirty="0"/>
          </a:p>
        </p:txBody>
      </p:sp>
    </p:spTree>
    <p:extLst>
      <p:ext uri="{BB962C8B-B14F-4D97-AF65-F5344CB8AC3E}">
        <p14:creationId xmlns:p14="http://schemas.microsoft.com/office/powerpoint/2010/main" val="719956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QuadreDeText 3">
            <a:extLst>
              <a:ext uri="{FF2B5EF4-FFF2-40B4-BE49-F238E27FC236}">
                <a16:creationId xmlns:a16="http://schemas.microsoft.com/office/drawing/2014/main" xmlns="" id="{B4A5E4BB-D61F-4D2A-B464-91221515EDA9}"/>
              </a:ext>
            </a:extLst>
          </p:cNvPr>
          <p:cNvSpPr txBox="1"/>
          <p:nvPr/>
        </p:nvSpPr>
        <p:spPr>
          <a:xfrm>
            <a:off x="550662" y="333373"/>
            <a:ext cx="6985685" cy="523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SUPORT/FORMACIÓ/CAPACITACIÓ</a:t>
            </a:r>
            <a:r>
              <a:rPr lang="ca-E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ca-E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5" t="31216" r="12943" b="23558"/>
          <a:stretch/>
        </p:blipFill>
        <p:spPr bwMode="auto">
          <a:xfrm>
            <a:off x="2895609" y="1269260"/>
            <a:ext cx="4940943" cy="3580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Google Shape;461;p16" descr="Un grupo de personas en una oficina&#10;&#10;Descripción generada automáticamente">
            <a:extLst>
              <a:ext uri="{FF2B5EF4-FFF2-40B4-BE49-F238E27FC236}">
                <a16:creationId xmlns:a16="http://schemas.microsoft.com/office/drawing/2014/main" xmlns="" id="{E72DCFFF-4EA4-4B7C-922A-D34155B242C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alphaModFix/>
          </a:blip>
          <a:srcRect l="11765" r="-346" b="7834"/>
          <a:stretch/>
        </p:blipFill>
        <p:spPr>
          <a:xfrm>
            <a:off x="406627" y="4220905"/>
            <a:ext cx="2902200" cy="227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01;p20"/>
          <p:cNvPicPr preferRelativeResize="0"/>
          <p:nvPr/>
        </p:nvPicPr>
        <p:blipFill rotWithShape="1">
          <a:blip r:embed="rId5">
            <a:alphaModFix/>
          </a:blip>
          <a:srcRect l="23432" r="15518" b="14047"/>
          <a:stretch/>
        </p:blipFill>
        <p:spPr>
          <a:xfrm>
            <a:off x="406627" y="1267238"/>
            <a:ext cx="2128895" cy="2449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4" name="Picture 4" descr="Visualització prèvia de la imat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643" y="3688690"/>
            <a:ext cx="2152173" cy="2868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Visualització prèvia de la imat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486" y="1125278"/>
            <a:ext cx="3816427" cy="214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Mireia Crehuet (@mirecrealm) / X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669" y="4364888"/>
            <a:ext cx="3443138" cy="2292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idor de text 16"/>
          <p:cNvSpPr txBox="1">
            <a:spLocks/>
          </p:cNvSpPr>
          <p:nvPr/>
        </p:nvSpPr>
        <p:spPr>
          <a:xfrm>
            <a:off x="712425" y="6624774"/>
            <a:ext cx="6953649" cy="2332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a-ES" sz="1100" dirty="0" smtClean="0"/>
              <a:t>Model d'atenció a la malaltia crònica complexa i avançada en pediatria a la Regió Sanitària de Girona </a:t>
            </a:r>
            <a:endParaRPr lang="ca-ES" sz="1100" dirty="0"/>
          </a:p>
        </p:txBody>
      </p:sp>
    </p:spTree>
    <p:extLst>
      <p:ext uri="{BB962C8B-B14F-4D97-AF65-F5344CB8AC3E}">
        <p14:creationId xmlns:p14="http://schemas.microsoft.com/office/powerpoint/2010/main" val="63622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QuadreDeText 3">
            <a:extLst>
              <a:ext uri="{FF2B5EF4-FFF2-40B4-BE49-F238E27FC236}">
                <a16:creationId xmlns:a16="http://schemas.microsoft.com/office/drawing/2014/main" xmlns="" id="{B4A5E4BB-D61F-4D2A-B464-91221515EDA9}"/>
              </a:ext>
            </a:extLst>
          </p:cNvPr>
          <p:cNvSpPr txBox="1"/>
          <p:nvPr/>
        </p:nvSpPr>
        <p:spPr>
          <a:xfrm>
            <a:off x="550662" y="333373"/>
            <a:ext cx="86822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400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Què ens preocupa?</a:t>
            </a:r>
            <a:endParaRPr lang="ca-ES" sz="28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idor de text 16"/>
          <p:cNvSpPr txBox="1">
            <a:spLocks/>
          </p:cNvSpPr>
          <p:nvPr/>
        </p:nvSpPr>
        <p:spPr>
          <a:xfrm>
            <a:off x="712425" y="6624774"/>
            <a:ext cx="6953649" cy="2332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a-ES" sz="1100" dirty="0" smtClean="0"/>
              <a:t>Model d'atenció a la malaltia crònica complexa i avançada en pediatria a la Regió Sanitària de Girona </a:t>
            </a:r>
            <a:endParaRPr lang="ca-ES" sz="1100" dirty="0"/>
          </a:p>
        </p:txBody>
      </p:sp>
      <p:sp>
        <p:nvSpPr>
          <p:cNvPr id="10" name="Contenidor de text 9"/>
          <p:cNvSpPr>
            <a:spLocks noGrp="1"/>
          </p:cNvSpPr>
          <p:nvPr>
            <p:ph type="body" sz="quarter" idx="10"/>
          </p:nvPr>
        </p:nvSpPr>
        <p:spPr>
          <a:xfrm>
            <a:off x="5791201" y="333372"/>
            <a:ext cx="6019800" cy="6291401"/>
          </a:xfrm>
        </p:spPr>
        <p:txBody>
          <a:bodyPr/>
          <a:lstStyle/>
          <a:p>
            <a:r>
              <a:rPr lang="ca-ES" sz="2400" b="1" dirty="0"/>
              <a:t>Reconeixement i equitat </a:t>
            </a:r>
            <a:r>
              <a:rPr lang="ca-ES" sz="2400" b="1" dirty="0" smtClean="0"/>
              <a:t>territorial</a:t>
            </a:r>
          </a:p>
          <a:p>
            <a:endParaRPr lang="ca-ES" sz="2400" b="1" dirty="0"/>
          </a:p>
          <a:p>
            <a:r>
              <a:rPr lang="ca-ES" sz="2400" b="1" dirty="0"/>
              <a:t>Identificació dels casos</a:t>
            </a:r>
            <a:endParaRPr lang="ca-ES" sz="2400" b="1" dirty="0" smtClean="0"/>
          </a:p>
          <a:p>
            <a:endParaRPr lang="ca-ES" sz="2400" b="1" dirty="0"/>
          </a:p>
          <a:p>
            <a:r>
              <a:rPr lang="ca-ES" sz="2400" b="1" dirty="0" smtClean="0"/>
              <a:t>Recursos </a:t>
            </a:r>
            <a:r>
              <a:rPr lang="ca-ES" sz="2400" b="1" dirty="0"/>
              <a:t>humans </a:t>
            </a:r>
            <a:r>
              <a:rPr lang="ca-ES" sz="2400" b="1" dirty="0" smtClean="0"/>
              <a:t>insuficients – completar l’equip</a:t>
            </a:r>
          </a:p>
          <a:p>
            <a:r>
              <a:rPr lang="ca-ES" sz="2400" dirty="0" smtClean="0"/>
              <a:t/>
            </a:r>
            <a:br>
              <a:rPr lang="ca-ES" sz="2400" dirty="0" smtClean="0"/>
            </a:br>
            <a:r>
              <a:rPr lang="ca-ES" sz="2400" b="1" dirty="0" smtClean="0"/>
              <a:t>Coordinació assistencial complexa</a:t>
            </a:r>
          </a:p>
          <a:p>
            <a:r>
              <a:rPr lang="ca-ES" sz="2400" b="1" dirty="0" smtClean="0"/>
              <a:t>24/7</a:t>
            </a:r>
          </a:p>
          <a:p>
            <a:endParaRPr lang="ca-ES" sz="2400" b="1" dirty="0"/>
          </a:p>
          <a:p>
            <a:r>
              <a:rPr lang="ca-ES" sz="2400" b="1" dirty="0" smtClean="0"/>
              <a:t>Acompanyament </a:t>
            </a:r>
            <a:r>
              <a:rPr lang="ca-ES" sz="2400" b="1" dirty="0"/>
              <a:t>al final de </a:t>
            </a:r>
            <a:r>
              <a:rPr lang="ca-ES" sz="2400" b="1" dirty="0" smtClean="0"/>
              <a:t>vida, dol</a:t>
            </a:r>
            <a:r>
              <a:rPr lang="ca-ES" sz="2400" dirty="0"/>
              <a:t/>
            </a:r>
            <a:br>
              <a:rPr lang="ca-ES" sz="2400" dirty="0"/>
            </a:br>
            <a:endParaRPr lang="ca-ES" sz="2400" dirty="0"/>
          </a:p>
          <a:p>
            <a:r>
              <a:rPr lang="ca-ES" sz="2400" b="1" dirty="0"/>
              <a:t>Formació i avaluació</a:t>
            </a:r>
            <a:r>
              <a:rPr lang="ca-ES" sz="2400" dirty="0"/>
              <a:t/>
            </a:r>
            <a:br>
              <a:rPr lang="ca-ES" sz="2400" dirty="0"/>
            </a:br>
            <a:endParaRPr lang="ca-ES" sz="2400" dirty="0"/>
          </a:p>
        </p:txBody>
      </p:sp>
      <p:sp>
        <p:nvSpPr>
          <p:cNvPr id="11" name="Contenidor de text 10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ca-ES"/>
          </a:p>
        </p:txBody>
      </p:sp>
      <p:pic>
        <p:nvPicPr>
          <p:cNvPr id="3074" name="Picture 2" descr="Afrontar retos y problemas con éxito: por qué la resiliencia será tu mejor  aliada en tu vida personal y profesion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1562100"/>
            <a:ext cx="4935684" cy="3698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272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6712711" y="5650022"/>
            <a:ext cx="4704523" cy="777169"/>
          </a:xfrm>
        </p:spPr>
        <p:txBody>
          <a:bodyPr/>
          <a:lstStyle/>
          <a:p>
            <a:r>
              <a:rPr lang="ca-ES" b="1" dirty="0" smtClean="0"/>
              <a:t/>
            </a:r>
            <a:br>
              <a:rPr lang="ca-ES" b="1" dirty="0" smtClean="0"/>
            </a:br>
            <a:r>
              <a:rPr lang="ca-ES" dirty="0"/>
              <a:t>	</a:t>
            </a:r>
            <a:r>
              <a:rPr lang="ca-ES" dirty="0" smtClean="0"/>
              <a:t>		</a:t>
            </a:r>
            <a:r>
              <a:rPr lang="ca-ES" b="1" dirty="0" smtClean="0"/>
              <a:t>Gràcies</a:t>
            </a:r>
            <a:endParaRPr lang="ca-ES" b="1" dirty="0"/>
          </a:p>
        </p:txBody>
      </p:sp>
      <p:pic>
        <p:nvPicPr>
          <p:cNvPr id="4" name="Picture 2" descr="Cuando el duelo llega a casa: cinco consejos para ayudar enfrentar este  momento en familia – mipsicologiaonlin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031" y="2514770"/>
            <a:ext cx="9205207" cy="33892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8900" y="727334"/>
            <a:ext cx="11734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sz="2400" b="1" dirty="0"/>
              <a:t>L’atenció pal·liativa pediàtrica no és un luxe, és una necessitat</a:t>
            </a:r>
            <a:r>
              <a:rPr lang="ca-ES" sz="2400" b="1" dirty="0" smtClean="0"/>
              <a:t>. </a:t>
            </a:r>
          </a:p>
          <a:p>
            <a:pPr algn="ctr"/>
            <a:r>
              <a:rPr lang="ca-ES" sz="2400" b="1" dirty="0" smtClean="0"/>
              <a:t>L’ESCCAPP-GI integrat a la XAPPI mostra </a:t>
            </a:r>
            <a:r>
              <a:rPr lang="ca-ES" sz="2400" b="1" dirty="0"/>
              <a:t>que el model és possible</a:t>
            </a:r>
            <a:r>
              <a:rPr lang="ca-ES" sz="2400" b="1" dirty="0" smtClean="0"/>
              <a:t>. </a:t>
            </a:r>
          </a:p>
          <a:p>
            <a:pPr algn="ctr"/>
            <a:r>
              <a:rPr lang="ca-ES" sz="2400" b="1" dirty="0" smtClean="0"/>
              <a:t>La </a:t>
            </a:r>
            <a:r>
              <a:rPr lang="ca-ES" sz="2400" b="1" dirty="0"/>
              <a:t>llei és l’oportunitat per garantir que arribi a tots els infants que ho </a:t>
            </a:r>
            <a:r>
              <a:rPr lang="ca-ES" sz="2400" b="1" dirty="0" smtClean="0"/>
              <a:t>necessiten</a:t>
            </a:r>
            <a:endParaRPr lang="ca-ES" sz="2400" b="1" dirty="0"/>
          </a:p>
        </p:txBody>
      </p:sp>
    </p:spTree>
    <p:extLst>
      <p:ext uri="{BB962C8B-B14F-4D97-AF65-F5344CB8AC3E}">
        <p14:creationId xmlns:p14="http://schemas.microsoft.com/office/powerpoint/2010/main" val="304795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idor de text 16"/>
          <p:cNvSpPr>
            <a:spLocks noGrp="1"/>
          </p:cNvSpPr>
          <p:nvPr>
            <p:ph type="body" sz="quarter" idx="26"/>
          </p:nvPr>
        </p:nvSpPr>
        <p:spPr>
          <a:xfrm>
            <a:off x="669892" y="6603508"/>
            <a:ext cx="8995101" cy="233226"/>
          </a:xfrm>
          <a:prstGeom prst="rect">
            <a:avLst/>
          </a:prstGeom>
        </p:spPr>
        <p:txBody>
          <a:bodyPr/>
          <a:lstStyle/>
          <a:p>
            <a:r>
              <a:rPr lang="ca-ES" dirty="0"/>
              <a:t>Model d'atenció a la malaltia </a:t>
            </a:r>
            <a:r>
              <a:rPr lang="ca-ES" dirty="0" smtClean="0"/>
              <a:t>crònica complexa </a:t>
            </a:r>
            <a:r>
              <a:rPr lang="ca-ES" dirty="0"/>
              <a:t>i avançada en pediatria </a:t>
            </a:r>
            <a:r>
              <a:rPr lang="ca-ES" dirty="0" smtClean="0"/>
              <a:t>a la </a:t>
            </a:r>
            <a:r>
              <a:rPr lang="ca-ES" dirty="0"/>
              <a:t>Regió Sanitària de </a:t>
            </a:r>
            <a:r>
              <a:rPr lang="ca-ES" dirty="0" smtClean="0"/>
              <a:t>Girona </a:t>
            </a:r>
            <a:endParaRPr lang="ca-ES" dirty="0"/>
          </a:p>
        </p:txBody>
      </p:sp>
      <p:sp>
        <p:nvSpPr>
          <p:cNvPr id="20" name="Títol 5"/>
          <p:cNvSpPr>
            <a:spLocks noGrp="1"/>
          </p:cNvSpPr>
          <p:nvPr>
            <p:ph type="title"/>
          </p:nvPr>
        </p:nvSpPr>
        <p:spPr>
          <a:xfrm>
            <a:off x="698976" y="660982"/>
            <a:ext cx="10759576" cy="428232"/>
          </a:xfrm>
        </p:spPr>
        <p:txBody>
          <a:bodyPr>
            <a:normAutofit/>
          </a:bodyPr>
          <a:lstStyle/>
          <a:p>
            <a:r>
              <a:rPr lang="ca-ES" dirty="0" smtClean="0"/>
              <a:t>La Xarxa d’atenció pal·liativa pediàtrica de Catalunya (XAPPI)</a:t>
            </a:r>
            <a:endParaRPr lang="ca-ES" dirty="0"/>
          </a:p>
        </p:txBody>
      </p:sp>
      <p:grpSp>
        <p:nvGrpSpPr>
          <p:cNvPr id="21" name="Agrupa 20"/>
          <p:cNvGrpSpPr/>
          <p:nvPr/>
        </p:nvGrpSpPr>
        <p:grpSpPr>
          <a:xfrm>
            <a:off x="7068676" y="1495463"/>
            <a:ext cx="5109453" cy="4561388"/>
            <a:chOff x="6040623" y="855862"/>
            <a:chExt cx="5970828" cy="5442251"/>
          </a:xfrm>
        </p:grpSpPr>
        <p:pic>
          <p:nvPicPr>
            <p:cNvPr id="22" name="Imatge 21"/>
            <p:cNvPicPr>
              <a:picLocks noChangeAspect="1"/>
            </p:cNvPicPr>
            <p:nvPr/>
          </p:nvPicPr>
          <p:blipFill rotWithShape="1">
            <a:blip r:embed="rId3"/>
            <a:srcRect l="33971" t="28210" r="28725" b="4352"/>
            <a:stretch/>
          </p:blipFill>
          <p:spPr>
            <a:xfrm>
              <a:off x="6040623" y="855862"/>
              <a:ext cx="5699766" cy="5442251"/>
            </a:xfrm>
            <a:prstGeom prst="rect">
              <a:avLst/>
            </a:prstGeom>
          </p:spPr>
        </p:pic>
        <p:pic>
          <p:nvPicPr>
            <p:cNvPr id="23" name="Imatge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4099" y="5366767"/>
              <a:ext cx="268876" cy="268876"/>
            </a:xfrm>
            <a:prstGeom prst="rect">
              <a:avLst/>
            </a:prstGeom>
          </p:spPr>
        </p:pic>
        <p:pic>
          <p:nvPicPr>
            <p:cNvPr id="24" name="Imatge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3466" y="3576988"/>
              <a:ext cx="268876" cy="268876"/>
            </a:xfrm>
            <a:prstGeom prst="rect">
              <a:avLst/>
            </a:prstGeom>
          </p:spPr>
        </p:pic>
        <p:pic>
          <p:nvPicPr>
            <p:cNvPr id="25" name="Imatge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7157" y="2829220"/>
              <a:ext cx="268876" cy="268876"/>
            </a:xfrm>
            <a:prstGeom prst="rect">
              <a:avLst/>
            </a:prstGeom>
          </p:spPr>
        </p:pic>
        <p:pic>
          <p:nvPicPr>
            <p:cNvPr id="26" name="Imatge 2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6759" y="4394210"/>
              <a:ext cx="268876" cy="268876"/>
            </a:xfrm>
            <a:prstGeom prst="rect">
              <a:avLst/>
            </a:prstGeom>
          </p:spPr>
        </p:pic>
        <p:pic>
          <p:nvPicPr>
            <p:cNvPr id="27" name="Imatge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06488" y="4049571"/>
              <a:ext cx="268876" cy="268876"/>
            </a:xfrm>
            <a:prstGeom prst="rect">
              <a:avLst/>
            </a:prstGeom>
          </p:spPr>
        </p:pic>
        <p:pic>
          <p:nvPicPr>
            <p:cNvPr id="28" name="Imatge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5106" y="4744343"/>
              <a:ext cx="268876" cy="268876"/>
            </a:xfrm>
            <a:prstGeom prst="rect">
              <a:avLst/>
            </a:prstGeom>
          </p:spPr>
        </p:pic>
        <p:pic>
          <p:nvPicPr>
            <p:cNvPr id="29" name="Imatge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6719" y="3576988"/>
              <a:ext cx="268876" cy="268876"/>
            </a:xfrm>
            <a:prstGeom prst="rect">
              <a:avLst/>
            </a:prstGeom>
          </p:spPr>
        </p:pic>
        <p:sp>
          <p:nvSpPr>
            <p:cNvPr id="30" name="QuadreDeText 29"/>
            <p:cNvSpPr txBox="1"/>
            <p:nvPr/>
          </p:nvSpPr>
          <p:spPr>
            <a:xfrm>
              <a:off x="7028537" y="3615032"/>
              <a:ext cx="104227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sz="900" dirty="0" smtClean="0"/>
                <a:t>Arnau de Vilanova</a:t>
              </a:r>
              <a:endParaRPr lang="ca-ES" sz="900" dirty="0"/>
            </a:p>
          </p:txBody>
        </p:sp>
        <p:sp>
          <p:nvSpPr>
            <p:cNvPr id="31" name="QuadreDeText 30"/>
            <p:cNvSpPr txBox="1"/>
            <p:nvPr/>
          </p:nvSpPr>
          <p:spPr>
            <a:xfrm>
              <a:off x="8245329" y="4908744"/>
              <a:ext cx="62869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sz="900" dirty="0" smtClean="0"/>
                <a:t>Joan XXIII</a:t>
              </a:r>
              <a:endParaRPr lang="ca-ES" sz="900" dirty="0"/>
            </a:p>
          </p:txBody>
        </p:sp>
        <p:sp>
          <p:nvSpPr>
            <p:cNvPr id="32" name="QuadreDeText 31"/>
            <p:cNvSpPr txBox="1"/>
            <p:nvPr/>
          </p:nvSpPr>
          <p:spPr>
            <a:xfrm>
              <a:off x="10345214" y="3098096"/>
              <a:ext cx="1087437" cy="286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900" b="1" dirty="0" smtClean="0"/>
                <a:t>ESCCAPP-GI</a:t>
              </a:r>
              <a:endParaRPr lang="ca-ES" sz="900" b="1" dirty="0"/>
            </a:p>
          </p:txBody>
        </p:sp>
        <p:sp>
          <p:nvSpPr>
            <p:cNvPr id="33" name="QuadreDeText 32"/>
            <p:cNvSpPr txBox="1"/>
            <p:nvPr/>
          </p:nvSpPr>
          <p:spPr>
            <a:xfrm>
              <a:off x="8926462" y="3384200"/>
              <a:ext cx="51488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sz="900" dirty="0" smtClean="0"/>
                <a:t>Althaia</a:t>
              </a:r>
              <a:endParaRPr lang="ca-ES" sz="900" dirty="0"/>
            </a:p>
          </p:txBody>
        </p:sp>
        <p:sp>
          <p:nvSpPr>
            <p:cNvPr id="34" name="QuadreDeText 33"/>
            <p:cNvSpPr txBox="1"/>
            <p:nvPr/>
          </p:nvSpPr>
          <p:spPr>
            <a:xfrm>
              <a:off x="9726960" y="4404942"/>
              <a:ext cx="59182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sz="900" dirty="0" smtClean="0"/>
                <a:t>Sant Pau</a:t>
              </a:r>
              <a:endParaRPr lang="ca-ES" sz="900" dirty="0"/>
            </a:p>
          </p:txBody>
        </p:sp>
        <p:sp>
          <p:nvSpPr>
            <p:cNvPr id="35" name="QuadreDeText 34"/>
            <p:cNvSpPr txBox="1"/>
            <p:nvPr/>
          </p:nvSpPr>
          <p:spPr>
            <a:xfrm>
              <a:off x="9875364" y="4114051"/>
              <a:ext cx="117051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sz="900" dirty="0" smtClean="0"/>
                <a:t>Germans Trias i Pujol</a:t>
              </a:r>
              <a:endParaRPr lang="ca-ES" sz="900" dirty="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0538818" y="4846951"/>
              <a:ext cx="1465251" cy="36721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ca-ES" sz="1400" b="1" cap="none" spc="0" dirty="0" smtClean="0">
                  <a:ln w="0"/>
                  <a:solidFill>
                    <a:srgbClr val="00B0F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SAPPI HSJD</a:t>
              </a:r>
              <a:endParaRPr lang="ca-ES" sz="1400" b="1" cap="none" spc="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0521847" y="4572276"/>
              <a:ext cx="1489604" cy="36721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ca-ES" sz="1400" b="1" cap="none" spc="0" dirty="0" smtClean="0">
                  <a:ln w="0"/>
                  <a:solidFill>
                    <a:srgbClr val="00B05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SAPPI HUVH</a:t>
              </a:r>
              <a:endParaRPr lang="ca-ES" sz="1400" b="1" cap="none" spc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38" name="QuadreDeText 37"/>
            <p:cNvSpPr txBox="1"/>
            <p:nvPr/>
          </p:nvSpPr>
          <p:spPr>
            <a:xfrm>
              <a:off x="7250585" y="5417288"/>
              <a:ext cx="97975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sz="900" dirty="0" smtClean="0"/>
                <a:t>Verge de la Cinta</a:t>
              </a:r>
              <a:endParaRPr lang="ca-ES" sz="900" dirty="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0526290" y="4304940"/>
              <a:ext cx="1430405" cy="36721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a-ES" sz="1400" b="1" cap="none" spc="0" dirty="0" smtClean="0">
                  <a:ln w="0"/>
                  <a:solidFill>
                    <a:srgbClr val="FFC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SAPPI </a:t>
              </a:r>
              <a:r>
                <a:rPr lang="ca-ES" sz="1400" b="1" dirty="0" smtClean="0">
                  <a:ln w="0"/>
                  <a:solidFill>
                    <a:srgbClr val="FFC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H.P.T</a:t>
              </a:r>
              <a:endParaRPr lang="ca-ES" sz="1400" b="1" cap="none" spc="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pic>
        <p:nvPicPr>
          <p:cNvPr id="40" name="Imatg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000" y="3663014"/>
            <a:ext cx="4456371" cy="2601724"/>
          </a:xfrm>
          <a:prstGeom prst="rect">
            <a:avLst/>
          </a:prstGeom>
        </p:spPr>
      </p:pic>
      <p:pic>
        <p:nvPicPr>
          <p:cNvPr id="41" name="Imatge 40">
            <a:extLst>
              <a:ext uri="{FF2B5EF4-FFF2-40B4-BE49-F238E27FC236}">
                <a16:creationId xmlns="" xmlns:a16="http://schemas.microsoft.com/office/drawing/2014/main" id="{667A21F6-D37D-4537-9B0E-1D0047F4A2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913" y="1620385"/>
            <a:ext cx="4649072" cy="1874290"/>
          </a:xfrm>
          <a:prstGeom prst="rect">
            <a:avLst/>
          </a:prstGeom>
          <a:solidFill>
            <a:schemeClr val="bg1">
              <a:alpha val="98000"/>
            </a:schemeClr>
          </a:solidFill>
        </p:spPr>
      </p:pic>
      <p:graphicFrame>
        <p:nvGraphicFramePr>
          <p:cNvPr id="43" name="Diagrama 42"/>
          <p:cNvGraphicFramePr/>
          <p:nvPr>
            <p:extLst>
              <p:ext uri="{D42A27DB-BD31-4B8C-83A1-F6EECF244321}">
                <p14:modId xmlns:p14="http://schemas.microsoft.com/office/powerpoint/2010/main" val="2570538839"/>
              </p:ext>
            </p:extLst>
          </p:nvPr>
        </p:nvGraphicFramePr>
        <p:xfrm>
          <a:off x="4806285" y="1358901"/>
          <a:ext cx="3111751" cy="22253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44" name="Imatge 4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6913" y="3701755"/>
            <a:ext cx="1651135" cy="2237831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0" y="4892360"/>
            <a:ext cx="121058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ca-ES" sz="3600" b="1" cap="none" spc="0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</a:rPr>
              <a:t>2020</a:t>
            </a:r>
            <a:endParaRPr lang="ca-ES" sz="5400" b="1" cap="none" spc="0" dirty="0">
              <a:ln/>
              <a:solidFill>
                <a:schemeClr val="accent5">
                  <a:tint val="50000"/>
                  <a:satMod val="180000"/>
                </a:schemeClr>
              </a:solidFill>
              <a:effectLst/>
            </a:endParaRPr>
          </a:p>
        </p:txBody>
      </p:sp>
      <p:sp>
        <p:nvSpPr>
          <p:cNvPr id="46" name="Oval 45"/>
          <p:cNvSpPr/>
          <p:nvPr/>
        </p:nvSpPr>
        <p:spPr>
          <a:xfrm>
            <a:off x="10577269" y="3335290"/>
            <a:ext cx="1221031" cy="239796"/>
          </a:xfrm>
          <a:prstGeom prst="ellipse">
            <a:avLst/>
          </a:pr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" name="QuadreDeText 1"/>
          <p:cNvSpPr txBox="1"/>
          <p:nvPr/>
        </p:nvSpPr>
        <p:spPr>
          <a:xfrm>
            <a:off x="8758429" y="1356963"/>
            <a:ext cx="3372843" cy="27699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r>
              <a:rPr lang="ca-ES" dirty="0" smtClean="0">
                <a:solidFill>
                  <a:srgbClr val="999999"/>
                </a:solidFill>
              </a:rPr>
              <a:t>ORDENACIÓ TERRITORIAL</a:t>
            </a:r>
            <a:endParaRPr lang="ca-ES" dirty="0">
              <a:solidFill>
                <a:srgbClr val="99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57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idor de text 16"/>
          <p:cNvSpPr>
            <a:spLocks noGrp="1"/>
          </p:cNvSpPr>
          <p:nvPr>
            <p:ph type="body" sz="quarter" idx="26"/>
          </p:nvPr>
        </p:nvSpPr>
        <p:spPr>
          <a:xfrm>
            <a:off x="669892" y="6603508"/>
            <a:ext cx="8995101" cy="233226"/>
          </a:xfrm>
          <a:prstGeom prst="rect">
            <a:avLst/>
          </a:prstGeom>
        </p:spPr>
        <p:txBody>
          <a:bodyPr/>
          <a:lstStyle/>
          <a:p>
            <a:r>
              <a:rPr lang="ca-ES" dirty="0"/>
              <a:t>Model d'atenció a la malaltia </a:t>
            </a:r>
            <a:r>
              <a:rPr lang="ca-ES" dirty="0" smtClean="0"/>
              <a:t>crònica complexa </a:t>
            </a:r>
            <a:r>
              <a:rPr lang="ca-ES" dirty="0"/>
              <a:t>i avançada en pediatria </a:t>
            </a:r>
            <a:r>
              <a:rPr lang="ca-ES" dirty="0" smtClean="0"/>
              <a:t>a la </a:t>
            </a:r>
            <a:r>
              <a:rPr lang="ca-ES" dirty="0"/>
              <a:t>Regió Sanitària de </a:t>
            </a:r>
            <a:r>
              <a:rPr lang="ca-ES" dirty="0" smtClean="0"/>
              <a:t>Girona </a:t>
            </a:r>
            <a:endParaRPr lang="ca-ES" dirty="0"/>
          </a:p>
        </p:txBody>
      </p:sp>
      <p:grpSp>
        <p:nvGrpSpPr>
          <p:cNvPr id="20" name="Agrupa 19"/>
          <p:cNvGrpSpPr/>
          <p:nvPr/>
        </p:nvGrpSpPr>
        <p:grpSpPr>
          <a:xfrm>
            <a:off x="2849670" y="2269660"/>
            <a:ext cx="3589230" cy="3305640"/>
            <a:chOff x="2328970" y="1860193"/>
            <a:chExt cx="4036696" cy="3589906"/>
          </a:xfrm>
        </p:grpSpPr>
        <p:pic>
          <p:nvPicPr>
            <p:cNvPr id="21" name="Google Shape;387;p27">
              <a:extLst>
                <a:ext uri="{FF2B5EF4-FFF2-40B4-BE49-F238E27FC236}">
                  <a16:creationId xmlns="" xmlns:a16="http://schemas.microsoft.com/office/drawing/2014/main" id="{74FDA53F-F226-49ED-9ED5-4CA5612F6FE6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328970" y="1860193"/>
              <a:ext cx="4036696" cy="358990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QuadreDeText 21"/>
            <p:cNvSpPr txBox="1"/>
            <p:nvPr/>
          </p:nvSpPr>
          <p:spPr>
            <a:xfrm>
              <a:off x="4156818" y="3174266"/>
              <a:ext cx="1508966" cy="334244"/>
            </a:xfrm>
            <a:prstGeom prst="rect">
              <a:avLst/>
            </a:prstGeom>
            <a:solidFill>
              <a:srgbClr val="00B0F0">
                <a:alpha val="23000"/>
              </a:srgbClr>
            </a:solidFill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ca-ES" sz="1400" b="1" dirty="0" smtClean="0">
                  <a:solidFill>
                    <a:srgbClr val="002060"/>
                  </a:solidFill>
                </a:rPr>
                <a:t>ESCCAPP-GI</a:t>
              </a:r>
              <a:endParaRPr lang="ca-ES" sz="14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4" name="Agrupa 23"/>
          <p:cNvGrpSpPr/>
          <p:nvPr/>
        </p:nvGrpSpPr>
        <p:grpSpPr>
          <a:xfrm>
            <a:off x="120643" y="1524342"/>
            <a:ext cx="2899315" cy="2832102"/>
            <a:chOff x="821030" y="2145490"/>
            <a:chExt cx="3357970" cy="2600057"/>
          </a:xfrm>
        </p:grpSpPr>
        <p:grpSp>
          <p:nvGrpSpPr>
            <p:cNvPr id="25" name="Agrupa 24"/>
            <p:cNvGrpSpPr/>
            <p:nvPr/>
          </p:nvGrpSpPr>
          <p:grpSpPr>
            <a:xfrm>
              <a:off x="821030" y="2145490"/>
              <a:ext cx="3357970" cy="2600057"/>
              <a:chOff x="581530" y="1115190"/>
              <a:chExt cx="2421474" cy="1695797"/>
            </a:xfrm>
          </p:grpSpPr>
          <p:grpSp>
            <p:nvGrpSpPr>
              <p:cNvPr id="29" name="Agrupa 28"/>
              <p:cNvGrpSpPr/>
              <p:nvPr/>
            </p:nvGrpSpPr>
            <p:grpSpPr>
              <a:xfrm>
                <a:off x="581530" y="1115190"/>
                <a:ext cx="1832594" cy="1695797"/>
                <a:chOff x="581530" y="1115190"/>
                <a:chExt cx="1832594" cy="1695797"/>
              </a:xfrm>
            </p:grpSpPr>
            <p:pic>
              <p:nvPicPr>
                <p:cNvPr id="33" name="Google Shape;115;p5">
                  <a:extLst>
                    <a:ext uri="{FF2B5EF4-FFF2-40B4-BE49-F238E27FC236}">
                      <a16:creationId xmlns:a16="http://schemas.microsoft.com/office/drawing/2014/main" xmlns="" id="{11277A98-860B-4047-9193-6ADA3B0515AC}"/>
                    </a:ext>
                  </a:extLst>
                </p:cNvPr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581530" y="1115190"/>
                  <a:ext cx="1832594" cy="169579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34" name="Oval 33"/>
                <p:cNvSpPr/>
                <p:nvPr/>
              </p:nvSpPr>
              <p:spPr>
                <a:xfrm>
                  <a:off x="1516815" y="2139351"/>
                  <a:ext cx="172528" cy="146649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/>
                </a:p>
              </p:txBody>
            </p:sp>
            <p:sp>
              <p:nvSpPr>
                <p:cNvPr id="35" name="Oval 34"/>
                <p:cNvSpPr/>
                <p:nvPr/>
              </p:nvSpPr>
              <p:spPr>
                <a:xfrm>
                  <a:off x="1736785" y="2139351"/>
                  <a:ext cx="172528" cy="146649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/>
                </a:p>
              </p:txBody>
            </p:sp>
            <p:sp>
              <p:nvSpPr>
                <p:cNvPr id="36" name="Oval 35"/>
                <p:cNvSpPr/>
                <p:nvPr/>
              </p:nvSpPr>
              <p:spPr>
                <a:xfrm>
                  <a:off x="2222991" y="1722671"/>
                  <a:ext cx="172528" cy="14664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/>
                </a:p>
              </p:txBody>
            </p:sp>
          </p:grpSp>
          <p:sp>
            <p:nvSpPr>
              <p:cNvPr id="30" name="Rectangle 29"/>
              <p:cNvSpPr/>
              <p:nvPr/>
            </p:nvSpPr>
            <p:spPr>
              <a:xfrm>
                <a:off x="878305" y="2286000"/>
                <a:ext cx="1728254" cy="1658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ca-ES" sz="1200" b="1" dirty="0" smtClean="0"/>
                  <a:t>SAPPI : </a:t>
                </a:r>
                <a:r>
                  <a:rPr lang="ca-ES" sz="1200" b="1" dirty="0" smtClean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rPr>
                  <a:t>HVH</a:t>
                </a:r>
                <a:r>
                  <a:rPr lang="ca-ES" sz="1200" b="1" dirty="0" smtClean="0"/>
                  <a:t>, HSJD, Taulí</a:t>
                </a:r>
                <a:endParaRPr lang="ca-ES" sz="1200" b="1" dirty="0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2056198" y="1823300"/>
                <a:ext cx="946806" cy="1658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dirty="0">
                    <a:solidFill>
                      <a:schemeClr val="dk1"/>
                    </a:solidFill>
                  </a:rPr>
                  <a:t>ESCCAPP-GI</a:t>
                </a: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1490056" y="1932265"/>
                <a:ext cx="172528" cy="146649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>
                  <a:solidFill>
                    <a:srgbClr val="0070C0"/>
                  </a:solidFill>
                </a:endParaRPr>
              </a:p>
            </p:txBody>
          </p:sp>
        </p:grpSp>
        <p:grpSp>
          <p:nvGrpSpPr>
            <p:cNvPr id="26" name="Agrupa 25"/>
            <p:cNvGrpSpPr/>
            <p:nvPr/>
          </p:nvGrpSpPr>
          <p:grpSpPr>
            <a:xfrm>
              <a:off x="2357286" y="3231189"/>
              <a:ext cx="805600" cy="352828"/>
              <a:chOff x="2357286" y="3231189"/>
              <a:chExt cx="805600" cy="352828"/>
            </a:xfrm>
          </p:grpSpPr>
          <p:cxnSp>
            <p:nvCxnSpPr>
              <p:cNvPr id="27" name="Connector de fletxa recta 26"/>
              <p:cNvCxnSpPr/>
              <p:nvPr/>
            </p:nvCxnSpPr>
            <p:spPr>
              <a:xfrm flipV="1">
                <a:off x="2357286" y="3231189"/>
                <a:ext cx="593732" cy="276999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or de fletxa recta 27"/>
              <p:cNvCxnSpPr/>
              <p:nvPr/>
            </p:nvCxnSpPr>
            <p:spPr>
              <a:xfrm flipV="1">
                <a:off x="2569154" y="3307018"/>
                <a:ext cx="593732" cy="276999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Google Shape;299;p20"/>
          <p:cNvSpPr txBox="1">
            <a:spLocks noGrp="1"/>
          </p:cNvSpPr>
          <p:nvPr>
            <p:ph type="title"/>
          </p:nvPr>
        </p:nvSpPr>
        <p:spPr>
          <a:xfrm>
            <a:off x="4085667" y="591998"/>
            <a:ext cx="7886699" cy="1244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spcBef>
                <a:spcPts val="0"/>
              </a:spcBef>
              <a:buSzPts val="1400"/>
            </a:pPr>
            <a:r>
              <a:rPr lang="en-US" sz="2400" b="1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EQUIP DE SUPORT A LA CRONICITAT COMPLEXA I ATENCIÓ PAL·LIATIVA PEDIÀTRICA DE GIRONA</a:t>
            </a:r>
            <a:endParaRPr sz="2400" dirty="0"/>
          </a:p>
        </p:txBody>
      </p:sp>
      <p:pic>
        <p:nvPicPr>
          <p:cNvPr id="38" name="Picture 2" descr="ADN - Innovative Genomics Institute (IGI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103" y="3223074"/>
            <a:ext cx="2708518" cy="266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Contenidor de contingut 2"/>
          <p:cNvSpPr txBox="1">
            <a:spLocks/>
          </p:cNvSpPr>
          <p:nvPr/>
        </p:nvSpPr>
        <p:spPr>
          <a:xfrm>
            <a:off x="6031210" y="5834542"/>
            <a:ext cx="6325353" cy="88375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a-ES" sz="2000" b="1" dirty="0" smtClean="0"/>
              <a:t>L’ESCCAPP-GI és la peça territorial que fa possible que la XAPPI aterri a RS Girona</a:t>
            </a:r>
            <a:endParaRPr lang="ca-ES" sz="2000" b="1" dirty="0"/>
          </a:p>
        </p:txBody>
      </p:sp>
      <p:sp>
        <p:nvSpPr>
          <p:cNvPr id="40" name="Rectangle 39"/>
          <p:cNvSpPr/>
          <p:nvPr/>
        </p:nvSpPr>
        <p:spPr>
          <a:xfrm>
            <a:off x="199595" y="763026"/>
            <a:ext cx="388607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ca-ES" sz="4400" b="1" cap="all" spc="0" dirty="0" smtClean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</a:rPr>
              <a:t>ESCCAPP-GI</a:t>
            </a:r>
            <a:endParaRPr lang="ca-ES" sz="4400" b="1" cap="all" spc="0" dirty="0">
              <a:ln/>
              <a:solidFill>
                <a:srgbClr val="0070C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820621" y="5252134"/>
            <a:ext cx="121058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ca-ES" sz="3600" b="1" cap="none" spc="0" dirty="0" smtClean="0">
                <a:ln/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</a:rPr>
              <a:t>2019</a:t>
            </a:r>
            <a:endParaRPr lang="ca-ES" sz="5400" b="1" cap="none" spc="0" dirty="0">
              <a:ln/>
              <a:solidFill>
                <a:srgbClr val="00B050"/>
              </a:solidFill>
              <a:effectLst>
                <a:glow rad="127000">
                  <a:schemeClr val="bg1"/>
                </a:glow>
              </a:effectLst>
            </a:endParaRPr>
          </a:p>
        </p:txBody>
      </p:sp>
      <p:pic>
        <p:nvPicPr>
          <p:cNvPr id="2050" name="Picture 2" descr="M:\carpetesCompartides\ESCCAPP-GI\Fotos\ESCCAPP-GI(1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9" t="17658" r="13244" b="27889"/>
          <a:stretch/>
        </p:blipFill>
        <p:spPr bwMode="auto">
          <a:xfrm rot="5400000">
            <a:off x="6760504" y="2587305"/>
            <a:ext cx="3840642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420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idor de text 16"/>
          <p:cNvSpPr>
            <a:spLocks noGrp="1"/>
          </p:cNvSpPr>
          <p:nvPr>
            <p:ph type="body" sz="quarter" idx="26"/>
          </p:nvPr>
        </p:nvSpPr>
        <p:spPr>
          <a:xfrm>
            <a:off x="669892" y="6603508"/>
            <a:ext cx="8995101" cy="233226"/>
          </a:xfrm>
          <a:prstGeom prst="rect">
            <a:avLst/>
          </a:prstGeom>
        </p:spPr>
        <p:txBody>
          <a:bodyPr/>
          <a:lstStyle/>
          <a:p>
            <a:r>
              <a:rPr lang="ca-ES" dirty="0"/>
              <a:t>Model d'atenció a la malaltia </a:t>
            </a:r>
            <a:r>
              <a:rPr lang="ca-ES" dirty="0" smtClean="0"/>
              <a:t>crònica complexa </a:t>
            </a:r>
            <a:r>
              <a:rPr lang="ca-ES" dirty="0"/>
              <a:t>i avançada en pediatria </a:t>
            </a:r>
            <a:r>
              <a:rPr lang="ca-ES" dirty="0" smtClean="0"/>
              <a:t>a la </a:t>
            </a:r>
            <a:r>
              <a:rPr lang="ca-ES" dirty="0"/>
              <a:t>Regió Sanitària de </a:t>
            </a:r>
            <a:r>
              <a:rPr lang="ca-ES" dirty="0" smtClean="0"/>
              <a:t>Girona </a:t>
            </a:r>
            <a:endParaRPr lang="ca-ES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9" y="1166072"/>
            <a:ext cx="9419529" cy="4856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" name="Diagrama 20"/>
          <p:cNvGraphicFramePr/>
          <p:nvPr>
            <p:extLst>
              <p:ext uri="{D42A27DB-BD31-4B8C-83A1-F6EECF244321}">
                <p14:modId xmlns:p14="http://schemas.microsoft.com/office/powerpoint/2010/main" val="879776184"/>
              </p:ext>
            </p:extLst>
          </p:nvPr>
        </p:nvGraphicFramePr>
        <p:xfrm>
          <a:off x="2543606" y="1484784"/>
          <a:ext cx="6528725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2" name="Títol 1"/>
          <p:cNvSpPr txBox="1">
            <a:spLocks/>
          </p:cNvSpPr>
          <p:nvPr/>
        </p:nvSpPr>
        <p:spPr>
          <a:xfrm>
            <a:off x="719403" y="323607"/>
            <a:ext cx="10972800" cy="1143000"/>
          </a:xfrm>
          <a:prstGeom prst="rect">
            <a:avLst/>
          </a:prstGeom>
          <a:solidFill>
            <a:srgbClr val="92D050">
              <a:alpha val="42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dirty="0" smtClean="0"/>
              <a:t>Governança compartida</a:t>
            </a:r>
            <a:endParaRPr lang="ca-ES" dirty="0"/>
          </a:p>
        </p:txBody>
      </p:sp>
      <p:sp>
        <p:nvSpPr>
          <p:cNvPr id="23" name="Contenidor de contingut 2"/>
          <p:cNvSpPr txBox="1">
            <a:spLocks/>
          </p:cNvSpPr>
          <p:nvPr/>
        </p:nvSpPr>
        <p:spPr>
          <a:xfrm>
            <a:off x="215900" y="5143500"/>
            <a:ext cx="11823700" cy="1257300"/>
          </a:xfrm>
          <a:prstGeom prst="rect">
            <a:avLst/>
          </a:prstGeom>
          <a:solidFill>
            <a:schemeClr val="accent4">
              <a:lumMod val="20000"/>
              <a:lumOff val="80000"/>
              <a:alpha val="58000"/>
            </a:schemeClr>
          </a:solidFill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a-ES" sz="2400" dirty="0" smtClean="0"/>
              <a:t>Els infants amb malaltia crònica complexa i avançada tenen necessitats que no pertanyen a cap nivell assistencial i requereixen una </a:t>
            </a:r>
            <a:r>
              <a:rPr lang="ca-ES" sz="2400" b="1" dirty="0" smtClean="0"/>
              <a:t>continuïtat d'atenció</a:t>
            </a:r>
            <a:r>
              <a:rPr lang="ca-ES" sz="2400" dirty="0" smtClean="0"/>
              <a:t> que travessa domicilis, hospitals i serveis comunitaris</a:t>
            </a:r>
            <a:r>
              <a:rPr lang="ca-ES" dirty="0" smtClean="0"/>
              <a:t>.</a:t>
            </a:r>
            <a:endParaRPr lang="ca-ES" dirty="0"/>
          </a:p>
        </p:txBody>
      </p:sp>
      <p:sp>
        <p:nvSpPr>
          <p:cNvPr id="24" name="Rectangle 23"/>
          <p:cNvSpPr/>
          <p:nvPr/>
        </p:nvSpPr>
        <p:spPr>
          <a:xfrm rot="17744873">
            <a:off x="-199835" y="2435783"/>
            <a:ext cx="33746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a-ES" sz="40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ESCCAPP-GI</a:t>
            </a:r>
            <a:endParaRPr lang="ca-E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829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idor de text 16"/>
          <p:cNvSpPr>
            <a:spLocks noGrp="1"/>
          </p:cNvSpPr>
          <p:nvPr>
            <p:ph type="body" sz="quarter" idx="26"/>
          </p:nvPr>
        </p:nvSpPr>
        <p:spPr>
          <a:xfrm>
            <a:off x="669892" y="6603508"/>
            <a:ext cx="8995101" cy="233226"/>
          </a:xfrm>
          <a:prstGeom prst="rect">
            <a:avLst/>
          </a:prstGeom>
        </p:spPr>
        <p:txBody>
          <a:bodyPr/>
          <a:lstStyle/>
          <a:p>
            <a:r>
              <a:rPr lang="ca-ES" dirty="0"/>
              <a:t>Model d'atenció a la malaltia </a:t>
            </a:r>
            <a:r>
              <a:rPr lang="ca-ES" dirty="0" smtClean="0"/>
              <a:t>crònica complexa </a:t>
            </a:r>
            <a:r>
              <a:rPr lang="ca-ES" dirty="0"/>
              <a:t>i avançada en pediatria </a:t>
            </a:r>
            <a:r>
              <a:rPr lang="ca-ES" dirty="0" smtClean="0"/>
              <a:t>a la </a:t>
            </a:r>
            <a:r>
              <a:rPr lang="ca-ES" dirty="0"/>
              <a:t>Regió Sanitària de </a:t>
            </a:r>
            <a:r>
              <a:rPr lang="ca-ES" dirty="0" smtClean="0"/>
              <a:t>Girona </a:t>
            </a:r>
            <a:endParaRPr lang="ca-ES" dirty="0"/>
          </a:p>
        </p:txBody>
      </p:sp>
      <p:grpSp>
        <p:nvGrpSpPr>
          <p:cNvPr id="8" name="Agrupa 7"/>
          <p:cNvGrpSpPr/>
          <p:nvPr/>
        </p:nvGrpSpPr>
        <p:grpSpPr>
          <a:xfrm>
            <a:off x="1212112" y="185021"/>
            <a:ext cx="9843233" cy="6279561"/>
            <a:chOff x="391459" y="931156"/>
            <a:chExt cx="8465254" cy="5715828"/>
          </a:xfrm>
        </p:grpSpPr>
        <p:pic>
          <p:nvPicPr>
            <p:cNvPr id="10" name="Picture 4" descr="Cómo beneficia a los niños creer que los deseos se cumplen? - Eres Mamá">
              <a:extLst>
                <a:ext uri="{FF2B5EF4-FFF2-40B4-BE49-F238E27FC236}">
                  <a16:creationId xmlns="" xmlns:a16="http://schemas.microsoft.com/office/drawing/2014/main" id="{F49E16D6-63DE-4563-BAD9-54A4E047929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99" r="8281"/>
            <a:stretch/>
          </p:blipFill>
          <p:spPr bwMode="auto">
            <a:xfrm>
              <a:off x="1619672" y="1196752"/>
              <a:ext cx="6629146" cy="4903847"/>
            </a:xfrm>
            <a:custGeom>
              <a:avLst/>
              <a:gdLst/>
              <a:ahLst/>
              <a:cxnLst/>
              <a:rect l="l" t="t" r="r" b="b"/>
              <a:pathLst>
                <a:path w="9270806" h="6858000">
                  <a:moveTo>
                    <a:pt x="1503712" y="0"/>
                  </a:moveTo>
                  <a:lnTo>
                    <a:pt x="7767094" y="0"/>
                  </a:lnTo>
                  <a:lnTo>
                    <a:pt x="7913128" y="139721"/>
                  </a:lnTo>
                  <a:cubicBezTo>
                    <a:pt x="8751971" y="981521"/>
                    <a:pt x="9270806" y="2144457"/>
                    <a:pt x="9270806" y="3429000"/>
                  </a:cubicBezTo>
                  <a:cubicBezTo>
                    <a:pt x="9270806" y="4713544"/>
                    <a:pt x="8751971" y="5876479"/>
                    <a:pt x="7913128" y="6718279"/>
                  </a:cubicBezTo>
                  <a:lnTo>
                    <a:pt x="7767094" y="6858000"/>
                  </a:lnTo>
                  <a:lnTo>
                    <a:pt x="1503712" y="6858000"/>
                  </a:lnTo>
                  <a:lnTo>
                    <a:pt x="1357679" y="6718279"/>
                  </a:lnTo>
                  <a:cubicBezTo>
                    <a:pt x="518835" y="5876479"/>
                    <a:pt x="0" y="4713544"/>
                    <a:pt x="0" y="3429000"/>
                  </a:cubicBezTo>
                  <a:cubicBezTo>
                    <a:pt x="0" y="2144457"/>
                    <a:pt x="518835" y="981521"/>
                    <a:pt x="1357679" y="139721"/>
                  </a:cubicBez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Los 4 Planos del desarrollo infantil Montessori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54"/>
            <a:stretch/>
          </p:blipFill>
          <p:spPr bwMode="auto">
            <a:xfrm rot="609180">
              <a:off x="3321520" y="931156"/>
              <a:ext cx="3225450" cy="2017979"/>
            </a:xfrm>
            <a:prstGeom prst="cloudCallout">
              <a:avLst>
                <a:gd name="adj1" fmla="val 6432"/>
                <a:gd name="adj2" fmla="val 68023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Desarrollo del bebé en el embarazo: evolución semana a semana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52" b="9842"/>
            <a:stretch/>
          </p:blipFill>
          <p:spPr bwMode="auto">
            <a:xfrm>
              <a:off x="1299998" y="1340852"/>
              <a:ext cx="1929417" cy="1368068"/>
            </a:xfrm>
            <a:prstGeom prst="cloud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QuadreDeText 12"/>
            <p:cNvSpPr txBox="1"/>
            <p:nvPr/>
          </p:nvSpPr>
          <p:spPr>
            <a:xfrm>
              <a:off x="700861" y="2639823"/>
              <a:ext cx="1533902" cy="960103"/>
            </a:xfrm>
            <a:prstGeom prst="roundRect">
              <a:avLst/>
            </a:prstGeom>
            <a:solidFill>
              <a:schemeClr val="accent1">
                <a:alpha val="22000"/>
              </a:schemeClr>
            </a:solidFill>
          </p:spPr>
          <p:txBody>
            <a:bodyPr wrap="square" lIns="76800" tIns="38400" rIns="76800" bIns="38400" rtlCol="0">
              <a:spAutoFit/>
            </a:bodyPr>
            <a:lstStyle/>
            <a:p>
              <a:pPr algn="ctr"/>
              <a:r>
                <a:rPr lang="ca-ES" dirty="0" smtClean="0"/>
                <a:t>Atenció pal·liativa perinatal </a:t>
              </a:r>
              <a:endParaRPr lang="ca-ES" dirty="0"/>
            </a:p>
          </p:txBody>
        </p:sp>
        <p:sp>
          <p:nvSpPr>
            <p:cNvPr id="14" name="QuadreDeText 13"/>
            <p:cNvSpPr txBox="1"/>
            <p:nvPr/>
          </p:nvSpPr>
          <p:spPr>
            <a:xfrm>
              <a:off x="3779912" y="2802274"/>
              <a:ext cx="2185924" cy="667385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64000"/>
              </a:schemeClr>
            </a:solidFill>
            <a:effectLst/>
          </p:spPr>
          <p:txBody>
            <a:bodyPr wrap="square" lIns="76800" tIns="38400" rIns="76800" bIns="38400" rtlCol="0">
              <a:spAutoFit/>
            </a:bodyPr>
            <a:lstStyle/>
            <a:p>
              <a:pPr algn="ctr"/>
              <a:r>
                <a:rPr lang="ca-ES" dirty="0" smtClean="0"/>
                <a:t>Fins als 15 anys...    (si estabilitat)</a:t>
              </a:r>
              <a:endParaRPr lang="ca-ES" dirty="0"/>
            </a:p>
          </p:txBody>
        </p:sp>
        <p:sp>
          <p:nvSpPr>
            <p:cNvPr id="15" name="QuadreDeText 14"/>
            <p:cNvSpPr txBox="1"/>
            <p:nvPr/>
          </p:nvSpPr>
          <p:spPr>
            <a:xfrm>
              <a:off x="6655794" y="2711324"/>
              <a:ext cx="1332050" cy="667385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66000"/>
              </a:schemeClr>
            </a:solidFill>
          </p:spPr>
          <p:txBody>
            <a:bodyPr wrap="square" lIns="76800" tIns="38400" rIns="76800" bIns="38400" rtlCol="0">
              <a:spAutoFit/>
            </a:bodyPr>
            <a:lstStyle/>
            <a:p>
              <a:pPr algn="ctr"/>
              <a:r>
                <a:rPr lang="ca-ES" dirty="0" smtClean="0"/>
                <a:t>Transicions a adults</a:t>
              </a:r>
              <a:endParaRPr lang="ca-ES" dirty="0"/>
            </a:p>
          </p:txBody>
        </p:sp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459" y="4437112"/>
              <a:ext cx="3402934" cy="2209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QuadreDeText 16"/>
            <p:cNvSpPr txBox="1"/>
            <p:nvPr/>
          </p:nvSpPr>
          <p:spPr>
            <a:xfrm>
              <a:off x="4270810" y="4437112"/>
              <a:ext cx="1659769" cy="352762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16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ca-ES" dirty="0" smtClean="0">
                  <a:solidFill>
                    <a:schemeClr val="bg1"/>
                  </a:solidFill>
                </a:rPr>
                <a:t>PCCP/MACAP</a:t>
              </a:r>
              <a:endParaRPr lang="ca-ES" dirty="0">
                <a:solidFill>
                  <a:schemeClr val="bg1"/>
                </a:solidFill>
              </a:endParaRPr>
            </a:p>
          </p:txBody>
        </p:sp>
        <p:pic>
          <p:nvPicPr>
            <p:cNvPr id="18" name="Google Shape;387;p27">
              <a:extLst>
                <a:ext uri="{FF2B5EF4-FFF2-40B4-BE49-F238E27FC236}">
                  <a16:creationId xmlns:a16="http://schemas.microsoft.com/office/drawing/2014/main" xmlns="" id="{74FDA53F-F226-49ED-9ED5-4CA5612F6FE6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118976" y="4363212"/>
              <a:ext cx="1737737" cy="21816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QuadreDeText 18"/>
            <p:cNvSpPr txBox="1"/>
            <p:nvPr/>
          </p:nvSpPr>
          <p:spPr>
            <a:xfrm>
              <a:off x="4669749" y="4725144"/>
              <a:ext cx="861891" cy="352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dirty="0" smtClean="0">
                  <a:solidFill>
                    <a:schemeClr val="bg1"/>
                  </a:solidFill>
                </a:rPr>
                <a:t>2024</a:t>
              </a:r>
              <a:endParaRPr lang="ca-E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504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idor de text 16"/>
          <p:cNvSpPr>
            <a:spLocks noGrp="1"/>
          </p:cNvSpPr>
          <p:nvPr>
            <p:ph type="body" sz="quarter" idx="26"/>
          </p:nvPr>
        </p:nvSpPr>
        <p:spPr>
          <a:xfrm>
            <a:off x="669892" y="6603508"/>
            <a:ext cx="8995101" cy="233226"/>
          </a:xfrm>
          <a:prstGeom prst="rect">
            <a:avLst/>
          </a:prstGeom>
        </p:spPr>
        <p:txBody>
          <a:bodyPr/>
          <a:lstStyle/>
          <a:p>
            <a:r>
              <a:rPr lang="ca-ES" dirty="0"/>
              <a:t>Model d'atenció a la malaltia </a:t>
            </a:r>
            <a:r>
              <a:rPr lang="ca-ES" dirty="0" smtClean="0"/>
              <a:t>crònica complexa </a:t>
            </a:r>
            <a:r>
              <a:rPr lang="ca-ES" dirty="0"/>
              <a:t>i avançada en pediatria </a:t>
            </a:r>
            <a:r>
              <a:rPr lang="ca-ES" dirty="0" smtClean="0"/>
              <a:t>a la </a:t>
            </a:r>
            <a:r>
              <a:rPr lang="ca-ES" dirty="0"/>
              <a:t>Regió Sanitària de </a:t>
            </a:r>
            <a:r>
              <a:rPr lang="ca-ES" dirty="0" smtClean="0"/>
              <a:t>Girona </a:t>
            </a:r>
            <a:endParaRPr lang="ca-ES" dirty="0"/>
          </a:p>
        </p:txBody>
      </p:sp>
      <p:grpSp>
        <p:nvGrpSpPr>
          <p:cNvPr id="66" name="Agrupa 65"/>
          <p:cNvGrpSpPr/>
          <p:nvPr/>
        </p:nvGrpSpPr>
        <p:grpSpPr>
          <a:xfrm>
            <a:off x="239354" y="976536"/>
            <a:ext cx="8928990" cy="4029502"/>
            <a:chOff x="554641" y="1482001"/>
            <a:chExt cx="7698097" cy="5086550"/>
          </a:xfrm>
        </p:grpSpPr>
        <p:pic>
          <p:nvPicPr>
            <p:cNvPr id="67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34" t="19374" r="2958"/>
            <a:stretch/>
          </p:blipFill>
          <p:spPr bwMode="auto">
            <a:xfrm>
              <a:off x="1439689" y="1493477"/>
              <a:ext cx="4073254" cy="5075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" name="Oval 67"/>
            <p:cNvSpPr/>
            <p:nvPr/>
          </p:nvSpPr>
          <p:spPr>
            <a:xfrm>
              <a:off x="4031869" y="5660755"/>
              <a:ext cx="162021" cy="215950"/>
            </a:xfrm>
            <a:prstGeom prst="ellipse">
              <a:avLst/>
            </a:prstGeom>
            <a:solidFill>
              <a:srgbClr val="FFC000">
                <a:alpha val="7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76800" tIns="38400" rIns="76800" bIns="384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a-E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3653778" y="5997310"/>
              <a:ext cx="162021" cy="215950"/>
            </a:xfrm>
            <a:prstGeom prst="ellipse">
              <a:avLst/>
            </a:prstGeom>
            <a:solidFill>
              <a:srgbClr val="FFC000">
                <a:alpha val="7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76800" tIns="38400" rIns="76800" bIns="384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a-E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3005622" y="6259898"/>
              <a:ext cx="162021" cy="215950"/>
            </a:xfrm>
            <a:prstGeom prst="ellipse">
              <a:avLst/>
            </a:prstGeom>
            <a:solidFill>
              <a:srgbClr val="FFC000">
                <a:alpha val="7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76800" tIns="38400" rIns="76800" bIns="384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a-E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Oval 70"/>
            <p:cNvSpPr/>
            <p:nvPr/>
          </p:nvSpPr>
          <p:spPr>
            <a:xfrm>
              <a:off x="3383713" y="6151923"/>
              <a:ext cx="162021" cy="215950"/>
            </a:xfrm>
            <a:prstGeom prst="ellipse">
              <a:avLst/>
            </a:prstGeom>
            <a:solidFill>
              <a:srgbClr val="FFC000">
                <a:alpha val="7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76800" tIns="38400" rIns="76800" bIns="384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a-E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Oval 71"/>
            <p:cNvSpPr/>
            <p:nvPr/>
          </p:nvSpPr>
          <p:spPr>
            <a:xfrm>
              <a:off x="4680026" y="4917572"/>
              <a:ext cx="162021" cy="215950"/>
            </a:xfrm>
            <a:prstGeom prst="ellipse">
              <a:avLst/>
            </a:prstGeom>
            <a:solidFill>
              <a:srgbClr val="9BBB59">
                <a:alpha val="7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76800" tIns="38400" rIns="76800" bIns="384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a-E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4853772" y="4456938"/>
              <a:ext cx="162021" cy="215950"/>
            </a:xfrm>
            <a:prstGeom prst="ellipse">
              <a:avLst/>
            </a:prstGeom>
            <a:solidFill>
              <a:srgbClr val="9BBB59">
                <a:alpha val="7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76800" tIns="38400" rIns="76800" bIns="384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a-E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4409961" y="4523448"/>
              <a:ext cx="162021" cy="215950"/>
            </a:xfrm>
            <a:prstGeom prst="ellipse">
              <a:avLst/>
            </a:prstGeom>
            <a:solidFill>
              <a:srgbClr val="9BBB59">
                <a:alpha val="7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76800" tIns="38400" rIns="76800" bIns="384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a-E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4751181" y="3984749"/>
              <a:ext cx="162021" cy="215950"/>
            </a:xfrm>
            <a:prstGeom prst="ellipse">
              <a:avLst/>
            </a:prstGeom>
            <a:solidFill>
              <a:srgbClr val="9BBB59">
                <a:alpha val="7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76800" tIns="38400" rIns="76800" bIns="384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a-E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4411052" y="2349130"/>
              <a:ext cx="162021" cy="215950"/>
            </a:xfrm>
            <a:prstGeom prst="ellipse">
              <a:avLst/>
            </a:prstGeom>
            <a:solidFill>
              <a:srgbClr val="4F81BD">
                <a:alpha val="7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76800" tIns="38400" rIns="76800" bIns="384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a-E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Oval 76"/>
            <p:cNvSpPr/>
            <p:nvPr/>
          </p:nvSpPr>
          <p:spPr>
            <a:xfrm>
              <a:off x="2753490" y="2980188"/>
              <a:ext cx="162021" cy="215950"/>
            </a:xfrm>
            <a:prstGeom prst="ellipse">
              <a:avLst/>
            </a:prstGeom>
            <a:solidFill>
              <a:srgbClr val="C0504D">
                <a:alpha val="7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76800" tIns="38400" rIns="76800" bIns="384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a-E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Oval 77"/>
            <p:cNvSpPr/>
            <p:nvPr/>
          </p:nvSpPr>
          <p:spPr>
            <a:xfrm>
              <a:off x="2847518" y="3716965"/>
              <a:ext cx="162021" cy="215950"/>
            </a:xfrm>
            <a:prstGeom prst="ellipse">
              <a:avLst/>
            </a:prstGeom>
            <a:solidFill>
              <a:srgbClr val="C0504D">
                <a:alpha val="7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76800" tIns="38400" rIns="76800" bIns="384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a-E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1925361" y="2565080"/>
              <a:ext cx="162021" cy="215950"/>
            </a:xfrm>
            <a:prstGeom prst="ellipse">
              <a:avLst/>
            </a:prstGeom>
            <a:solidFill>
              <a:srgbClr val="8064A2">
                <a:alpha val="7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76800" tIns="38400" rIns="76800" bIns="384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a-E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1712665" y="2493112"/>
              <a:ext cx="212696" cy="486409"/>
            </a:xfrm>
            <a:prstGeom prst="rect">
              <a:avLst/>
            </a:prstGeom>
            <a:solidFill>
              <a:srgbClr val="FFFF00">
                <a:alpha val="91000"/>
              </a:srgbClr>
            </a:solidFill>
          </p:spPr>
          <p:txBody>
            <a:bodyPr wrap="square" lIns="76800" tIns="38400" rIns="76800" bIns="3840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2000" b="1" i="0" u="none" strike="noStrike" kern="0" cap="none" spc="0" normalizeH="0" baseline="0" noProof="0" dirty="0" smtClean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Calibri"/>
                </a:rPr>
                <a:t>H</a:t>
              </a:r>
              <a:endParaRPr kumimoji="0" lang="ca-ES" sz="3000" b="1" i="0" u="none" strike="noStrike" kern="0" cap="none" spc="0" normalizeH="0" baseline="0" noProof="0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3099328" y="3324861"/>
              <a:ext cx="212696" cy="486409"/>
            </a:xfrm>
            <a:prstGeom prst="rect">
              <a:avLst/>
            </a:prstGeom>
            <a:solidFill>
              <a:srgbClr val="FFFF00">
                <a:alpha val="91000"/>
              </a:srgbClr>
            </a:solidFill>
          </p:spPr>
          <p:txBody>
            <a:bodyPr wrap="square" lIns="76800" tIns="38400" rIns="76800" bIns="3840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2000" b="1" i="0" u="none" strike="noStrike" kern="0" cap="none" spc="0" normalizeH="0" baseline="0" noProof="0" dirty="0" smtClean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Calibri"/>
                </a:rPr>
                <a:t>H</a:t>
              </a:r>
              <a:endParaRPr kumimoji="0" lang="ca-ES" sz="3000" b="1" i="0" u="none" strike="noStrike" kern="0" cap="none" spc="0" normalizeH="0" baseline="0" noProof="0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3661254" y="4037319"/>
              <a:ext cx="212696" cy="486409"/>
            </a:xfrm>
            <a:prstGeom prst="rect">
              <a:avLst/>
            </a:prstGeom>
            <a:solidFill>
              <a:srgbClr val="FFFF00">
                <a:alpha val="91000"/>
              </a:srgbClr>
            </a:solidFill>
          </p:spPr>
          <p:txBody>
            <a:bodyPr wrap="square" lIns="76800" tIns="38400" rIns="76800" bIns="3840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2000" b="1" i="0" u="none" strike="noStrike" kern="0" cap="none" spc="0" normalizeH="0" baseline="0" noProof="0" dirty="0" smtClean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Calibri"/>
                </a:rPr>
                <a:t>H</a:t>
              </a:r>
              <a:endParaRPr kumimoji="0" lang="ca-ES" sz="3000" b="1" i="0" u="none" strike="noStrike" kern="0" cap="none" spc="0" normalizeH="0" baseline="0" noProof="0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4238428" y="2728107"/>
              <a:ext cx="212696" cy="486409"/>
            </a:xfrm>
            <a:prstGeom prst="rect">
              <a:avLst/>
            </a:prstGeom>
            <a:solidFill>
              <a:srgbClr val="FFFF00">
                <a:alpha val="91000"/>
              </a:srgbClr>
            </a:solidFill>
          </p:spPr>
          <p:txBody>
            <a:bodyPr wrap="square" lIns="76800" tIns="38400" rIns="76800" bIns="3840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2000" b="1" i="0" u="none" strike="noStrike" kern="0" cap="none" spc="0" normalizeH="0" baseline="0" noProof="0" dirty="0" smtClean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Calibri"/>
                </a:rPr>
                <a:t>H</a:t>
              </a:r>
              <a:endParaRPr kumimoji="0" lang="ca-ES" sz="3000" b="1" i="0" u="none" strike="noStrike" kern="0" cap="none" spc="0" normalizeH="0" baseline="0" noProof="0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3554906" y="3681636"/>
              <a:ext cx="212696" cy="486409"/>
            </a:xfrm>
            <a:prstGeom prst="rect">
              <a:avLst/>
            </a:prstGeom>
            <a:solidFill>
              <a:srgbClr val="FFFF00">
                <a:alpha val="91000"/>
              </a:srgbClr>
            </a:solidFill>
          </p:spPr>
          <p:txBody>
            <a:bodyPr wrap="square" lIns="76800" tIns="38400" rIns="76800" bIns="3840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2000" b="1" i="0" u="none" strike="noStrike" kern="0" cap="none" spc="0" normalizeH="0" baseline="0" noProof="0" dirty="0" smtClean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Calibri"/>
                </a:rPr>
                <a:t>H</a:t>
              </a:r>
              <a:endParaRPr kumimoji="0" lang="ca-ES" sz="3000" b="1" i="0" u="none" strike="noStrike" kern="0" cap="none" spc="0" normalizeH="0" baseline="0" noProof="0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4463974" y="4767226"/>
              <a:ext cx="212696" cy="486409"/>
            </a:xfrm>
            <a:prstGeom prst="rect">
              <a:avLst/>
            </a:prstGeom>
            <a:solidFill>
              <a:srgbClr val="FFFF00">
                <a:alpha val="91000"/>
              </a:srgbClr>
            </a:solidFill>
          </p:spPr>
          <p:txBody>
            <a:bodyPr wrap="square" lIns="76800" tIns="38400" rIns="76800" bIns="3840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2000" b="1" i="0" u="none" strike="noStrike" kern="0" cap="none" spc="0" normalizeH="0" baseline="0" noProof="0" dirty="0" smtClean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Calibri"/>
                </a:rPr>
                <a:t>H</a:t>
              </a:r>
              <a:endParaRPr kumimoji="0" lang="ca-ES" sz="3000" b="1" i="0" u="none" strike="noStrike" kern="0" cap="none" spc="0" normalizeH="0" baseline="0" noProof="0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3560727" y="5537950"/>
              <a:ext cx="212696" cy="486409"/>
            </a:xfrm>
            <a:prstGeom prst="rect">
              <a:avLst/>
            </a:prstGeom>
            <a:solidFill>
              <a:srgbClr val="FFFF00">
                <a:alpha val="91000"/>
              </a:srgbClr>
            </a:solidFill>
          </p:spPr>
          <p:txBody>
            <a:bodyPr wrap="square" lIns="76800" tIns="38400" rIns="76800" bIns="3840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2000" b="1" i="0" u="none" strike="noStrike" kern="0" cap="none" spc="0" normalizeH="0" baseline="0" noProof="0" dirty="0" smtClean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Calibri"/>
                </a:rPr>
                <a:t>H</a:t>
              </a:r>
              <a:endParaRPr kumimoji="0" lang="ca-ES" sz="3000" b="1" i="0" u="none" strike="noStrike" kern="0" cap="none" spc="0" normalizeH="0" baseline="0" noProof="0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2849899" y="5798341"/>
              <a:ext cx="212696" cy="486409"/>
            </a:xfrm>
            <a:prstGeom prst="rect">
              <a:avLst/>
            </a:prstGeom>
            <a:solidFill>
              <a:srgbClr val="FFFF00">
                <a:alpha val="91000"/>
              </a:srgbClr>
            </a:solidFill>
          </p:spPr>
          <p:txBody>
            <a:bodyPr wrap="square" lIns="76800" tIns="38400" rIns="76800" bIns="3840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2000" b="1" i="0" u="none" strike="noStrike" kern="0" cap="none" spc="0" normalizeH="0" baseline="0" noProof="0" dirty="0" smtClean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Calibri"/>
                </a:rPr>
                <a:t>H</a:t>
              </a:r>
              <a:endParaRPr kumimoji="0" lang="ca-ES" sz="3000" b="1" i="0" u="none" strike="noStrike" kern="0" cap="none" spc="0" normalizeH="0" baseline="0" noProof="0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</a:endParaRPr>
            </a:p>
          </p:txBody>
        </p:sp>
        <p:grpSp>
          <p:nvGrpSpPr>
            <p:cNvPr id="88" name="Agrupa 87"/>
            <p:cNvGrpSpPr/>
            <p:nvPr/>
          </p:nvGrpSpPr>
          <p:grpSpPr>
            <a:xfrm>
              <a:off x="5598247" y="1482001"/>
              <a:ext cx="2197004" cy="4599341"/>
              <a:chOff x="5598247" y="1053287"/>
              <a:chExt cx="2197004" cy="4599341"/>
            </a:xfrm>
          </p:grpSpPr>
          <p:sp>
            <p:nvSpPr>
              <p:cNvPr id="106" name="QuadreDeText 105"/>
              <p:cNvSpPr txBox="1"/>
              <p:nvPr/>
            </p:nvSpPr>
            <p:spPr>
              <a:xfrm>
                <a:off x="5598247" y="5088517"/>
                <a:ext cx="2197004" cy="564111"/>
              </a:xfrm>
              <a:prstGeom prst="rect">
                <a:avLst/>
              </a:prstGeom>
              <a:solidFill>
                <a:srgbClr val="FFC000">
                  <a:alpha val="51000"/>
                </a:srgbClr>
              </a:solidFill>
            </p:spPr>
            <p:txBody>
              <a:bodyPr wrap="square" lIns="76800" tIns="38400" rIns="76800" bIns="3840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a-E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CSMS. CORPORACIÓ  DE SALUT MARESME I LA SELVA</a:t>
                </a:r>
              </a:p>
            </p:txBody>
          </p:sp>
          <p:sp>
            <p:nvSpPr>
              <p:cNvPr id="107" name="QuadreDeText 106"/>
              <p:cNvSpPr txBox="1"/>
              <p:nvPr/>
            </p:nvSpPr>
            <p:spPr>
              <a:xfrm>
                <a:off x="5598247" y="4008398"/>
                <a:ext cx="1948409" cy="564111"/>
              </a:xfrm>
              <a:prstGeom prst="rect">
                <a:avLst/>
              </a:prstGeom>
              <a:solidFill>
                <a:srgbClr val="9BBB59">
                  <a:lumMod val="60000"/>
                  <a:lumOff val="40000"/>
                  <a:alpha val="77000"/>
                </a:srgbClr>
              </a:solidFill>
            </p:spPr>
            <p:txBody>
              <a:bodyPr wrap="square" lIns="76800" tIns="38400" rIns="76800" bIns="3840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a-E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SSIBE. SERVEIS DE SALUT INTEGRAL BAIX EMPORDÀ</a:t>
                </a:r>
              </a:p>
            </p:txBody>
          </p:sp>
          <p:sp>
            <p:nvSpPr>
              <p:cNvPr id="108" name="QuadreDeText 107"/>
              <p:cNvSpPr txBox="1"/>
              <p:nvPr/>
            </p:nvSpPr>
            <p:spPr>
              <a:xfrm>
                <a:off x="5598247" y="3468005"/>
                <a:ext cx="1782430" cy="331002"/>
              </a:xfrm>
              <a:prstGeom prst="rect">
                <a:avLst/>
              </a:prstGeom>
              <a:solidFill>
                <a:srgbClr val="1F497D">
                  <a:lumMod val="60000"/>
                  <a:lumOff val="40000"/>
                  <a:alpha val="64000"/>
                </a:srgbClr>
              </a:solidFill>
            </p:spPr>
            <p:txBody>
              <a:bodyPr wrap="square" lIns="76800" tIns="38400" rIns="76800" bIns="3840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a-E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ALBERA SALUT</a:t>
                </a:r>
              </a:p>
            </p:txBody>
          </p:sp>
          <p:sp>
            <p:nvSpPr>
              <p:cNvPr id="109" name="QuadreDeText 108"/>
              <p:cNvSpPr txBox="1"/>
              <p:nvPr/>
            </p:nvSpPr>
            <p:spPr>
              <a:xfrm>
                <a:off x="5598247" y="1918899"/>
                <a:ext cx="1948409" cy="331002"/>
              </a:xfrm>
              <a:prstGeom prst="rect">
                <a:avLst/>
              </a:prstGeom>
              <a:solidFill>
                <a:srgbClr val="C0504D">
                  <a:lumMod val="40000"/>
                  <a:lumOff val="60000"/>
                </a:srgbClr>
              </a:solidFill>
            </p:spPr>
            <p:txBody>
              <a:bodyPr wrap="square" lIns="76800" tIns="38400" rIns="76800" bIns="3840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a-E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FUNDACIÓ HOSPITAL OLOT</a:t>
                </a:r>
              </a:p>
            </p:txBody>
          </p:sp>
          <p:sp>
            <p:nvSpPr>
              <p:cNvPr id="110" name="QuadreDeText 109"/>
              <p:cNvSpPr txBox="1"/>
              <p:nvPr/>
            </p:nvSpPr>
            <p:spPr>
              <a:xfrm>
                <a:off x="5611788" y="1053287"/>
                <a:ext cx="2183463" cy="331002"/>
              </a:xfrm>
              <a:prstGeom prst="rect">
                <a:avLst/>
              </a:prstGeom>
              <a:solidFill>
                <a:srgbClr val="8064A2">
                  <a:lumMod val="40000"/>
                  <a:lumOff val="60000"/>
                </a:srgbClr>
              </a:solidFill>
            </p:spPr>
            <p:txBody>
              <a:bodyPr wrap="square" lIns="76800" tIns="38400" rIns="76800" bIns="3840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a-E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FUNDACIÓ HOSPITAL CAMPDEVÀNOL </a:t>
                </a:r>
              </a:p>
            </p:txBody>
          </p:sp>
          <p:sp>
            <p:nvSpPr>
              <p:cNvPr id="111" name="QuadreDeText 110"/>
              <p:cNvSpPr txBox="1"/>
              <p:nvPr/>
            </p:nvSpPr>
            <p:spPr>
              <a:xfrm>
                <a:off x="5598247" y="2826892"/>
                <a:ext cx="1782430" cy="331002"/>
              </a:xfrm>
              <a:prstGeom prst="rect">
                <a:avLst/>
              </a:prstGeom>
              <a:solidFill>
                <a:srgbClr val="F79646">
                  <a:lumMod val="60000"/>
                  <a:lumOff val="40000"/>
                  <a:alpha val="64000"/>
                </a:srgbClr>
              </a:solidFill>
            </p:spPr>
            <p:txBody>
              <a:bodyPr wrap="square" lIns="76800" tIns="38400" rIns="76800" bIns="3840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a-E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SALUT EMPORDÀ</a:t>
                </a:r>
              </a:p>
            </p:txBody>
          </p:sp>
        </p:grpSp>
        <p:sp>
          <p:nvSpPr>
            <p:cNvPr id="89" name="Oval 88"/>
            <p:cNvSpPr/>
            <p:nvPr/>
          </p:nvSpPr>
          <p:spPr>
            <a:xfrm>
              <a:off x="4157417" y="3013134"/>
              <a:ext cx="162021" cy="215950"/>
            </a:xfrm>
            <a:prstGeom prst="ellipse">
              <a:avLst/>
            </a:prstGeom>
            <a:solidFill>
              <a:srgbClr val="F79646">
                <a:alpha val="7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76800" tIns="38400" rIns="76800" bIns="384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a-E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4570322" y="4686832"/>
              <a:ext cx="162021" cy="215950"/>
            </a:xfrm>
            <a:prstGeom prst="ellipse">
              <a:avLst/>
            </a:prstGeom>
            <a:solidFill>
              <a:srgbClr val="9BBB59">
                <a:alpha val="7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76800" tIns="38400" rIns="76800" bIns="384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a-E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QuadreDeText 90"/>
            <p:cNvSpPr txBox="1"/>
            <p:nvPr/>
          </p:nvSpPr>
          <p:spPr>
            <a:xfrm>
              <a:off x="683507" y="5234192"/>
              <a:ext cx="756182" cy="447557"/>
            </a:xfrm>
            <a:prstGeom prst="rect">
              <a:avLst/>
            </a:prstGeom>
            <a:solidFill>
              <a:srgbClr val="C0504D">
                <a:lumMod val="20000"/>
                <a:lumOff val="80000"/>
              </a:srgbClr>
            </a:solidFill>
          </p:spPr>
          <p:txBody>
            <a:bodyPr wrap="square" lIns="76800" tIns="38400" rIns="76800" bIns="3840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ICS</a:t>
              </a:r>
            </a:p>
          </p:txBody>
        </p:sp>
        <p:sp>
          <p:nvSpPr>
            <p:cNvPr id="92" name="QuadreDeText 91"/>
            <p:cNvSpPr txBox="1"/>
            <p:nvPr/>
          </p:nvSpPr>
          <p:spPr>
            <a:xfrm>
              <a:off x="554641" y="5754191"/>
              <a:ext cx="756182" cy="447557"/>
            </a:xfrm>
            <a:prstGeom prst="rect">
              <a:avLst/>
            </a:prstGeom>
            <a:solidFill>
              <a:srgbClr val="7030A0">
                <a:alpha val="27000"/>
              </a:srgbClr>
            </a:solidFill>
          </p:spPr>
          <p:txBody>
            <a:bodyPr wrap="square" lIns="76800" tIns="38400" rIns="76800" bIns="3840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IAS</a:t>
              </a:r>
            </a:p>
          </p:txBody>
        </p:sp>
        <p:sp>
          <p:nvSpPr>
            <p:cNvPr id="93" name="Rectangle 92"/>
            <p:cNvSpPr/>
            <p:nvPr/>
          </p:nvSpPr>
          <p:spPr>
            <a:xfrm rot="20116751">
              <a:off x="647309" y="3977473"/>
              <a:ext cx="1949918" cy="816646"/>
            </a:xfrm>
            <a:prstGeom prst="rect">
              <a:avLst/>
            </a:prstGeom>
            <a:noFill/>
          </p:spPr>
          <p:txBody>
            <a:bodyPr wrap="none" lIns="76800" tIns="38400" rIns="76800" bIns="38400">
              <a:sp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3700" b="1" i="0" u="none" strike="noStrike" kern="0" cap="none" spc="0" normalizeH="0" baseline="0" noProof="0" dirty="0" smtClean="0">
                  <a:ln/>
                  <a:solidFill>
                    <a:srgbClr val="9BBB59"/>
                  </a:solidFill>
                  <a:effectLst/>
                  <a:uLnTx/>
                  <a:uFillTx/>
                  <a:latin typeface="Calibri"/>
                </a:rPr>
                <a:t>Proveïdors</a:t>
              </a:r>
            </a:p>
          </p:txBody>
        </p:sp>
        <p:sp>
          <p:nvSpPr>
            <p:cNvPr id="94" name="Oval 93"/>
            <p:cNvSpPr/>
            <p:nvPr/>
          </p:nvSpPr>
          <p:spPr>
            <a:xfrm>
              <a:off x="4583487" y="3447665"/>
              <a:ext cx="162021" cy="215950"/>
            </a:xfrm>
            <a:prstGeom prst="ellipse">
              <a:avLst/>
            </a:prstGeom>
            <a:solidFill>
              <a:srgbClr val="F79646">
                <a:alpha val="7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76800" tIns="38400" rIns="76800" bIns="384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a-E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Oval 94"/>
            <p:cNvSpPr/>
            <p:nvPr/>
          </p:nvSpPr>
          <p:spPr>
            <a:xfrm>
              <a:off x="3850175" y="4160122"/>
              <a:ext cx="162021" cy="215950"/>
            </a:xfrm>
            <a:prstGeom prst="ellipse">
              <a:avLst/>
            </a:prstGeom>
            <a:solidFill>
              <a:srgbClr val="8064A2">
                <a:lumMod val="60000"/>
                <a:lumOff val="40000"/>
                <a:alpha val="7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76800" tIns="38400" rIns="76800" bIns="384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a-E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" name="Oval 95"/>
            <p:cNvSpPr/>
            <p:nvPr/>
          </p:nvSpPr>
          <p:spPr>
            <a:xfrm>
              <a:off x="3714619" y="3716965"/>
              <a:ext cx="162021" cy="215950"/>
            </a:xfrm>
            <a:prstGeom prst="ellipse">
              <a:avLst/>
            </a:prstGeom>
            <a:solidFill>
              <a:srgbClr val="C0504D">
                <a:lumMod val="20000"/>
                <a:lumOff val="80000"/>
                <a:alpha val="7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76800" tIns="38400" rIns="76800" bIns="384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a-E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Oval 96"/>
            <p:cNvSpPr/>
            <p:nvPr/>
          </p:nvSpPr>
          <p:spPr>
            <a:xfrm>
              <a:off x="3221692" y="3238636"/>
              <a:ext cx="162021" cy="215950"/>
            </a:xfrm>
            <a:prstGeom prst="ellipse">
              <a:avLst/>
            </a:prstGeom>
            <a:solidFill>
              <a:srgbClr val="C0504D">
                <a:alpha val="7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76800" tIns="38400" rIns="76800" bIns="384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a-E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Oval 97"/>
            <p:cNvSpPr/>
            <p:nvPr/>
          </p:nvSpPr>
          <p:spPr>
            <a:xfrm>
              <a:off x="2956247" y="5730867"/>
              <a:ext cx="162021" cy="215950"/>
            </a:xfrm>
            <a:prstGeom prst="ellipse">
              <a:avLst/>
            </a:prstGeom>
            <a:solidFill>
              <a:srgbClr val="FFC000">
                <a:alpha val="7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76800" tIns="38400" rIns="76800" bIns="384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a-E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Oval 98"/>
            <p:cNvSpPr/>
            <p:nvPr/>
          </p:nvSpPr>
          <p:spPr>
            <a:xfrm>
              <a:off x="3464598" y="5548500"/>
              <a:ext cx="162021" cy="215950"/>
            </a:xfrm>
            <a:prstGeom prst="ellipse">
              <a:avLst/>
            </a:prstGeom>
            <a:solidFill>
              <a:srgbClr val="FFC000">
                <a:alpha val="7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76800" tIns="38400" rIns="76800" bIns="384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a-E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" name="QuadreDeText 99"/>
            <p:cNvSpPr txBox="1"/>
            <p:nvPr/>
          </p:nvSpPr>
          <p:spPr>
            <a:xfrm>
              <a:off x="5973926" y="2000965"/>
              <a:ext cx="2278812" cy="331002"/>
            </a:xfrm>
            <a:prstGeom prst="rect">
              <a:avLst/>
            </a:prstGeom>
            <a:solidFill>
              <a:srgbClr val="8064A2">
                <a:lumMod val="40000"/>
                <a:lumOff val="60000"/>
              </a:srgbClr>
            </a:solidFill>
          </p:spPr>
          <p:txBody>
            <a:bodyPr wrap="square" lIns="76800" tIns="38400" rIns="76800" bIns="3840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HOSPITAL CAMPDEVÀNOL </a:t>
              </a:r>
            </a:p>
          </p:txBody>
        </p:sp>
        <p:sp>
          <p:nvSpPr>
            <p:cNvPr id="101" name="QuadreDeText 100"/>
            <p:cNvSpPr txBox="1"/>
            <p:nvPr/>
          </p:nvSpPr>
          <p:spPr>
            <a:xfrm>
              <a:off x="6029930" y="2822133"/>
              <a:ext cx="1782430" cy="311576"/>
            </a:xfrm>
            <a:prstGeom prst="rect">
              <a:avLst/>
            </a:prstGeom>
            <a:solidFill>
              <a:srgbClr val="C0504D">
                <a:lumMod val="40000"/>
                <a:lumOff val="60000"/>
              </a:srgbClr>
            </a:solidFill>
          </p:spPr>
          <p:txBody>
            <a:bodyPr wrap="square" lIns="76800" tIns="38400" rIns="76800" bIns="3840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HOSPITAL OLOT</a:t>
              </a:r>
            </a:p>
          </p:txBody>
        </p:sp>
        <p:sp>
          <p:nvSpPr>
            <p:cNvPr id="102" name="QuadreDeText 101"/>
            <p:cNvSpPr txBox="1"/>
            <p:nvPr/>
          </p:nvSpPr>
          <p:spPr>
            <a:xfrm>
              <a:off x="6101938" y="3501008"/>
              <a:ext cx="1782430" cy="311576"/>
            </a:xfrm>
            <a:prstGeom prst="rect">
              <a:avLst/>
            </a:prstGeom>
            <a:solidFill>
              <a:srgbClr val="F79646">
                <a:lumMod val="60000"/>
                <a:lumOff val="40000"/>
                <a:alpha val="64000"/>
              </a:srgbClr>
            </a:solidFill>
          </p:spPr>
          <p:txBody>
            <a:bodyPr wrap="square" lIns="76800" tIns="38400" rIns="76800" bIns="3840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HOSPITAL DE FIGUERES</a:t>
              </a:r>
            </a:p>
          </p:txBody>
        </p:sp>
        <p:sp>
          <p:nvSpPr>
            <p:cNvPr id="103" name="QuadreDeText 102"/>
            <p:cNvSpPr txBox="1"/>
            <p:nvPr/>
          </p:nvSpPr>
          <p:spPr>
            <a:xfrm>
              <a:off x="6012821" y="5157192"/>
              <a:ext cx="1782430" cy="311576"/>
            </a:xfrm>
            <a:prstGeom prst="rect">
              <a:avLst/>
            </a:prstGeom>
            <a:solidFill>
              <a:srgbClr val="9BBB59">
                <a:lumMod val="60000"/>
                <a:lumOff val="40000"/>
                <a:alpha val="77000"/>
              </a:srgbClr>
            </a:solidFill>
          </p:spPr>
          <p:txBody>
            <a:bodyPr wrap="square" lIns="76800" tIns="38400" rIns="76800" bIns="3840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HOSPITAL DE PALAMÓS</a:t>
              </a:r>
            </a:p>
          </p:txBody>
        </p:sp>
        <p:sp>
          <p:nvSpPr>
            <p:cNvPr id="104" name="QuadreDeText 103"/>
            <p:cNvSpPr txBox="1"/>
            <p:nvPr/>
          </p:nvSpPr>
          <p:spPr>
            <a:xfrm>
              <a:off x="6248666" y="6026884"/>
              <a:ext cx="1782430" cy="525259"/>
            </a:xfrm>
            <a:prstGeom prst="rect">
              <a:avLst/>
            </a:prstGeom>
            <a:solidFill>
              <a:srgbClr val="FFC000">
                <a:alpha val="51000"/>
              </a:srgbClr>
            </a:solidFill>
          </p:spPr>
          <p:txBody>
            <a:bodyPr wrap="square" lIns="76800" tIns="38400" rIns="76800" bIns="3840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HOSPITAL DE BLANES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HOSPITAL DE CALELLA</a:t>
              </a:r>
            </a:p>
          </p:txBody>
        </p:sp>
        <p:sp>
          <p:nvSpPr>
            <p:cNvPr id="105" name="Rectangle 104"/>
            <p:cNvSpPr/>
            <p:nvPr/>
          </p:nvSpPr>
          <p:spPr>
            <a:xfrm rot="20252542">
              <a:off x="915654" y="3178704"/>
              <a:ext cx="495041" cy="12820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6000" b="1" i="0" u="none" strike="noStrike" kern="0" cap="none" spc="0" normalizeH="0" baseline="0" noProof="0" dirty="0" smtClean="0">
                  <a:ln w="19050">
                    <a:solidFill>
                      <a:srgbClr val="1F497D">
                        <a:tint val="1000"/>
                      </a:srgbClr>
                    </a:solidFill>
                    <a:prstDash val="solid"/>
                  </a:ln>
                  <a:solidFill>
                    <a:srgbClr val="9BBB59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uLnTx/>
                  <a:uFillTx/>
                  <a:latin typeface="Calibri"/>
                </a:rPr>
                <a:t>8</a:t>
              </a:r>
              <a:endParaRPr kumimoji="0" lang="ca-ES" sz="5400" b="1" i="0" u="none" strike="noStrike" kern="0" cap="none" spc="0" normalizeH="0" baseline="0" noProof="0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9BBB59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uLnTx/>
                <a:uFillTx/>
                <a:latin typeface="Calibri"/>
              </a:endParaRPr>
            </a:p>
          </p:txBody>
        </p:sp>
      </p:grpSp>
      <p:grpSp>
        <p:nvGrpSpPr>
          <p:cNvPr id="112" name="Agrupa 111"/>
          <p:cNvGrpSpPr/>
          <p:nvPr/>
        </p:nvGrpSpPr>
        <p:grpSpPr>
          <a:xfrm>
            <a:off x="8911262" y="1299379"/>
            <a:ext cx="3280740" cy="2697874"/>
            <a:chOff x="7380312" y="30233"/>
            <a:chExt cx="1947778" cy="2697874"/>
          </a:xfrm>
        </p:grpSpPr>
        <p:sp>
          <p:nvSpPr>
            <p:cNvPr id="113" name="Estel de 7 puntes 112"/>
            <p:cNvSpPr/>
            <p:nvPr/>
          </p:nvSpPr>
          <p:spPr>
            <a:xfrm>
              <a:off x="7380312" y="30233"/>
              <a:ext cx="1947778" cy="2697874"/>
            </a:xfrm>
            <a:prstGeom prst="star7">
              <a:avLst/>
            </a:prstGeom>
            <a:solidFill>
              <a:srgbClr val="FFFF00">
                <a:alpha val="12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76800" tIns="38400" rIns="76800" bIns="384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a-E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4" name="QuadreDeText 113"/>
            <p:cNvSpPr txBox="1"/>
            <p:nvPr/>
          </p:nvSpPr>
          <p:spPr>
            <a:xfrm>
              <a:off x="7884368" y="620688"/>
              <a:ext cx="702169" cy="354549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76800" tIns="38400" rIns="76800" bIns="3840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ECAP</a:t>
              </a:r>
            </a:p>
          </p:txBody>
        </p:sp>
        <p:sp>
          <p:nvSpPr>
            <p:cNvPr id="115" name="QuadreDeText 114"/>
            <p:cNvSpPr txBox="1"/>
            <p:nvPr/>
          </p:nvSpPr>
          <p:spPr>
            <a:xfrm>
              <a:off x="8262319" y="1052736"/>
              <a:ext cx="702169" cy="354549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76800" tIns="38400" rIns="76800" bIns="3840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HES</a:t>
              </a:r>
            </a:p>
          </p:txBody>
        </p:sp>
        <p:sp>
          <p:nvSpPr>
            <p:cNvPr id="116" name="QuadreDeText 115"/>
            <p:cNvSpPr txBox="1"/>
            <p:nvPr/>
          </p:nvSpPr>
          <p:spPr>
            <a:xfrm>
              <a:off x="8003462" y="2015712"/>
              <a:ext cx="609941" cy="354549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76800" tIns="38400" rIns="76800" bIns="3840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PIIC</a:t>
              </a:r>
            </a:p>
          </p:txBody>
        </p:sp>
        <p:sp>
          <p:nvSpPr>
            <p:cNvPr id="117" name="QuadreDeText 116"/>
            <p:cNvSpPr txBox="1"/>
            <p:nvPr/>
          </p:nvSpPr>
          <p:spPr>
            <a:xfrm>
              <a:off x="7863075" y="1497223"/>
              <a:ext cx="1251195" cy="354549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76800" tIns="38400" rIns="76800" bIns="3840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ESCCAPP-GI</a:t>
              </a:r>
            </a:p>
          </p:txBody>
        </p:sp>
      </p:grpSp>
      <p:sp>
        <p:nvSpPr>
          <p:cNvPr id="118" name="QuadreDeText 117"/>
          <p:cNvSpPr txBox="1"/>
          <p:nvPr/>
        </p:nvSpPr>
        <p:spPr>
          <a:xfrm>
            <a:off x="6352501" y="5300304"/>
            <a:ext cx="5589857" cy="307777"/>
          </a:xfrm>
          <a:prstGeom prst="rect">
            <a:avLst/>
          </a:prstGeom>
          <a:solidFill>
            <a:srgbClr val="9BBB59">
              <a:lumMod val="50000"/>
              <a:alpha val="34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</a:rPr>
              <a:t>30-60/10.000  infants/adolescents- PCCP i MACAP </a:t>
            </a:r>
            <a:endParaRPr kumimoji="0" lang="ca-ES" sz="1400" b="0" i="0" u="none" strike="noStrike" kern="0" cap="none" spc="0" normalizeH="0" baseline="0" noProof="0" dirty="0" smtClean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9" name="Títol 2"/>
          <p:cNvSpPr txBox="1">
            <a:spLocks/>
          </p:cNvSpPr>
          <p:nvPr/>
        </p:nvSpPr>
        <p:spPr>
          <a:xfrm>
            <a:off x="198301" y="103109"/>
            <a:ext cx="736661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6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Regió Sanitària Girona</a:t>
            </a:r>
            <a:endParaRPr kumimoji="0" lang="ca-ES" sz="3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20" name="Rectangle 119"/>
          <p:cNvSpPr/>
          <p:nvPr/>
        </p:nvSpPr>
        <p:spPr>
          <a:xfrm rot="861481">
            <a:off x="7418907" y="344069"/>
            <a:ext cx="257346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a-ES" sz="3600" b="1" spc="200" dirty="0" smtClean="0">
                <a:ln w="29210">
                  <a:solidFill>
                    <a:srgbClr val="9BBB59">
                      <a:tint val="10000"/>
                    </a:srgbClr>
                  </a:solidFill>
                </a:ln>
                <a:solidFill>
                  <a:srgbClr val="9BBB59">
                    <a:satMod val="200000"/>
                    <a:alpha val="50000"/>
                  </a:srgb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8 Hospitals</a:t>
            </a:r>
            <a:endParaRPr lang="ca-ES" sz="3600" b="1" spc="200" dirty="0">
              <a:ln w="29210">
                <a:solidFill>
                  <a:srgbClr val="9BBB59">
                    <a:tint val="10000"/>
                  </a:srgbClr>
                </a:solidFill>
              </a:ln>
              <a:solidFill>
                <a:srgbClr val="9BBB59">
                  <a:satMod val="200000"/>
                  <a:alpha val="50000"/>
                </a:srgbClr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</a:endParaRPr>
          </a:p>
        </p:txBody>
      </p:sp>
      <p:grpSp>
        <p:nvGrpSpPr>
          <p:cNvPr id="121" name="Agrupa 120"/>
          <p:cNvGrpSpPr/>
          <p:nvPr/>
        </p:nvGrpSpPr>
        <p:grpSpPr>
          <a:xfrm>
            <a:off x="178192" y="5143501"/>
            <a:ext cx="5812275" cy="1405140"/>
            <a:chOff x="133639" y="5022519"/>
            <a:chExt cx="4552057" cy="1619138"/>
          </a:xfrm>
        </p:grpSpPr>
        <p:pic>
          <p:nvPicPr>
            <p:cNvPr id="122" name="Picture 6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70"/>
            <a:stretch/>
          </p:blipFill>
          <p:spPr bwMode="auto">
            <a:xfrm>
              <a:off x="133639" y="5022519"/>
              <a:ext cx="4552057" cy="1619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" name="Oval 122"/>
            <p:cNvSpPr/>
            <p:nvPr/>
          </p:nvSpPr>
          <p:spPr>
            <a:xfrm>
              <a:off x="771401" y="5752226"/>
              <a:ext cx="1154252" cy="159724"/>
            </a:xfrm>
            <a:prstGeom prst="ellipse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a-E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5" name="QuadreDeText 124"/>
          <p:cNvSpPr txBox="1"/>
          <p:nvPr/>
        </p:nvSpPr>
        <p:spPr>
          <a:xfrm>
            <a:off x="6308765" y="5671965"/>
            <a:ext cx="5883241" cy="307777"/>
          </a:xfrm>
          <a:prstGeom prst="rect">
            <a:avLst/>
          </a:prstGeom>
          <a:solidFill>
            <a:srgbClr val="9BBB59">
              <a:lumMod val="75000"/>
              <a:alpha val="56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</a:rPr>
              <a:t>30- 60/10.000 </a:t>
            </a:r>
            <a:r>
              <a:rPr kumimoji="0" lang="ca-E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de 128.688 = </a:t>
            </a:r>
            <a:r>
              <a:rPr kumimoji="0" lang="ca-ES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386 – 772 </a:t>
            </a:r>
            <a:r>
              <a:rPr kumimoji="0" lang="ca-E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casos </a:t>
            </a:r>
            <a:r>
              <a:rPr kumimoji="0" lang="ca-ES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PCCP/MACAP</a:t>
            </a:r>
            <a:r>
              <a:rPr kumimoji="0" lang="ca-E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</a:p>
        </p:txBody>
      </p:sp>
      <p:sp>
        <p:nvSpPr>
          <p:cNvPr id="126" name="QuadreDeText 125"/>
          <p:cNvSpPr txBox="1"/>
          <p:nvPr/>
        </p:nvSpPr>
        <p:spPr>
          <a:xfrm>
            <a:off x="6701122" y="6013442"/>
            <a:ext cx="5098525" cy="577081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050" dirty="0">
                <a:solidFill>
                  <a:prstClr val="black"/>
                </a:solidFill>
              </a:rPr>
              <a:t>Ochoa-</a:t>
            </a:r>
            <a:r>
              <a:rPr lang="es-ES" sz="1050" dirty="0" err="1">
                <a:solidFill>
                  <a:prstClr val="black"/>
                </a:solidFill>
              </a:rPr>
              <a:t>Brezmes</a:t>
            </a:r>
            <a:r>
              <a:rPr lang="es-ES" sz="1050" dirty="0">
                <a:solidFill>
                  <a:prstClr val="black"/>
                </a:solidFill>
              </a:rPr>
              <a:t> J, e. a</a:t>
            </a:r>
            <a:r>
              <a:rPr lang="es-ES" sz="1050" dirty="0" smtClean="0">
                <a:solidFill>
                  <a:prstClr val="black"/>
                </a:solidFill>
              </a:rPr>
              <a:t>. </a:t>
            </a:r>
            <a:r>
              <a:rPr lang="es-ES" sz="1050" dirty="0">
                <a:solidFill>
                  <a:prstClr val="black"/>
                </a:solidFill>
              </a:rPr>
              <a:t>Tendencia creciente de pacientes con condiciones </a:t>
            </a:r>
            <a:r>
              <a:rPr lang="es-ES" sz="1050" dirty="0" smtClean="0">
                <a:solidFill>
                  <a:prstClr val="black"/>
                </a:solidFill>
              </a:rPr>
              <a:t>limitantes para </a:t>
            </a:r>
            <a:r>
              <a:rPr lang="es-ES" sz="1050" dirty="0">
                <a:solidFill>
                  <a:prstClr val="black"/>
                </a:solidFill>
              </a:rPr>
              <a:t>la vida y crónicos complejos. </a:t>
            </a:r>
            <a:r>
              <a:rPr lang="es-ES" sz="1050" dirty="0" smtClean="0">
                <a:solidFill>
                  <a:prstClr val="black"/>
                </a:solidFill>
              </a:rPr>
              <a:t> </a:t>
            </a:r>
          </a:p>
          <a:p>
            <a:pPr algn="ctr"/>
            <a:r>
              <a:rPr lang="es-ES" sz="1050" dirty="0" smtClean="0">
                <a:solidFill>
                  <a:prstClr val="black"/>
                </a:solidFill>
              </a:rPr>
              <a:t>Anales </a:t>
            </a:r>
            <a:r>
              <a:rPr lang="es-ES" sz="1050" dirty="0">
                <a:solidFill>
                  <a:prstClr val="black"/>
                </a:solidFill>
              </a:rPr>
              <a:t>de Pediatría, 95-103. (2024 (101).</a:t>
            </a:r>
            <a:endParaRPr lang="ca-ES" sz="1050" dirty="0">
              <a:solidFill>
                <a:prstClr val="black"/>
              </a:solidFill>
            </a:endParaRPr>
          </a:p>
        </p:txBody>
      </p:sp>
      <p:pic>
        <p:nvPicPr>
          <p:cNvPr id="127" name="Picture 2" descr="Archivo:Interrogante.jpg - Wikiversid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6703" y="4416001"/>
            <a:ext cx="1769828" cy="80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6234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animBg="1"/>
      <p:bldP spid="125" grpId="0" animBg="1"/>
      <p:bldP spid="1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idor de text 16"/>
          <p:cNvSpPr>
            <a:spLocks noGrp="1"/>
          </p:cNvSpPr>
          <p:nvPr>
            <p:ph type="body" sz="quarter" idx="26"/>
          </p:nvPr>
        </p:nvSpPr>
        <p:spPr>
          <a:xfrm>
            <a:off x="712425" y="6624774"/>
            <a:ext cx="6953649" cy="233225"/>
          </a:xfrm>
          <a:prstGeom prst="rect">
            <a:avLst/>
          </a:prstGeom>
        </p:spPr>
        <p:txBody>
          <a:bodyPr/>
          <a:lstStyle/>
          <a:p>
            <a:r>
              <a:rPr lang="ca-ES" dirty="0"/>
              <a:t>Model d'atenció a la malaltia crònica complexa i avançada en pediatria a la Regió Sanitària de Girona </a:t>
            </a:r>
          </a:p>
        </p:txBody>
      </p:sp>
      <p:grpSp>
        <p:nvGrpSpPr>
          <p:cNvPr id="10" name="Agrupa 9"/>
          <p:cNvGrpSpPr/>
          <p:nvPr/>
        </p:nvGrpSpPr>
        <p:grpSpPr>
          <a:xfrm>
            <a:off x="6548899" y="184815"/>
            <a:ext cx="5462026" cy="4954511"/>
            <a:chOff x="327309" y="1285496"/>
            <a:chExt cx="6336705" cy="5471341"/>
          </a:xfrm>
        </p:grpSpPr>
        <p:grpSp>
          <p:nvGrpSpPr>
            <p:cNvPr id="17" name="Agrupa 16"/>
            <p:cNvGrpSpPr/>
            <p:nvPr/>
          </p:nvGrpSpPr>
          <p:grpSpPr>
            <a:xfrm>
              <a:off x="327309" y="1285496"/>
              <a:ext cx="6336705" cy="5471341"/>
              <a:chOff x="297816" y="1388025"/>
              <a:chExt cx="8447840" cy="5472608"/>
            </a:xfrm>
          </p:grpSpPr>
          <p:grpSp>
            <p:nvGrpSpPr>
              <p:cNvPr id="20" name="Agrupa 19">
                <a:extLst>
                  <a:ext uri="{FF2B5EF4-FFF2-40B4-BE49-F238E27FC236}">
                    <a16:creationId xmlns="" xmlns:a16="http://schemas.microsoft.com/office/drawing/2014/main" id="{8AA612E5-7256-4B1A-8D4C-FA3DEAAB7A4D}"/>
                  </a:ext>
                </a:extLst>
              </p:cNvPr>
              <p:cNvGrpSpPr/>
              <p:nvPr/>
            </p:nvGrpSpPr>
            <p:grpSpPr>
              <a:xfrm>
                <a:off x="297816" y="1388025"/>
                <a:ext cx="8447840" cy="5472608"/>
                <a:chOff x="162654" y="19890"/>
                <a:chExt cx="9107084" cy="6203716"/>
              </a:xfrm>
            </p:grpSpPr>
            <p:grpSp>
              <p:nvGrpSpPr>
                <p:cNvPr id="30" name="Google Shape;375;p49">
                  <a:extLst>
                    <a:ext uri="{FF2B5EF4-FFF2-40B4-BE49-F238E27FC236}">
                      <a16:creationId xmlns="" xmlns:a16="http://schemas.microsoft.com/office/drawing/2014/main" id="{21566A89-A562-4DB7-94FC-29B97B771EE6}"/>
                    </a:ext>
                  </a:extLst>
                </p:cNvPr>
                <p:cNvGrpSpPr/>
                <p:nvPr/>
              </p:nvGrpSpPr>
              <p:grpSpPr>
                <a:xfrm>
                  <a:off x="2572077" y="19890"/>
                  <a:ext cx="6697661" cy="6203716"/>
                  <a:chOff x="2572077" y="19890"/>
                  <a:chExt cx="6697661" cy="6203716"/>
                </a:xfrm>
              </p:grpSpPr>
              <p:pic>
                <p:nvPicPr>
                  <p:cNvPr id="32" name="Google Shape;376;p49">
                    <a:extLst>
                      <a:ext uri="{FF2B5EF4-FFF2-40B4-BE49-F238E27FC236}">
                        <a16:creationId xmlns="" xmlns:a16="http://schemas.microsoft.com/office/drawing/2014/main" id="{35243CAB-2BBD-4ED2-88F9-2EB95CF79ADF}"/>
                      </a:ext>
                    </a:extLst>
                  </p:cNvPr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/>
                  <a:stretch/>
                </p:blipFill>
                <p:spPr>
                  <a:xfrm>
                    <a:off x="2572077" y="19890"/>
                    <a:ext cx="6697661" cy="620371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33" name="Google Shape;383;p49">
                    <a:extLst>
                      <a:ext uri="{FF2B5EF4-FFF2-40B4-BE49-F238E27FC236}">
                        <a16:creationId xmlns="" xmlns:a16="http://schemas.microsoft.com/office/drawing/2014/main" id="{6DBA285B-1D88-41A5-A621-BA3F2EC6E8ED}"/>
                      </a:ext>
                    </a:extLst>
                  </p:cNvPr>
                  <p:cNvSpPr/>
                  <p:nvPr/>
                </p:nvSpPr>
                <p:spPr>
                  <a:xfrm rot="18375060">
                    <a:off x="6116544" y="1732793"/>
                    <a:ext cx="2050885" cy="389401"/>
                  </a:xfrm>
                  <a:prstGeom prst="leftRightArrow">
                    <a:avLst>
                      <a:gd name="adj1" fmla="val 50000"/>
                      <a:gd name="adj2" fmla="val 50000"/>
                    </a:avLst>
                  </a:prstGeom>
                  <a:solidFill>
                    <a:schemeClr val="accent4"/>
                  </a:solidFill>
                  <a:ln w="25400" cap="flat" cmpd="sng">
                    <a:solidFill>
                      <a:srgbClr val="BA8C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34" name="Google Shape;384;p49">
                    <a:extLst>
                      <a:ext uri="{FF2B5EF4-FFF2-40B4-BE49-F238E27FC236}">
                        <a16:creationId xmlns="" xmlns:a16="http://schemas.microsoft.com/office/drawing/2014/main" id="{0CC9DB74-BC05-428C-B600-18F441BCFF1A}"/>
                      </a:ext>
                    </a:extLst>
                  </p:cNvPr>
                  <p:cNvSpPr/>
                  <p:nvPr/>
                </p:nvSpPr>
                <p:spPr>
                  <a:xfrm rot="2209691">
                    <a:off x="3012516" y="1828430"/>
                    <a:ext cx="2631507" cy="370390"/>
                  </a:xfrm>
                  <a:prstGeom prst="leftRightArrow">
                    <a:avLst>
                      <a:gd name="adj1" fmla="val 50000"/>
                      <a:gd name="adj2" fmla="val 50000"/>
                    </a:avLst>
                  </a:prstGeom>
                  <a:solidFill>
                    <a:schemeClr val="accent4"/>
                  </a:solidFill>
                  <a:ln w="25400" cap="flat" cmpd="sng">
                    <a:solidFill>
                      <a:srgbClr val="BA8C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35" name="Google Shape;385;p49">
                    <a:extLst>
                      <a:ext uri="{FF2B5EF4-FFF2-40B4-BE49-F238E27FC236}">
                        <a16:creationId xmlns="" xmlns:a16="http://schemas.microsoft.com/office/drawing/2014/main" id="{28A7D684-B98B-4708-A7D1-4599D4EEDE93}"/>
                      </a:ext>
                    </a:extLst>
                  </p:cNvPr>
                  <p:cNvSpPr/>
                  <p:nvPr/>
                </p:nvSpPr>
                <p:spPr>
                  <a:xfrm>
                    <a:off x="6504128" y="3167886"/>
                    <a:ext cx="1563463" cy="370390"/>
                  </a:xfrm>
                  <a:prstGeom prst="leftRightArrow">
                    <a:avLst>
                      <a:gd name="adj1" fmla="val 50000"/>
                      <a:gd name="adj2" fmla="val 50000"/>
                    </a:avLst>
                  </a:prstGeom>
                  <a:solidFill>
                    <a:schemeClr val="accent4"/>
                  </a:solidFill>
                  <a:ln w="25400" cap="flat" cmpd="sng">
                    <a:solidFill>
                      <a:srgbClr val="BA8C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36" name="Google Shape;386;p49">
                    <a:extLst>
                      <a:ext uri="{FF2B5EF4-FFF2-40B4-BE49-F238E27FC236}">
                        <a16:creationId xmlns="" xmlns:a16="http://schemas.microsoft.com/office/drawing/2014/main" id="{C2CD62D9-0270-4853-8102-73EBC47371FB}"/>
                      </a:ext>
                    </a:extLst>
                  </p:cNvPr>
                  <p:cNvSpPr/>
                  <p:nvPr/>
                </p:nvSpPr>
                <p:spPr>
                  <a:xfrm rot="4879418">
                    <a:off x="4817433" y="4154110"/>
                    <a:ext cx="2034595" cy="371344"/>
                  </a:xfrm>
                  <a:prstGeom prst="leftRightArrow">
                    <a:avLst>
                      <a:gd name="adj1" fmla="val 50000"/>
                      <a:gd name="adj2" fmla="val 50000"/>
                    </a:avLst>
                  </a:prstGeom>
                  <a:solidFill>
                    <a:schemeClr val="accent4"/>
                  </a:solidFill>
                  <a:ln w="25400" cap="flat" cmpd="sng">
                    <a:solidFill>
                      <a:srgbClr val="BA8C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endParaRPr lang="ca-ES"/>
                  </a:p>
                </p:txBody>
              </p:sp>
            </p:grpSp>
            <p:pic>
              <p:nvPicPr>
                <p:cNvPr id="31" name="Google Shape;388;p49" descr="Resultat d'imatges per a &quot;catalunya provincies&quot;">
                  <a:extLst>
                    <a:ext uri="{FF2B5EF4-FFF2-40B4-BE49-F238E27FC236}">
                      <a16:creationId xmlns="" xmlns:a16="http://schemas.microsoft.com/office/drawing/2014/main" id="{263272D1-1D85-49F8-B9D3-B63316AE90A3}"/>
                    </a:ext>
                  </a:extLst>
                </p:cNvPr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162654" y="2655534"/>
                  <a:ext cx="2207038" cy="230500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21" name="Quadre de text 12"/>
              <p:cNvSpPr txBox="1"/>
              <p:nvPr/>
            </p:nvSpPr>
            <p:spPr>
              <a:xfrm>
                <a:off x="4913753" y="3941798"/>
                <a:ext cx="2244892" cy="350388"/>
              </a:xfrm>
              <a:prstGeom prst="rect">
                <a:avLst/>
              </a:prstGeom>
              <a:solidFill>
                <a:schemeClr val="lt1">
                  <a:alpha val="52000"/>
                </a:schemeClr>
              </a:solidFill>
              <a:ln w="6350">
                <a:solidFill>
                  <a:prstClr val="black"/>
                </a:solidFill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672"/>
                  </a:spcAft>
                </a:pPr>
                <a:r>
                  <a:rPr lang="ca-ES" sz="1300" b="1" dirty="0">
                    <a:ea typeface="Calibri"/>
                    <a:cs typeface="Arial"/>
                  </a:rPr>
                  <a:t>ESCCAPP-GI</a:t>
                </a:r>
                <a:endParaRPr lang="ca-ES" sz="900" dirty="0">
                  <a:ea typeface="Calibri"/>
                  <a:cs typeface="Arial"/>
                </a:endParaRPr>
              </a:p>
            </p:txBody>
          </p:sp>
          <p:sp>
            <p:nvSpPr>
              <p:cNvPr id="22" name="Quadre de text 15"/>
              <p:cNvSpPr txBox="1"/>
              <p:nvPr/>
            </p:nvSpPr>
            <p:spPr>
              <a:xfrm>
                <a:off x="4936513" y="2960927"/>
                <a:ext cx="353761" cy="279352"/>
              </a:xfrm>
              <a:prstGeom prst="rect">
                <a:avLst/>
              </a:prstGeom>
              <a:solidFill>
                <a:schemeClr val="lt1">
                  <a:alpha val="51000"/>
                </a:schemeClr>
              </a:solidFill>
              <a:ln w="6350">
                <a:solidFill>
                  <a:prstClr val="black"/>
                </a:solidFill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672"/>
                  </a:spcAft>
                </a:pPr>
                <a:r>
                  <a:rPr lang="ca-ES" sz="1200" b="1" dirty="0">
                    <a:ea typeface="Calibri"/>
                    <a:cs typeface="Arial"/>
                  </a:rPr>
                  <a:t>4</a:t>
                </a:r>
              </a:p>
              <a:p>
                <a:pPr>
                  <a:lnSpc>
                    <a:spcPct val="107000"/>
                  </a:lnSpc>
                  <a:spcAft>
                    <a:spcPts val="672"/>
                  </a:spcAft>
                </a:pPr>
                <a:r>
                  <a:rPr lang="ca-ES" sz="900" dirty="0">
                    <a:ea typeface="Calibri"/>
                    <a:cs typeface="Arial"/>
                  </a:rPr>
                  <a:t> </a:t>
                </a:r>
              </a:p>
            </p:txBody>
          </p:sp>
          <p:sp>
            <p:nvSpPr>
              <p:cNvPr id="23" name="Quadre de text 15"/>
              <p:cNvSpPr txBox="1"/>
              <p:nvPr/>
            </p:nvSpPr>
            <p:spPr>
              <a:xfrm>
                <a:off x="6728499" y="2015269"/>
                <a:ext cx="615045" cy="279352"/>
              </a:xfrm>
              <a:prstGeom prst="rect">
                <a:avLst/>
              </a:prstGeom>
              <a:solidFill>
                <a:schemeClr val="lt1">
                  <a:alpha val="51000"/>
                </a:schemeClr>
              </a:solidFill>
              <a:ln w="6350">
                <a:solidFill>
                  <a:prstClr val="black"/>
                </a:solidFill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672"/>
                  </a:spcAft>
                </a:pPr>
                <a:r>
                  <a:rPr lang="ca-ES" sz="1200" b="1" dirty="0" smtClean="0">
                    <a:ea typeface="Calibri"/>
                    <a:cs typeface="Arial"/>
                  </a:rPr>
                  <a:t>23</a:t>
                </a:r>
                <a:endParaRPr lang="ca-ES" sz="900" b="1" dirty="0">
                  <a:ea typeface="Calibri"/>
                  <a:cs typeface="Arial"/>
                </a:endParaRPr>
              </a:p>
              <a:p>
                <a:pPr>
                  <a:lnSpc>
                    <a:spcPct val="107000"/>
                  </a:lnSpc>
                  <a:spcAft>
                    <a:spcPts val="672"/>
                  </a:spcAft>
                </a:pPr>
                <a:r>
                  <a:rPr lang="ca-ES" sz="900" dirty="0">
                    <a:ea typeface="Calibri"/>
                    <a:cs typeface="Arial"/>
                  </a:rPr>
                  <a:t> </a:t>
                </a:r>
              </a:p>
            </p:txBody>
          </p:sp>
          <p:sp>
            <p:nvSpPr>
              <p:cNvPr id="24" name="Quadre de text 15"/>
              <p:cNvSpPr txBox="1"/>
              <p:nvPr/>
            </p:nvSpPr>
            <p:spPr>
              <a:xfrm>
                <a:off x="3517261" y="2697055"/>
                <a:ext cx="353761" cy="279352"/>
              </a:xfrm>
              <a:prstGeom prst="rect">
                <a:avLst/>
              </a:prstGeom>
              <a:solidFill>
                <a:schemeClr val="lt1">
                  <a:alpha val="51000"/>
                </a:schemeClr>
              </a:solidFill>
              <a:ln w="6350">
                <a:solidFill>
                  <a:prstClr val="black"/>
                </a:solidFill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672"/>
                  </a:spcAft>
                </a:pPr>
                <a:r>
                  <a:rPr lang="ca-ES" sz="1200" b="1" dirty="0">
                    <a:ea typeface="Calibri"/>
                    <a:cs typeface="Arial"/>
                  </a:rPr>
                  <a:t>0</a:t>
                </a:r>
              </a:p>
              <a:p>
                <a:pPr>
                  <a:lnSpc>
                    <a:spcPct val="107000"/>
                  </a:lnSpc>
                  <a:spcAft>
                    <a:spcPts val="672"/>
                  </a:spcAft>
                </a:pPr>
                <a:r>
                  <a:rPr lang="ca-ES" sz="900" dirty="0">
                    <a:ea typeface="Calibri"/>
                    <a:cs typeface="Arial"/>
                  </a:rPr>
                  <a:t> </a:t>
                </a:r>
              </a:p>
            </p:txBody>
          </p:sp>
          <p:sp>
            <p:nvSpPr>
              <p:cNvPr id="25" name="Quadre de text 15"/>
              <p:cNvSpPr txBox="1"/>
              <p:nvPr/>
            </p:nvSpPr>
            <p:spPr>
              <a:xfrm>
                <a:off x="4862995" y="4495024"/>
                <a:ext cx="554301" cy="279352"/>
              </a:xfrm>
              <a:prstGeom prst="rect">
                <a:avLst/>
              </a:prstGeom>
              <a:solidFill>
                <a:schemeClr val="lt1">
                  <a:alpha val="51000"/>
                </a:schemeClr>
              </a:solidFill>
              <a:ln w="6350">
                <a:solidFill>
                  <a:prstClr val="black"/>
                </a:solidFill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672"/>
                  </a:spcAft>
                </a:pPr>
                <a:r>
                  <a:rPr lang="ca-ES" sz="1200" b="1" dirty="0" smtClean="0">
                    <a:ea typeface="Calibri"/>
                    <a:cs typeface="Arial"/>
                  </a:rPr>
                  <a:t>17</a:t>
                </a:r>
                <a:endParaRPr lang="ca-ES" sz="1200" b="1" dirty="0">
                  <a:ea typeface="Calibri"/>
                  <a:cs typeface="Arial"/>
                </a:endParaRPr>
              </a:p>
              <a:p>
                <a:pPr>
                  <a:lnSpc>
                    <a:spcPct val="107000"/>
                  </a:lnSpc>
                  <a:spcAft>
                    <a:spcPts val="672"/>
                  </a:spcAft>
                </a:pPr>
                <a:r>
                  <a:rPr lang="ca-ES" sz="900" dirty="0">
                    <a:ea typeface="Calibri"/>
                    <a:cs typeface="Arial"/>
                  </a:rPr>
                  <a:t> </a:t>
                </a:r>
              </a:p>
            </p:txBody>
          </p:sp>
          <p:sp>
            <p:nvSpPr>
              <p:cNvPr id="26" name="Quadre de text 15"/>
              <p:cNvSpPr txBox="1"/>
              <p:nvPr/>
            </p:nvSpPr>
            <p:spPr>
              <a:xfrm>
                <a:off x="5722391" y="3433706"/>
                <a:ext cx="789286" cy="366343"/>
              </a:xfrm>
              <a:prstGeom prst="rect">
                <a:avLst/>
              </a:prstGeom>
              <a:solidFill>
                <a:schemeClr val="lt1">
                  <a:alpha val="51000"/>
                </a:schemeClr>
              </a:solidFill>
              <a:ln w="6350">
                <a:solidFill>
                  <a:prstClr val="black"/>
                </a:solidFill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672"/>
                  </a:spcAft>
                </a:pPr>
                <a:r>
                  <a:rPr lang="ca-ES" sz="1200" b="1" dirty="0" smtClean="0">
                    <a:ea typeface="Calibri"/>
                    <a:cs typeface="Arial"/>
                  </a:rPr>
                  <a:t>33</a:t>
                </a:r>
                <a:endParaRPr lang="ca-ES" sz="900" b="1" dirty="0">
                  <a:ea typeface="Calibri"/>
                  <a:cs typeface="Arial"/>
                </a:endParaRPr>
              </a:p>
              <a:p>
                <a:pPr>
                  <a:lnSpc>
                    <a:spcPct val="107000"/>
                  </a:lnSpc>
                  <a:spcAft>
                    <a:spcPts val="672"/>
                  </a:spcAft>
                </a:pPr>
                <a:r>
                  <a:rPr lang="ca-ES" sz="900" dirty="0">
                    <a:ea typeface="Calibri"/>
                    <a:cs typeface="Arial"/>
                  </a:rPr>
                  <a:t> </a:t>
                </a:r>
              </a:p>
            </p:txBody>
          </p:sp>
          <p:sp>
            <p:nvSpPr>
              <p:cNvPr id="27" name="Quadre de text 15"/>
              <p:cNvSpPr txBox="1"/>
              <p:nvPr/>
            </p:nvSpPr>
            <p:spPr>
              <a:xfrm>
                <a:off x="7158647" y="4757641"/>
                <a:ext cx="865304" cy="341851"/>
              </a:xfrm>
              <a:prstGeom prst="rect">
                <a:avLst/>
              </a:prstGeom>
              <a:solidFill>
                <a:schemeClr val="lt1">
                  <a:alpha val="51000"/>
                </a:schemeClr>
              </a:solidFill>
              <a:ln w="6350">
                <a:solidFill>
                  <a:prstClr val="black"/>
                </a:solidFill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672"/>
                  </a:spcAft>
                </a:pPr>
                <a:r>
                  <a:rPr lang="ca-ES" sz="1200" b="1" dirty="0" smtClean="0">
                    <a:ea typeface="Calibri"/>
                    <a:cs typeface="Arial"/>
                  </a:rPr>
                  <a:t>18</a:t>
                </a:r>
                <a:endParaRPr lang="ca-ES" sz="900" b="1" dirty="0">
                  <a:ea typeface="Calibri"/>
                  <a:cs typeface="Arial"/>
                </a:endParaRPr>
              </a:p>
              <a:p>
                <a:pPr>
                  <a:lnSpc>
                    <a:spcPct val="107000"/>
                  </a:lnSpc>
                  <a:spcAft>
                    <a:spcPts val="672"/>
                  </a:spcAft>
                </a:pPr>
                <a:r>
                  <a:rPr lang="ca-ES" sz="900" dirty="0">
                    <a:ea typeface="Calibri"/>
                    <a:cs typeface="Arial"/>
                  </a:rPr>
                  <a:t> </a:t>
                </a:r>
              </a:p>
            </p:txBody>
          </p:sp>
          <p:sp>
            <p:nvSpPr>
              <p:cNvPr id="28" name="Quadre de text 15"/>
              <p:cNvSpPr txBox="1"/>
              <p:nvPr/>
            </p:nvSpPr>
            <p:spPr>
              <a:xfrm>
                <a:off x="5372243" y="5791470"/>
                <a:ext cx="353761" cy="279352"/>
              </a:xfrm>
              <a:prstGeom prst="rect">
                <a:avLst/>
              </a:prstGeom>
              <a:solidFill>
                <a:schemeClr val="lt1">
                  <a:alpha val="51000"/>
                </a:schemeClr>
              </a:solidFill>
              <a:ln w="6350">
                <a:solidFill>
                  <a:prstClr val="black"/>
                </a:solidFill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672"/>
                  </a:spcAft>
                </a:pPr>
                <a:r>
                  <a:rPr lang="ca-ES" sz="1200" b="1" dirty="0">
                    <a:ea typeface="Calibri"/>
                    <a:cs typeface="Arial"/>
                  </a:rPr>
                  <a:t>1</a:t>
                </a:r>
                <a:endParaRPr lang="ca-ES" sz="900" b="1" dirty="0">
                  <a:ea typeface="Calibri"/>
                  <a:cs typeface="Arial"/>
                </a:endParaRPr>
              </a:p>
              <a:p>
                <a:pPr>
                  <a:lnSpc>
                    <a:spcPct val="107000"/>
                  </a:lnSpc>
                  <a:spcAft>
                    <a:spcPts val="672"/>
                  </a:spcAft>
                </a:pPr>
                <a:r>
                  <a:rPr lang="ca-ES" sz="900" dirty="0">
                    <a:ea typeface="Calibri"/>
                    <a:cs typeface="Arial"/>
                  </a:rPr>
                  <a:t> </a:t>
                </a:r>
              </a:p>
            </p:txBody>
          </p:sp>
          <p:sp>
            <p:nvSpPr>
              <p:cNvPr id="29" name="Quadre de text 15"/>
              <p:cNvSpPr txBox="1"/>
              <p:nvPr/>
            </p:nvSpPr>
            <p:spPr>
              <a:xfrm>
                <a:off x="6334797" y="5791470"/>
                <a:ext cx="353761" cy="279352"/>
              </a:xfrm>
              <a:prstGeom prst="rect">
                <a:avLst/>
              </a:prstGeom>
              <a:solidFill>
                <a:schemeClr val="lt1">
                  <a:alpha val="51000"/>
                </a:schemeClr>
              </a:solidFill>
              <a:ln w="6350">
                <a:solidFill>
                  <a:prstClr val="black"/>
                </a:solidFill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672"/>
                  </a:spcAft>
                </a:pPr>
                <a:r>
                  <a:rPr lang="ca-ES" sz="1200" dirty="0">
                    <a:ea typeface="Calibri"/>
                    <a:cs typeface="Arial"/>
                  </a:rPr>
                  <a:t>8</a:t>
                </a:r>
                <a:r>
                  <a:rPr lang="ca-ES" sz="900" dirty="0">
                    <a:ea typeface="Calibri"/>
                    <a:cs typeface="Arial"/>
                  </a:rPr>
                  <a:t> </a:t>
                </a:r>
              </a:p>
            </p:txBody>
          </p:sp>
        </p:grpSp>
        <p:sp>
          <p:nvSpPr>
            <p:cNvPr id="12" name="QuadreDeText 11">
              <a:extLst>
                <a:ext uri="{FF2B5EF4-FFF2-40B4-BE49-F238E27FC236}">
                  <a16:creationId xmlns="" xmlns:a16="http://schemas.microsoft.com/office/drawing/2014/main" id="{AD85554E-ED1B-48A3-92D3-C93BAA5F6AFE}"/>
                </a:ext>
              </a:extLst>
            </p:cNvPr>
            <p:cNvSpPr txBox="1"/>
            <p:nvPr/>
          </p:nvSpPr>
          <p:spPr>
            <a:xfrm>
              <a:off x="1013245" y="1577369"/>
              <a:ext cx="990539" cy="407859"/>
            </a:xfrm>
            <a:prstGeom prst="rect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ca-ES" dirty="0" smtClean="0"/>
                <a:t>2025</a:t>
              </a:r>
              <a:endParaRPr lang="ca-ES" sz="1400" dirty="0"/>
            </a:p>
          </p:txBody>
        </p:sp>
        <p:sp>
          <p:nvSpPr>
            <p:cNvPr id="13" name="Google Shape;125;p5">
              <a:extLst>
                <a:ext uri="{FF2B5EF4-FFF2-40B4-BE49-F238E27FC236}">
                  <a16:creationId xmlns="" xmlns:a16="http://schemas.microsoft.com/office/drawing/2014/main" id="{40DF5C4E-C91C-4D86-BCB0-3DF5D98EF9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25695" y="1887112"/>
              <a:ext cx="694491" cy="42801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>
              <a:noAutofit/>
            </a:bodyPr>
            <a:lstStyle>
              <a:lvl1pPr>
                <a:defRPr>
                  <a:solidFill>
                    <a:srgbClr val="535353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>
                  <a:solidFill>
                    <a:srgbClr val="535353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>
                  <a:solidFill>
                    <a:srgbClr val="535353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>
                  <a:solidFill>
                    <a:srgbClr val="535353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>
                  <a:solidFill>
                    <a:srgbClr val="535353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535353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535353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535353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535353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  <a:spcAft>
                  <a:spcPts val="504"/>
                </a:spcAft>
                <a:buClr>
                  <a:srgbClr val="000000"/>
                </a:buClr>
                <a:buSzPts val="1400"/>
              </a:pPr>
              <a:r>
                <a:rPr lang="ca-ES" altLang="ca-ES" sz="700" b="1" dirty="0">
                  <a:solidFill>
                    <a:srgbClr val="000000"/>
                  </a:solidFill>
                  <a:latin typeface="+mn-lt"/>
                </a:rPr>
                <a:t>Campdevànol </a:t>
              </a:r>
            </a:p>
            <a:p>
              <a:pPr>
                <a:lnSpc>
                  <a:spcPct val="90000"/>
                </a:lnSpc>
                <a:spcAft>
                  <a:spcPts val="504"/>
                </a:spcAft>
                <a:buClr>
                  <a:srgbClr val="000000"/>
                </a:buClr>
                <a:buSzPts val="1400"/>
              </a:pPr>
              <a:r>
                <a:rPr lang="ca-ES" altLang="ca-ES" sz="700" dirty="0">
                  <a:solidFill>
                    <a:srgbClr val="000000"/>
                  </a:solidFill>
                  <a:latin typeface="+mn-lt"/>
                </a:rPr>
                <a:t>108Km/ 1h 14min</a:t>
              </a:r>
            </a:p>
          </p:txBody>
        </p:sp>
        <p:sp>
          <p:nvSpPr>
            <p:cNvPr id="14" name="Google Shape;126;p5">
              <a:extLst>
                <a:ext uri="{FF2B5EF4-FFF2-40B4-BE49-F238E27FC236}">
                  <a16:creationId xmlns="" xmlns:a16="http://schemas.microsoft.com/office/drawing/2014/main" id="{DDB0B3A1-6E40-4E52-BC76-9F58880003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81748" y="1500259"/>
              <a:ext cx="708333" cy="38685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>
              <a:normAutofit fontScale="62500" lnSpcReduction="20000"/>
            </a:bodyPr>
            <a:lstStyle>
              <a:lvl1pPr>
                <a:defRPr>
                  <a:solidFill>
                    <a:srgbClr val="535353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>
                  <a:solidFill>
                    <a:srgbClr val="535353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>
                  <a:solidFill>
                    <a:srgbClr val="535353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>
                  <a:solidFill>
                    <a:srgbClr val="535353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>
                  <a:solidFill>
                    <a:srgbClr val="535353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535353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535353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535353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535353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  <a:spcAft>
                  <a:spcPts val="504"/>
                </a:spcAft>
                <a:buClr>
                  <a:srgbClr val="000000"/>
                </a:buClr>
                <a:buSzPts val="1400"/>
              </a:pPr>
              <a:r>
                <a:rPr lang="ca-ES" altLang="ca-ES" sz="800" b="1" dirty="0">
                  <a:solidFill>
                    <a:srgbClr val="000000"/>
                  </a:solidFill>
                  <a:latin typeface="+mn-lt"/>
                </a:rPr>
                <a:t>La Jonquera</a:t>
              </a:r>
            </a:p>
            <a:p>
              <a:pPr>
                <a:lnSpc>
                  <a:spcPct val="90000"/>
                </a:lnSpc>
                <a:spcAft>
                  <a:spcPts val="504"/>
                </a:spcAft>
                <a:buClr>
                  <a:srgbClr val="000000"/>
                </a:buClr>
                <a:buSzPts val="1400"/>
              </a:pPr>
              <a:r>
                <a:rPr lang="ca-ES" altLang="ca-ES" sz="800" dirty="0">
                  <a:solidFill>
                    <a:srgbClr val="000000"/>
                  </a:solidFill>
                  <a:latin typeface="+mn-lt"/>
                </a:rPr>
                <a:t>50,5Km/ 44min</a:t>
              </a:r>
            </a:p>
          </p:txBody>
        </p:sp>
        <p:sp>
          <p:nvSpPr>
            <p:cNvPr id="15" name="Google Shape;128;p5">
              <a:extLst>
                <a:ext uri="{FF2B5EF4-FFF2-40B4-BE49-F238E27FC236}">
                  <a16:creationId xmlns="" xmlns:a16="http://schemas.microsoft.com/office/drawing/2014/main" id="{A60C75EE-98A5-4FA7-BC22-071EB1EAF8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42818" y="1957236"/>
              <a:ext cx="817414" cy="46929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>
              <a:normAutofit fontScale="92500" lnSpcReduction="10000"/>
            </a:bodyPr>
            <a:lstStyle>
              <a:lvl1pPr>
                <a:defRPr>
                  <a:solidFill>
                    <a:srgbClr val="535353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>
                  <a:solidFill>
                    <a:srgbClr val="535353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>
                  <a:solidFill>
                    <a:srgbClr val="535353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>
                  <a:solidFill>
                    <a:srgbClr val="535353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>
                  <a:solidFill>
                    <a:srgbClr val="535353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535353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535353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535353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535353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  <a:spcAft>
                  <a:spcPts val="504"/>
                </a:spcAft>
                <a:buClr>
                  <a:srgbClr val="000000"/>
                </a:buClr>
                <a:buSzPts val="1400"/>
              </a:pPr>
              <a:r>
                <a:rPr lang="ca-ES" altLang="ca-ES" sz="800" b="1" dirty="0">
                  <a:solidFill>
                    <a:srgbClr val="000000"/>
                  </a:solidFill>
                  <a:latin typeface="+mn-lt"/>
                </a:rPr>
                <a:t>Cadaqués</a:t>
              </a:r>
            </a:p>
            <a:p>
              <a:pPr>
                <a:lnSpc>
                  <a:spcPct val="90000"/>
                </a:lnSpc>
                <a:spcAft>
                  <a:spcPts val="504"/>
                </a:spcAft>
                <a:buClr>
                  <a:srgbClr val="000000"/>
                </a:buClr>
                <a:buSzPts val="1400"/>
              </a:pPr>
              <a:r>
                <a:rPr lang="ca-ES" altLang="ca-ES" sz="800" dirty="0">
                  <a:solidFill>
                    <a:srgbClr val="000000"/>
                  </a:solidFill>
                  <a:latin typeface="+mn-lt"/>
                </a:rPr>
                <a:t>74,5Km/ 1h 16min</a:t>
              </a:r>
            </a:p>
          </p:txBody>
        </p:sp>
        <p:sp>
          <p:nvSpPr>
            <p:cNvPr id="16" name="Google Shape;127;p5">
              <a:extLst>
                <a:ext uri="{FF2B5EF4-FFF2-40B4-BE49-F238E27FC236}">
                  <a16:creationId xmlns="" xmlns:a16="http://schemas.microsoft.com/office/drawing/2014/main" id="{3FF0CAEB-887E-4FAC-8E8D-E51735C3BF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960" y="6260964"/>
              <a:ext cx="694491" cy="49587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>
              <a:normAutofit fontScale="77500" lnSpcReduction="20000"/>
            </a:bodyPr>
            <a:lstStyle>
              <a:lvl1pPr>
                <a:defRPr>
                  <a:solidFill>
                    <a:srgbClr val="535353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>
                  <a:solidFill>
                    <a:srgbClr val="535353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>
                  <a:solidFill>
                    <a:srgbClr val="535353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>
                  <a:solidFill>
                    <a:srgbClr val="535353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>
                  <a:solidFill>
                    <a:srgbClr val="535353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535353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535353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535353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535353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  <a:spcAft>
                  <a:spcPts val="504"/>
                </a:spcAft>
                <a:buClr>
                  <a:srgbClr val="000000"/>
                </a:buClr>
                <a:buSzPts val="1400"/>
              </a:pPr>
              <a:r>
                <a:rPr lang="ca-ES" altLang="ca-ES" sz="800" b="1" dirty="0">
                  <a:solidFill>
                    <a:srgbClr val="000000"/>
                  </a:solidFill>
                  <a:latin typeface="+mn-lt"/>
                </a:rPr>
                <a:t>Canet de mar </a:t>
              </a:r>
            </a:p>
            <a:p>
              <a:pPr>
                <a:lnSpc>
                  <a:spcPct val="90000"/>
                </a:lnSpc>
                <a:spcAft>
                  <a:spcPts val="504"/>
                </a:spcAft>
                <a:buClr>
                  <a:srgbClr val="000000"/>
                </a:buClr>
                <a:buSzPts val="1400"/>
              </a:pPr>
              <a:r>
                <a:rPr lang="ca-ES" altLang="ca-ES" sz="800" dirty="0">
                  <a:solidFill>
                    <a:srgbClr val="000000"/>
                  </a:solidFill>
                  <a:latin typeface="+mn-lt"/>
                </a:rPr>
                <a:t>80,6Km/ 49min</a:t>
              </a:r>
            </a:p>
          </p:txBody>
        </p:sp>
      </p:grpSp>
      <p:grpSp>
        <p:nvGrpSpPr>
          <p:cNvPr id="37" name="Agrupa 36"/>
          <p:cNvGrpSpPr/>
          <p:nvPr/>
        </p:nvGrpSpPr>
        <p:grpSpPr>
          <a:xfrm>
            <a:off x="223552" y="183260"/>
            <a:ext cx="5932131" cy="5064127"/>
            <a:chOff x="327308" y="1285496"/>
            <a:chExt cx="6336706" cy="5471341"/>
          </a:xfrm>
        </p:grpSpPr>
        <p:grpSp>
          <p:nvGrpSpPr>
            <p:cNvPr id="44" name="Agrupa 43"/>
            <p:cNvGrpSpPr/>
            <p:nvPr/>
          </p:nvGrpSpPr>
          <p:grpSpPr>
            <a:xfrm>
              <a:off x="327308" y="1285496"/>
              <a:ext cx="6336706" cy="5471341"/>
              <a:chOff x="297816" y="1388025"/>
              <a:chExt cx="8447840" cy="5472608"/>
            </a:xfrm>
          </p:grpSpPr>
          <p:grpSp>
            <p:nvGrpSpPr>
              <p:cNvPr id="47" name="Agrupa 46">
                <a:extLst>
                  <a:ext uri="{FF2B5EF4-FFF2-40B4-BE49-F238E27FC236}">
                    <a16:creationId xmlns="" xmlns:a16="http://schemas.microsoft.com/office/drawing/2014/main" id="{8AA612E5-7256-4B1A-8D4C-FA3DEAAB7A4D}"/>
                  </a:ext>
                </a:extLst>
              </p:cNvPr>
              <p:cNvGrpSpPr/>
              <p:nvPr/>
            </p:nvGrpSpPr>
            <p:grpSpPr>
              <a:xfrm>
                <a:off x="297816" y="1388025"/>
                <a:ext cx="8447840" cy="5472608"/>
                <a:chOff x="162654" y="19890"/>
                <a:chExt cx="9107084" cy="6203716"/>
              </a:xfrm>
            </p:grpSpPr>
            <p:grpSp>
              <p:nvGrpSpPr>
                <p:cNvPr id="57" name="Google Shape;375;p49">
                  <a:extLst>
                    <a:ext uri="{FF2B5EF4-FFF2-40B4-BE49-F238E27FC236}">
                      <a16:creationId xmlns="" xmlns:a16="http://schemas.microsoft.com/office/drawing/2014/main" id="{21566A89-A562-4DB7-94FC-29B97B771EE6}"/>
                    </a:ext>
                  </a:extLst>
                </p:cNvPr>
                <p:cNvGrpSpPr/>
                <p:nvPr/>
              </p:nvGrpSpPr>
              <p:grpSpPr>
                <a:xfrm>
                  <a:off x="2572077" y="19890"/>
                  <a:ext cx="6697661" cy="6203716"/>
                  <a:chOff x="2572077" y="19890"/>
                  <a:chExt cx="6697661" cy="6203716"/>
                </a:xfrm>
              </p:grpSpPr>
              <p:pic>
                <p:nvPicPr>
                  <p:cNvPr id="59" name="Google Shape;376;p49">
                    <a:extLst>
                      <a:ext uri="{FF2B5EF4-FFF2-40B4-BE49-F238E27FC236}">
                        <a16:creationId xmlns="" xmlns:a16="http://schemas.microsoft.com/office/drawing/2014/main" id="{35243CAB-2BBD-4ED2-88F9-2EB95CF79ADF}"/>
                      </a:ext>
                    </a:extLst>
                  </p:cNvPr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/>
                  <a:stretch/>
                </p:blipFill>
                <p:spPr>
                  <a:xfrm>
                    <a:off x="2572077" y="19890"/>
                    <a:ext cx="6697661" cy="620371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60" name="Google Shape;383;p49">
                    <a:extLst>
                      <a:ext uri="{FF2B5EF4-FFF2-40B4-BE49-F238E27FC236}">
                        <a16:creationId xmlns="" xmlns:a16="http://schemas.microsoft.com/office/drawing/2014/main" id="{6DBA285B-1D88-41A5-A621-BA3F2EC6E8ED}"/>
                      </a:ext>
                    </a:extLst>
                  </p:cNvPr>
                  <p:cNvSpPr/>
                  <p:nvPr/>
                </p:nvSpPr>
                <p:spPr>
                  <a:xfrm rot="18375060">
                    <a:off x="6116544" y="1732793"/>
                    <a:ext cx="2050885" cy="389401"/>
                  </a:xfrm>
                  <a:prstGeom prst="leftRightArrow">
                    <a:avLst>
                      <a:gd name="adj1" fmla="val 50000"/>
                      <a:gd name="adj2" fmla="val 50000"/>
                    </a:avLst>
                  </a:prstGeom>
                  <a:solidFill>
                    <a:schemeClr val="accent4"/>
                  </a:solidFill>
                  <a:ln w="25400" cap="flat" cmpd="sng">
                    <a:solidFill>
                      <a:srgbClr val="BA8C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1" name="Google Shape;384;p49">
                    <a:extLst>
                      <a:ext uri="{FF2B5EF4-FFF2-40B4-BE49-F238E27FC236}">
                        <a16:creationId xmlns="" xmlns:a16="http://schemas.microsoft.com/office/drawing/2014/main" id="{0CC9DB74-BC05-428C-B600-18F441BCFF1A}"/>
                      </a:ext>
                    </a:extLst>
                  </p:cNvPr>
                  <p:cNvSpPr/>
                  <p:nvPr/>
                </p:nvSpPr>
                <p:spPr>
                  <a:xfrm rot="2209691">
                    <a:off x="3012516" y="1828430"/>
                    <a:ext cx="2631507" cy="370390"/>
                  </a:xfrm>
                  <a:prstGeom prst="leftRightArrow">
                    <a:avLst>
                      <a:gd name="adj1" fmla="val 50000"/>
                      <a:gd name="adj2" fmla="val 50000"/>
                    </a:avLst>
                  </a:prstGeom>
                  <a:solidFill>
                    <a:schemeClr val="accent4"/>
                  </a:solidFill>
                  <a:ln w="25400" cap="flat" cmpd="sng">
                    <a:solidFill>
                      <a:srgbClr val="BA8C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2" name="Google Shape;385;p49">
                    <a:extLst>
                      <a:ext uri="{FF2B5EF4-FFF2-40B4-BE49-F238E27FC236}">
                        <a16:creationId xmlns="" xmlns:a16="http://schemas.microsoft.com/office/drawing/2014/main" id="{28A7D684-B98B-4708-A7D1-4599D4EEDE93}"/>
                      </a:ext>
                    </a:extLst>
                  </p:cNvPr>
                  <p:cNvSpPr/>
                  <p:nvPr/>
                </p:nvSpPr>
                <p:spPr>
                  <a:xfrm>
                    <a:off x="6504128" y="3167886"/>
                    <a:ext cx="1563463" cy="370390"/>
                  </a:xfrm>
                  <a:prstGeom prst="leftRightArrow">
                    <a:avLst>
                      <a:gd name="adj1" fmla="val 50000"/>
                      <a:gd name="adj2" fmla="val 50000"/>
                    </a:avLst>
                  </a:prstGeom>
                  <a:solidFill>
                    <a:schemeClr val="accent4"/>
                  </a:solidFill>
                  <a:ln w="25400" cap="flat" cmpd="sng">
                    <a:solidFill>
                      <a:srgbClr val="BA8C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3" name="Google Shape;386;p49">
                    <a:extLst>
                      <a:ext uri="{FF2B5EF4-FFF2-40B4-BE49-F238E27FC236}">
                        <a16:creationId xmlns="" xmlns:a16="http://schemas.microsoft.com/office/drawing/2014/main" id="{C2CD62D9-0270-4853-8102-73EBC47371FB}"/>
                      </a:ext>
                    </a:extLst>
                  </p:cNvPr>
                  <p:cNvSpPr/>
                  <p:nvPr/>
                </p:nvSpPr>
                <p:spPr>
                  <a:xfrm rot="4879418">
                    <a:off x="4817433" y="4154110"/>
                    <a:ext cx="2034595" cy="371344"/>
                  </a:xfrm>
                  <a:prstGeom prst="leftRightArrow">
                    <a:avLst>
                      <a:gd name="adj1" fmla="val 50000"/>
                      <a:gd name="adj2" fmla="val 50000"/>
                    </a:avLst>
                  </a:prstGeom>
                  <a:solidFill>
                    <a:schemeClr val="accent4"/>
                  </a:solidFill>
                  <a:ln w="25400" cap="flat" cmpd="sng">
                    <a:solidFill>
                      <a:srgbClr val="BA8C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endParaRPr lang="ca-ES"/>
                  </a:p>
                </p:txBody>
              </p:sp>
            </p:grpSp>
            <p:pic>
              <p:nvPicPr>
                <p:cNvPr id="58" name="Google Shape;388;p49" descr="Resultat d'imatges per a &quot;catalunya provincies&quot;">
                  <a:extLst>
                    <a:ext uri="{FF2B5EF4-FFF2-40B4-BE49-F238E27FC236}">
                      <a16:creationId xmlns="" xmlns:a16="http://schemas.microsoft.com/office/drawing/2014/main" id="{263272D1-1D85-49F8-B9D3-B63316AE90A3}"/>
                    </a:ext>
                  </a:extLst>
                </p:cNvPr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162654" y="2655534"/>
                  <a:ext cx="2207038" cy="230500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48" name="Quadre de text 12"/>
              <p:cNvSpPr txBox="1"/>
              <p:nvPr/>
            </p:nvSpPr>
            <p:spPr>
              <a:xfrm>
                <a:off x="4913754" y="3941798"/>
                <a:ext cx="2244893" cy="350387"/>
              </a:xfrm>
              <a:prstGeom prst="rect">
                <a:avLst/>
              </a:prstGeom>
              <a:solidFill>
                <a:schemeClr val="lt1">
                  <a:alpha val="52000"/>
                </a:schemeClr>
              </a:solidFill>
              <a:ln w="6350">
                <a:solidFill>
                  <a:prstClr val="black"/>
                </a:solidFill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672"/>
                  </a:spcAft>
                </a:pPr>
                <a:r>
                  <a:rPr lang="ca-ES" sz="1300" b="1" dirty="0">
                    <a:ea typeface="Calibri"/>
                    <a:cs typeface="Arial"/>
                  </a:rPr>
                  <a:t>ESCCAPP-GI</a:t>
                </a:r>
                <a:endParaRPr lang="ca-ES" sz="900" dirty="0">
                  <a:ea typeface="Calibri"/>
                  <a:cs typeface="Arial"/>
                </a:endParaRPr>
              </a:p>
            </p:txBody>
          </p:sp>
          <p:sp>
            <p:nvSpPr>
              <p:cNvPr id="49" name="Quadre de text 15"/>
              <p:cNvSpPr txBox="1"/>
              <p:nvPr/>
            </p:nvSpPr>
            <p:spPr>
              <a:xfrm>
                <a:off x="4936513" y="2960927"/>
                <a:ext cx="353761" cy="279352"/>
              </a:xfrm>
              <a:prstGeom prst="rect">
                <a:avLst/>
              </a:prstGeom>
              <a:solidFill>
                <a:schemeClr val="lt1">
                  <a:alpha val="51000"/>
                </a:schemeClr>
              </a:solidFill>
              <a:ln w="6350">
                <a:solidFill>
                  <a:prstClr val="black"/>
                </a:solidFill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672"/>
                  </a:spcAft>
                </a:pPr>
                <a:r>
                  <a:rPr lang="ca-ES" sz="1200" b="1" dirty="0">
                    <a:ea typeface="Calibri"/>
                    <a:cs typeface="Arial"/>
                  </a:rPr>
                  <a:t>4</a:t>
                </a:r>
              </a:p>
              <a:p>
                <a:pPr>
                  <a:lnSpc>
                    <a:spcPct val="107000"/>
                  </a:lnSpc>
                  <a:spcAft>
                    <a:spcPts val="672"/>
                  </a:spcAft>
                </a:pPr>
                <a:r>
                  <a:rPr lang="ca-ES" sz="900" dirty="0">
                    <a:ea typeface="Calibri"/>
                    <a:cs typeface="Arial"/>
                  </a:rPr>
                  <a:t> </a:t>
                </a:r>
              </a:p>
            </p:txBody>
          </p:sp>
          <p:sp>
            <p:nvSpPr>
              <p:cNvPr id="50" name="Quadre de text 15"/>
              <p:cNvSpPr txBox="1"/>
              <p:nvPr/>
            </p:nvSpPr>
            <p:spPr>
              <a:xfrm>
                <a:off x="6728499" y="2015269"/>
                <a:ext cx="615045" cy="279352"/>
              </a:xfrm>
              <a:prstGeom prst="rect">
                <a:avLst/>
              </a:prstGeom>
              <a:solidFill>
                <a:schemeClr val="lt1">
                  <a:alpha val="51000"/>
                </a:schemeClr>
              </a:solidFill>
              <a:ln w="6350">
                <a:solidFill>
                  <a:prstClr val="black"/>
                </a:solidFill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672"/>
                  </a:spcAft>
                </a:pPr>
                <a:r>
                  <a:rPr lang="ca-ES" sz="1200" b="1" dirty="0" smtClean="0">
                    <a:ea typeface="Calibri"/>
                    <a:cs typeface="Arial"/>
                  </a:rPr>
                  <a:t>19</a:t>
                </a:r>
                <a:endParaRPr lang="ca-ES" sz="900" b="1" dirty="0">
                  <a:ea typeface="Calibri"/>
                  <a:cs typeface="Arial"/>
                </a:endParaRPr>
              </a:p>
              <a:p>
                <a:pPr>
                  <a:lnSpc>
                    <a:spcPct val="107000"/>
                  </a:lnSpc>
                  <a:spcAft>
                    <a:spcPts val="672"/>
                  </a:spcAft>
                </a:pPr>
                <a:r>
                  <a:rPr lang="ca-ES" sz="900" dirty="0">
                    <a:ea typeface="Calibri"/>
                    <a:cs typeface="Arial"/>
                  </a:rPr>
                  <a:t> </a:t>
                </a:r>
              </a:p>
            </p:txBody>
          </p:sp>
          <p:sp>
            <p:nvSpPr>
              <p:cNvPr id="51" name="Quadre de text 15"/>
              <p:cNvSpPr txBox="1"/>
              <p:nvPr/>
            </p:nvSpPr>
            <p:spPr>
              <a:xfrm>
                <a:off x="3517261" y="2697055"/>
                <a:ext cx="353761" cy="279352"/>
              </a:xfrm>
              <a:prstGeom prst="rect">
                <a:avLst/>
              </a:prstGeom>
              <a:solidFill>
                <a:schemeClr val="lt1">
                  <a:alpha val="51000"/>
                </a:schemeClr>
              </a:solidFill>
              <a:ln w="6350">
                <a:solidFill>
                  <a:prstClr val="black"/>
                </a:solidFill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672"/>
                  </a:spcAft>
                </a:pPr>
                <a:r>
                  <a:rPr lang="ca-ES" sz="1200" b="1" dirty="0">
                    <a:ea typeface="Calibri"/>
                    <a:cs typeface="Arial"/>
                  </a:rPr>
                  <a:t>0</a:t>
                </a:r>
              </a:p>
              <a:p>
                <a:pPr>
                  <a:lnSpc>
                    <a:spcPct val="107000"/>
                  </a:lnSpc>
                  <a:spcAft>
                    <a:spcPts val="672"/>
                  </a:spcAft>
                </a:pPr>
                <a:r>
                  <a:rPr lang="ca-ES" sz="900" dirty="0">
                    <a:ea typeface="Calibri"/>
                    <a:cs typeface="Arial"/>
                  </a:rPr>
                  <a:t> </a:t>
                </a:r>
              </a:p>
            </p:txBody>
          </p:sp>
          <p:sp>
            <p:nvSpPr>
              <p:cNvPr id="52" name="Quadre de text 15"/>
              <p:cNvSpPr txBox="1"/>
              <p:nvPr/>
            </p:nvSpPr>
            <p:spPr>
              <a:xfrm>
                <a:off x="4862995" y="4495024"/>
                <a:ext cx="554301" cy="279352"/>
              </a:xfrm>
              <a:prstGeom prst="rect">
                <a:avLst/>
              </a:prstGeom>
              <a:solidFill>
                <a:schemeClr val="lt1">
                  <a:alpha val="51000"/>
                </a:schemeClr>
              </a:solidFill>
              <a:ln w="6350">
                <a:solidFill>
                  <a:prstClr val="black"/>
                </a:solidFill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672"/>
                  </a:spcAft>
                </a:pPr>
                <a:r>
                  <a:rPr lang="ca-ES" sz="1200" b="1" dirty="0" smtClean="0">
                    <a:ea typeface="Calibri"/>
                    <a:cs typeface="Arial"/>
                  </a:rPr>
                  <a:t>21</a:t>
                </a:r>
                <a:endParaRPr lang="ca-ES" sz="1200" b="1" dirty="0">
                  <a:ea typeface="Calibri"/>
                  <a:cs typeface="Arial"/>
                </a:endParaRPr>
              </a:p>
              <a:p>
                <a:pPr>
                  <a:lnSpc>
                    <a:spcPct val="107000"/>
                  </a:lnSpc>
                  <a:spcAft>
                    <a:spcPts val="672"/>
                  </a:spcAft>
                </a:pPr>
                <a:r>
                  <a:rPr lang="ca-ES" sz="900" dirty="0">
                    <a:ea typeface="Calibri"/>
                    <a:cs typeface="Arial"/>
                  </a:rPr>
                  <a:t> </a:t>
                </a:r>
              </a:p>
            </p:txBody>
          </p:sp>
          <p:sp>
            <p:nvSpPr>
              <p:cNvPr id="53" name="Quadre de text 15"/>
              <p:cNvSpPr txBox="1"/>
              <p:nvPr/>
            </p:nvSpPr>
            <p:spPr>
              <a:xfrm>
                <a:off x="5722390" y="3433706"/>
                <a:ext cx="789286" cy="390694"/>
              </a:xfrm>
              <a:prstGeom prst="rect">
                <a:avLst/>
              </a:prstGeom>
              <a:solidFill>
                <a:schemeClr val="lt1">
                  <a:alpha val="51000"/>
                </a:schemeClr>
              </a:solidFill>
              <a:ln w="6350">
                <a:solidFill>
                  <a:prstClr val="black"/>
                </a:solidFill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672"/>
                  </a:spcAft>
                </a:pPr>
                <a:r>
                  <a:rPr lang="ca-ES" sz="1200" b="1" dirty="0">
                    <a:ea typeface="Calibri"/>
                    <a:cs typeface="Arial"/>
                  </a:rPr>
                  <a:t>34</a:t>
                </a:r>
                <a:endParaRPr lang="ca-ES" sz="900" b="1" dirty="0">
                  <a:ea typeface="Calibri"/>
                  <a:cs typeface="Arial"/>
                </a:endParaRPr>
              </a:p>
              <a:p>
                <a:pPr>
                  <a:lnSpc>
                    <a:spcPct val="107000"/>
                  </a:lnSpc>
                  <a:spcAft>
                    <a:spcPts val="672"/>
                  </a:spcAft>
                </a:pPr>
                <a:r>
                  <a:rPr lang="ca-ES" sz="900" dirty="0">
                    <a:ea typeface="Calibri"/>
                    <a:cs typeface="Arial"/>
                  </a:rPr>
                  <a:t> </a:t>
                </a:r>
              </a:p>
            </p:txBody>
          </p:sp>
          <p:sp>
            <p:nvSpPr>
              <p:cNvPr id="54" name="Quadre de text 15"/>
              <p:cNvSpPr txBox="1"/>
              <p:nvPr/>
            </p:nvSpPr>
            <p:spPr>
              <a:xfrm>
                <a:off x="7158646" y="4757641"/>
                <a:ext cx="670068" cy="441177"/>
              </a:xfrm>
              <a:prstGeom prst="rect">
                <a:avLst/>
              </a:prstGeom>
              <a:solidFill>
                <a:schemeClr val="lt1">
                  <a:alpha val="51000"/>
                </a:schemeClr>
              </a:solidFill>
              <a:ln w="6350">
                <a:solidFill>
                  <a:prstClr val="black"/>
                </a:solidFill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672"/>
                  </a:spcAft>
                </a:pPr>
                <a:r>
                  <a:rPr lang="ca-ES" sz="1200" b="1" dirty="0" smtClean="0">
                    <a:ea typeface="Calibri"/>
                    <a:cs typeface="Arial"/>
                  </a:rPr>
                  <a:t>16</a:t>
                </a:r>
                <a:endParaRPr lang="ca-ES" sz="900" b="1" dirty="0">
                  <a:ea typeface="Calibri"/>
                  <a:cs typeface="Arial"/>
                </a:endParaRPr>
              </a:p>
              <a:p>
                <a:pPr>
                  <a:lnSpc>
                    <a:spcPct val="107000"/>
                  </a:lnSpc>
                  <a:spcAft>
                    <a:spcPts val="672"/>
                  </a:spcAft>
                </a:pPr>
                <a:r>
                  <a:rPr lang="ca-ES" sz="900" dirty="0">
                    <a:ea typeface="Calibri"/>
                    <a:cs typeface="Arial"/>
                  </a:rPr>
                  <a:t> </a:t>
                </a:r>
              </a:p>
            </p:txBody>
          </p:sp>
          <p:sp>
            <p:nvSpPr>
              <p:cNvPr id="55" name="Quadre de text 15"/>
              <p:cNvSpPr txBox="1"/>
              <p:nvPr/>
            </p:nvSpPr>
            <p:spPr>
              <a:xfrm>
                <a:off x="5372243" y="5791470"/>
                <a:ext cx="353761" cy="279352"/>
              </a:xfrm>
              <a:prstGeom prst="rect">
                <a:avLst/>
              </a:prstGeom>
              <a:solidFill>
                <a:schemeClr val="lt1">
                  <a:alpha val="51000"/>
                </a:schemeClr>
              </a:solidFill>
              <a:ln w="6350">
                <a:solidFill>
                  <a:prstClr val="black"/>
                </a:solidFill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672"/>
                  </a:spcAft>
                </a:pPr>
                <a:r>
                  <a:rPr lang="ca-ES" sz="1200" b="1" dirty="0">
                    <a:ea typeface="Calibri"/>
                    <a:cs typeface="Arial"/>
                  </a:rPr>
                  <a:t>1</a:t>
                </a:r>
                <a:endParaRPr lang="ca-ES" sz="900" b="1" dirty="0">
                  <a:ea typeface="Calibri"/>
                  <a:cs typeface="Arial"/>
                </a:endParaRPr>
              </a:p>
              <a:p>
                <a:pPr>
                  <a:lnSpc>
                    <a:spcPct val="107000"/>
                  </a:lnSpc>
                  <a:spcAft>
                    <a:spcPts val="672"/>
                  </a:spcAft>
                </a:pPr>
                <a:r>
                  <a:rPr lang="ca-ES" sz="900" dirty="0">
                    <a:ea typeface="Calibri"/>
                    <a:cs typeface="Arial"/>
                  </a:rPr>
                  <a:t> </a:t>
                </a:r>
              </a:p>
            </p:txBody>
          </p:sp>
          <p:sp>
            <p:nvSpPr>
              <p:cNvPr id="56" name="Quadre de text 15"/>
              <p:cNvSpPr txBox="1"/>
              <p:nvPr/>
            </p:nvSpPr>
            <p:spPr>
              <a:xfrm>
                <a:off x="6334797" y="5791470"/>
                <a:ext cx="353761" cy="279352"/>
              </a:xfrm>
              <a:prstGeom prst="rect">
                <a:avLst/>
              </a:prstGeom>
              <a:solidFill>
                <a:schemeClr val="lt1">
                  <a:alpha val="51000"/>
                </a:schemeClr>
              </a:solidFill>
              <a:ln w="6350">
                <a:solidFill>
                  <a:prstClr val="black"/>
                </a:solidFill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672"/>
                  </a:spcAft>
                </a:pPr>
                <a:r>
                  <a:rPr lang="ca-ES" sz="1200" b="1" dirty="0">
                    <a:ea typeface="Calibri"/>
                    <a:cs typeface="Arial"/>
                  </a:rPr>
                  <a:t>6</a:t>
                </a:r>
                <a:r>
                  <a:rPr lang="ca-ES" sz="900" dirty="0">
                    <a:ea typeface="Calibri"/>
                    <a:cs typeface="Arial"/>
                  </a:rPr>
                  <a:t> </a:t>
                </a:r>
              </a:p>
            </p:txBody>
          </p:sp>
        </p:grpSp>
        <p:sp>
          <p:nvSpPr>
            <p:cNvPr id="39" name="QuadreDeText 38">
              <a:extLst>
                <a:ext uri="{FF2B5EF4-FFF2-40B4-BE49-F238E27FC236}">
                  <a16:creationId xmlns="" xmlns:a16="http://schemas.microsoft.com/office/drawing/2014/main" id="{AD85554E-ED1B-48A3-92D3-C93BAA5F6AFE}"/>
                </a:ext>
              </a:extLst>
            </p:cNvPr>
            <p:cNvSpPr txBox="1"/>
            <p:nvPr/>
          </p:nvSpPr>
          <p:spPr>
            <a:xfrm>
              <a:off x="1013245" y="1638290"/>
              <a:ext cx="990539" cy="399031"/>
            </a:xfrm>
            <a:prstGeom prst="rect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ca-ES" dirty="0" smtClean="0"/>
                <a:t>2024</a:t>
              </a:r>
              <a:endParaRPr lang="ca-ES" sz="1400" dirty="0"/>
            </a:p>
          </p:txBody>
        </p:sp>
        <p:sp>
          <p:nvSpPr>
            <p:cNvPr id="40" name="Google Shape;125;p5">
              <a:extLst>
                <a:ext uri="{FF2B5EF4-FFF2-40B4-BE49-F238E27FC236}">
                  <a16:creationId xmlns="" xmlns:a16="http://schemas.microsoft.com/office/drawing/2014/main" id="{40DF5C4E-C91C-4D86-BCB0-3DF5D98EF9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25695" y="1887112"/>
              <a:ext cx="694491" cy="42801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>
              <a:noAutofit/>
            </a:bodyPr>
            <a:lstStyle>
              <a:lvl1pPr>
                <a:defRPr>
                  <a:solidFill>
                    <a:srgbClr val="535353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>
                  <a:solidFill>
                    <a:srgbClr val="535353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>
                  <a:solidFill>
                    <a:srgbClr val="535353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>
                  <a:solidFill>
                    <a:srgbClr val="535353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>
                  <a:solidFill>
                    <a:srgbClr val="535353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535353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535353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535353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535353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  <a:spcAft>
                  <a:spcPts val="504"/>
                </a:spcAft>
                <a:buClr>
                  <a:srgbClr val="000000"/>
                </a:buClr>
                <a:buSzPts val="1400"/>
              </a:pPr>
              <a:r>
                <a:rPr lang="ca-ES" altLang="ca-ES" sz="700" b="1" dirty="0">
                  <a:solidFill>
                    <a:srgbClr val="000000"/>
                  </a:solidFill>
                  <a:latin typeface="+mn-lt"/>
                </a:rPr>
                <a:t>Campdevànol </a:t>
              </a:r>
            </a:p>
            <a:p>
              <a:pPr>
                <a:lnSpc>
                  <a:spcPct val="90000"/>
                </a:lnSpc>
                <a:spcAft>
                  <a:spcPts val="504"/>
                </a:spcAft>
                <a:buClr>
                  <a:srgbClr val="000000"/>
                </a:buClr>
                <a:buSzPts val="1400"/>
              </a:pPr>
              <a:r>
                <a:rPr lang="ca-ES" altLang="ca-ES" sz="700" dirty="0">
                  <a:solidFill>
                    <a:srgbClr val="000000"/>
                  </a:solidFill>
                  <a:latin typeface="+mn-lt"/>
                </a:rPr>
                <a:t>108Km/ 1h 14min</a:t>
              </a:r>
            </a:p>
          </p:txBody>
        </p:sp>
        <p:sp>
          <p:nvSpPr>
            <p:cNvPr id="41" name="Google Shape;126;p5">
              <a:extLst>
                <a:ext uri="{FF2B5EF4-FFF2-40B4-BE49-F238E27FC236}">
                  <a16:creationId xmlns="" xmlns:a16="http://schemas.microsoft.com/office/drawing/2014/main" id="{DDB0B3A1-6E40-4E52-BC76-9F58880003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81748" y="1500259"/>
              <a:ext cx="708333" cy="38685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>
              <a:normAutofit fontScale="77500" lnSpcReduction="20000"/>
            </a:bodyPr>
            <a:lstStyle>
              <a:lvl1pPr>
                <a:defRPr>
                  <a:solidFill>
                    <a:srgbClr val="535353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>
                  <a:solidFill>
                    <a:srgbClr val="535353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>
                  <a:solidFill>
                    <a:srgbClr val="535353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>
                  <a:solidFill>
                    <a:srgbClr val="535353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>
                  <a:solidFill>
                    <a:srgbClr val="535353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535353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535353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535353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535353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  <a:spcAft>
                  <a:spcPts val="504"/>
                </a:spcAft>
                <a:buClr>
                  <a:srgbClr val="000000"/>
                </a:buClr>
                <a:buSzPts val="1400"/>
              </a:pPr>
              <a:r>
                <a:rPr lang="ca-ES" altLang="ca-ES" sz="800" b="1" dirty="0">
                  <a:solidFill>
                    <a:srgbClr val="000000"/>
                  </a:solidFill>
                  <a:latin typeface="+mn-lt"/>
                </a:rPr>
                <a:t>La Jonquera</a:t>
              </a:r>
            </a:p>
            <a:p>
              <a:pPr>
                <a:lnSpc>
                  <a:spcPct val="90000"/>
                </a:lnSpc>
                <a:spcAft>
                  <a:spcPts val="504"/>
                </a:spcAft>
                <a:buClr>
                  <a:srgbClr val="000000"/>
                </a:buClr>
                <a:buSzPts val="1400"/>
              </a:pPr>
              <a:r>
                <a:rPr lang="ca-ES" altLang="ca-ES" sz="800" dirty="0">
                  <a:solidFill>
                    <a:srgbClr val="000000"/>
                  </a:solidFill>
                  <a:latin typeface="+mn-lt"/>
                </a:rPr>
                <a:t>50,5Km/ 44min</a:t>
              </a:r>
            </a:p>
          </p:txBody>
        </p:sp>
        <p:sp>
          <p:nvSpPr>
            <p:cNvPr id="42" name="Google Shape;128;p5">
              <a:extLst>
                <a:ext uri="{FF2B5EF4-FFF2-40B4-BE49-F238E27FC236}">
                  <a16:creationId xmlns="" xmlns:a16="http://schemas.microsoft.com/office/drawing/2014/main" id="{A60C75EE-98A5-4FA7-BC22-071EB1EAF8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42818" y="1957236"/>
              <a:ext cx="817414" cy="46929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>
              <a:normAutofit fontScale="92500" lnSpcReduction="10000"/>
            </a:bodyPr>
            <a:lstStyle>
              <a:lvl1pPr>
                <a:defRPr>
                  <a:solidFill>
                    <a:srgbClr val="535353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>
                  <a:solidFill>
                    <a:srgbClr val="535353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>
                  <a:solidFill>
                    <a:srgbClr val="535353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>
                  <a:solidFill>
                    <a:srgbClr val="535353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>
                  <a:solidFill>
                    <a:srgbClr val="535353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535353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535353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535353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535353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  <a:spcAft>
                  <a:spcPts val="504"/>
                </a:spcAft>
                <a:buClr>
                  <a:srgbClr val="000000"/>
                </a:buClr>
                <a:buSzPts val="1400"/>
              </a:pPr>
              <a:r>
                <a:rPr lang="ca-ES" altLang="ca-ES" sz="800" b="1" dirty="0">
                  <a:solidFill>
                    <a:srgbClr val="000000"/>
                  </a:solidFill>
                  <a:latin typeface="+mn-lt"/>
                </a:rPr>
                <a:t>Cadaqués</a:t>
              </a:r>
            </a:p>
            <a:p>
              <a:pPr>
                <a:lnSpc>
                  <a:spcPct val="90000"/>
                </a:lnSpc>
                <a:spcAft>
                  <a:spcPts val="504"/>
                </a:spcAft>
                <a:buClr>
                  <a:srgbClr val="000000"/>
                </a:buClr>
                <a:buSzPts val="1400"/>
              </a:pPr>
              <a:r>
                <a:rPr lang="ca-ES" altLang="ca-ES" sz="800" dirty="0">
                  <a:solidFill>
                    <a:srgbClr val="000000"/>
                  </a:solidFill>
                  <a:latin typeface="+mn-lt"/>
                </a:rPr>
                <a:t>74,5Km/ 1h 16min</a:t>
              </a:r>
            </a:p>
          </p:txBody>
        </p:sp>
        <p:sp>
          <p:nvSpPr>
            <p:cNvPr id="43" name="Google Shape;127;p5">
              <a:extLst>
                <a:ext uri="{FF2B5EF4-FFF2-40B4-BE49-F238E27FC236}">
                  <a16:creationId xmlns="" xmlns:a16="http://schemas.microsoft.com/office/drawing/2014/main" id="{3FF0CAEB-887E-4FAC-8E8D-E51735C3BF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960" y="6260964"/>
              <a:ext cx="694491" cy="49587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>
              <a:normAutofit fontScale="92500" lnSpcReduction="20000"/>
            </a:bodyPr>
            <a:lstStyle>
              <a:lvl1pPr>
                <a:defRPr>
                  <a:solidFill>
                    <a:srgbClr val="535353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>
                  <a:solidFill>
                    <a:srgbClr val="535353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>
                  <a:solidFill>
                    <a:srgbClr val="535353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>
                  <a:solidFill>
                    <a:srgbClr val="535353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>
                  <a:solidFill>
                    <a:srgbClr val="535353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535353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535353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535353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535353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  <a:spcAft>
                  <a:spcPts val="504"/>
                </a:spcAft>
                <a:buClr>
                  <a:srgbClr val="000000"/>
                </a:buClr>
                <a:buSzPts val="1400"/>
              </a:pPr>
              <a:r>
                <a:rPr lang="ca-ES" altLang="ca-ES" sz="800" b="1" dirty="0">
                  <a:solidFill>
                    <a:srgbClr val="000000"/>
                  </a:solidFill>
                  <a:latin typeface="+mn-lt"/>
                </a:rPr>
                <a:t>Canet de mar </a:t>
              </a:r>
            </a:p>
            <a:p>
              <a:pPr>
                <a:lnSpc>
                  <a:spcPct val="90000"/>
                </a:lnSpc>
                <a:spcAft>
                  <a:spcPts val="504"/>
                </a:spcAft>
                <a:buClr>
                  <a:srgbClr val="000000"/>
                </a:buClr>
                <a:buSzPts val="1400"/>
              </a:pPr>
              <a:r>
                <a:rPr lang="ca-ES" altLang="ca-ES" sz="800" dirty="0">
                  <a:solidFill>
                    <a:srgbClr val="000000"/>
                  </a:solidFill>
                  <a:latin typeface="+mn-lt"/>
                </a:rPr>
                <a:t>80,6Km/ 49min</a:t>
              </a:r>
            </a:p>
          </p:txBody>
        </p:sp>
      </p:grpSp>
      <p:sp>
        <p:nvSpPr>
          <p:cNvPr id="8" name="QuadreDeText 7"/>
          <p:cNvSpPr txBox="1"/>
          <p:nvPr/>
        </p:nvSpPr>
        <p:spPr>
          <a:xfrm>
            <a:off x="942357" y="5479026"/>
            <a:ext cx="4359250" cy="707886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a-ES" sz="2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101</a:t>
            </a:r>
            <a:r>
              <a:rPr lang="ca-ES" sz="28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a-ES" dirty="0" smtClean="0">
                <a:solidFill>
                  <a:srgbClr val="000000"/>
                </a:solidFill>
                <a:latin typeface="Calibri" panose="020F0502020204030204" pitchFamily="34" charset="0"/>
              </a:rPr>
              <a:t>infants/adolescents atesos</a:t>
            </a:r>
          </a:p>
          <a:p>
            <a:endParaRPr lang="ca-ES" dirty="0">
              <a:solidFill>
                <a:srgbClr val="999999"/>
              </a:solidFill>
            </a:endParaRPr>
          </a:p>
        </p:txBody>
      </p:sp>
      <p:sp>
        <p:nvSpPr>
          <p:cNvPr id="65" name="QuadreDeText 64"/>
          <p:cNvSpPr txBox="1"/>
          <p:nvPr/>
        </p:nvSpPr>
        <p:spPr>
          <a:xfrm>
            <a:off x="6745127" y="5479026"/>
            <a:ext cx="4359250" cy="707886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a-ES" sz="2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104</a:t>
            </a:r>
            <a:r>
              <a:rPr lang="ca-ES" sz="28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a-ES" dirty="0" smtClean="0">
                <a:solidFill>
                  <a:srgbClr val="000000"/>
                </a:solidFill>
                <a:latin typeface="Calibri" panose="020F0502020204030204" pitchFamily="34" charset="0"/>
              </a:rPr>
              <a:t>infants/adolescents atesos</a:t>
            </a:r>
          </a:p>
          <a:p>
            <a:endParaRPr lang="ca-ES" dirty="0">
              <a:solidFill>
                <a:srgbClr val="99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37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idor de text 16"/>
          <p:cNvSpPr>
            <a:spLocks noGrp="1"/>
          </p:cNvSpPr>
          <p:nvPr>
            <p:ph type="body" sz="quarter" idx="26"/>
          </p:nvPr>
        </p:nvSpPr>
        <p:spPr>
          <a:xfrm>
            <a:off x="712425" y="6624774"/>
            <a:ext cx="6953649" cy="233225"/>
          </a:xfrm>
          <a:prstGeom prst="rect">
            <a:avLst/>
          </a:prstGeom>
        </p:spPr>
        <p:txBody>
          <a:bodyPr/>
          <a:lstStyle/>
          <a:p>
            <a:r>
              <a:rPr lang="ca-ES" dirty="0"/>
              <a:t>Model d'atenció a la malaltia crònica complexa i avançada en pediatria a la Regió Sanitària de Girona </a:t>
            </a: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694352897"/>
              </p:ext>
            </p:extLst>
          </p:nvPr>
        </p:nvGraphicFramePr>
        <p:xfrm>
          <a:off x="495300" y="-143933"/>
          <a:ext cx="6934200" cy="47921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3" name="Objecte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3565250"/>
              </p:ext>
            </p:extLst>
          </p:nvPr>
        </p:nvGraphicFramePr>
        <p:xfrm>
          <a:off x="393700" y="2667000"/>
          <a:ext cx="283210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" name="Documento" r:id="rId9" imgW="1602379" imgH="888838" progId="Word.Document.12">
                  <p:embed/>
                </p:oleObj>
              </mc:Choice>
              <mc:Fallback>
                <p:oleObj name="Documento" r:id="rId9" imgW="1602379" imgH="88883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93700" y="2667000"/>
                        <a:ext cx="2832100" cy="101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Tau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1351299"/>
              </p:ext>
            </p:extLst>
          </p:nvPr>
        </p:nvGraphicFramePr>
        <p:xfrm>
          <a:off x="7658100" y="941737"/>
          <a:ext cx="4207510" cy="1581150"/>
        </p:xfrm>
        <a:graphic>
          <a:graphicData uri="http://schemas.openxmlformats.org/drawingml/2006/table">
            <a:tbl>
              <a:tblPr firstRow="1" firstCol="1" bandRow="1"/>
              <a:tblGrid>
                <a:gridCol w="2255520"/>
                <a:gridCol w="895350"/>
                <a:gridCol w="1056640"/>
              </a:tblGrid>
              <a:tr h="2476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a-ES" sz="11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TIPUS DE MALALTIA </a:t>
                      </a:r>
                      <a:endParaRPr lang="ca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a-ES" sz="11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NÚMERO</a:t>
                      </a:r>
                      <a:endParaRPr lang="ca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a-ES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PERCENTATGE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a-ES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Neurològica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a-ES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52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a-ES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50%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a-ES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Oncohematològica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a-ES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a-ES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5%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a-ES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Cardiològica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a-ES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a-ES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11%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a-ES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Perinatal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a-ES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a-ES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1%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a-ES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Dermatològica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a-ES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a-ES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4%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a-ES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Alres malalties minoritàries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a-ES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31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a-ES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30%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a-ES" sz="11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Total</a:t>
                      </a:r>
                      <a:endParaRPr lang="ca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a-ES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104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a-ES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8" name="Agrupa 7"/>
          <p:cNvGrpSpPr/>
          <p:nvPr/>
        </p:nvGrpSpPr>
        <p:grpSpPr>
          <a:xfrm>
            <a:off x="5160386" y="4122001"/>
            <a:ext cx="1638881" cy="1357337"/>
            <a:chOff x="4140145" y="2888230"/>
            <a:chExt cx="1804562" cy="1749473"/>
          </a:xfrm>
        </p:grpSpPr>
        <p:sp>
          <p:nvSpPr>
            <p:cNvPr id="9" name="Oval 8"/>
            <p:cNvSpPr/>
            <p:nvPr/>
          </p:nvSpPr>
          <p:spPr>
            <a:xfrm>
              <a:off x="4140145" y="2888230"/>
              <a:ext cx="1804562" cy="1749473"/>
            </a:xfrm>
            <a:prstGeom prst="ellipse">
              <a:avLst/>
            </a:prstGeom>
            <a:solidFill>
              <a:srgbClr val="FFC000">
                <a:alpha val="50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0" name="Oval 4"/>
            <p:cNvSpPr/>
            <p:nvPr/>
          </p:nvSpPr>
          <p:spPr>
            <a:xfrm>
              <a:off x="4404417" y="3144434"/>
              <a:ext cx="1276018" cy="123706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a-ES" sz="1400" kern="1200" dirty="0" smtClean="0"/>
                <a:t>2 a domicili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a-ES" sz="1400" dirty="0" smtClean="0"/>
                <a:t>1 Casa Sofía.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a-ES" sz="1400" dirty="0" smtClean="0"/>
                <a:t>100% lloc desitjat</a:t>
              </a:r>
              <a:endParaRPr lang="ca-ES" sz="1400" kern="1200" dirty="0"/>
            </a:p>
          </p:txBody>
        </p:sp>
      </p:grpSp>
      <p:sp>
        <p:nvSpPr>
          <p:cNvPr id="4" name="QuadreDeText 3"/>
          <p:cNvSpPr txBox="1"/>
          <p:nvPr/>
        </p:nvSpPr>
        <p:spPr>
          <a:xfrm>
            <a:off x="812800" y="444500"/>
            <a:ext cx="7810500" cy="43088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r>
              <a:rPr lang="ca-ES" sz="2800" b="1" dirty="0" smtClean="0">
                <a:solidFill>
                  <a:srgbClr val="999999"/>
                </a:solidFill>
              </a:rPr>
              <a:t>ACTIVITAT ESCCAPP-GI 2025</a:t>
            </a:r>
            <a:endParaRPr lang="ca-ES" sz="2800" b="1" dirty="0">
              <a:solidFill>
                <a:srgbClr val="999999"/>
              </a:solidFill>
            </a:endParaRPr>
          </a:p>
        </p:txBody>
      </p:sp>
      <p:sp>
        <p:nvSpPr>
          <p:cNvPr id="6" name="QuadreDeText 5"/>
          <p:cNvSpPr txBox="1"/>
          <p:nvPr/>
        </p:nvSpPr>
        <p:spPr>
          <a:xfrm>
            <a:off x="7200900" y="3406001"/>
            <a:ext cx="4241800" cy="276999"/>
          </a:xfrm>
          <a:prstGeom prst="rect">
            <a:avLst/>
          </a:prstGeom>
          <a:solidFill>
            <a:srgbClr val="FFC000">
              <a:alpha val="36000"/>
            </a:srgb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ca-ES" dirty="0" smtClean="0"/>
              <a:t>Grupals mares/pares de forma mensual</a:t>
            </a:r>
            <a:endParaRPr lang="ca-ES" dirty="0"/>
          </a:p>
        </p:txBody>
      </p:sp>
      <p:sp>
        <p:nvSpPr>
          <p:cNvPr id="11" name="QuadreDeText 10"/>
          <p:cNvSpPr txBox="1"/>
          <p:nvPr/>
        </p:nvSpPr>
        <p:spPr>
          <a:xfrm>
            <a:off x="7277100" y="4754851"/>
            <a:ext cx="4241800" cy="276999"/>
          </a:xfrm>
          <a:prstGeom prst="rect">
            <a:avLst/>
          </a:prstGeom>
          <a:solidFill>
            <a:srgbClr val="92D050">
              <a:alpha val="36000"/>
            </a:srgb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ca-ES" dirty="0" smtClean="0"/>
              <a:t>Musicoteràpia a domicili – “Vibrem”</a:t>
            </a:r>
            <a:endParaRPr lang="ca-ES" dirty="0"/>
          </a:p>
        </p:txBody>
      </p:sp>
      <p:sp>
        <p:nvSpPr>
          <p:cNvPr id="12" name="QuadreDeText 11"/>
          <p:cNvSpPr txBox="1"/>
          <p:nvPr/>
        </p:nvSpPr>
        <p:spPr>
          <a:xfrm>
            <a:off x="7353300" y="5415460"/>
            <a:ext cx="4470400" cy="276999"/>
          </a:xfrm>
          <a:prstGeom prst="rect">
            <a:avLst/>
          </a:prstGeom>
          <a:solidFill>
            <a:schemeClr val="accent1">
              <a:lumMod val="20000"/>
              <a:lumOff val="80000"/>
              <a:alpha val="36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ca-ES" dirty="0" smtClean="0"/>
              <a:t>Col·laboració amb </a:t>
            </a:r>
            <a:r>
              <a:rPr lang="ca-ES" dirty="0" err="1" smtClean="0"/>
              <a:t>Pallapupas</a:t>
            </a:r>
            <a:r>
              <a:rPr lang="ca-ES" dirty="0" smtClean="0"/>
              <a:t> – a domicili</a:t>
            </a:r>
            <a:endParaRPr lang="ca-ES" dirty="0"/>
          </a:p>
        </p:txBody>
      </p:sp>
      <p:sp>
        <p:nvSpPr>
          <p:cNvPr id="13" name="QuadreDeText 12"/>
          <p:cNvSpPr txBox="1"/>
          <p:nvPr/>
        </p:nvSpPr>
        <p:spPr>
          <a:xfrm>
            <a:off x="7200900" y="4119601"/>
            <a:ext cx="4622800" cy="276999"/>
          </a:xfrm>
          <a:prstGeom prst="rect">
            <a:avLst/>
          </a:prstGeom>
          <a:solidFill>
            <a:srgbClr val="00B0F0">
              <a:alpha val="36000"/>
            </a:srgb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ca-ES" dirty="0" smtClean="0"/>
              <a:t>Intervencions en Processos escolarització</a:t>
            </a:r>
            <a:endParaRPr lang="ca-ES" dirty="0"/>
          </a:p>
        </p:txBody>
      </p:sp>
      <p:grpSp>
        <p:nvGrpSpPr>
          <p:cNvPr id="14" name="Agrupa 13"/>
          <p:cNvGrpSpPr/>
          <p:nvPr/>
        </p:nvGrpSpPr>
        <p:grpSpPr>
          <a:xfrm>
            <a:off x="5776607" y="444500"/>
            <a:ext cx="1471802" cy="1256359"/>
            <a:chOff x="4254131" y="929424"/>
            <a:chExt cx="1471802" cy="1471802"/>
          </a:xfrm>
          <a:solidFill>
            <a:srgbClr val="F2CCCC"/>
          </a:solidFill>
        </p:grpSpPr>
        <p:sp>
          <p:nvSpPr>
            <p:cNvPr id="15" name="Oval 14"/>
            <p:cNvSpPr/>
            <p:nvPr/>
          </p:nvSpPr>
          <p:spPr>
            <a:xfrm>
              <a:off x="4254131" y="929424"/>
              <a:ext cx="1471802" cy="1471802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6" name="Oval 4"/>
            <p:cNvSpPr/>
            <p:nvPr/>
          </p:nvSpPr>
          <p:spPr>
            <a:xfrm>
              <a:off x="4469671" y="1144964"/>
              <a:ext cx="1040722" cy="104072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a-ES" sz="1400" dirty="0" smtClean="0"/>
                <a:t>3  Transicions Adults</a:t>
              </a:r>
              <a:endParaRPr lang="ca-ES" sz="1400" kern="1200" dirty="0"/>
            </a:p>
          </p:txBody>
        </p:sp>
      </p:grpSp>
      <p:graphicFrame>
        <p:nvGraphicFramePr>
          <p:cNvPr id="18" name="Gràfic 17"/>
          <p:cNvGraphicFramePr/>
          <p:nvPr>
            <p:extLst>
              <p:ext uri="{D42A27DB-BD31-4B8C-83A1-F6EECF244321}">
                <p14:modId xmlns:p14="http://schemas.microsoft.com/office/powerpoint/2010/main" val="1168782405"/>
              </p:ext>
            </p:extLst>
          </p:nvPr>
        </p:nvGraphicFramePr>
        <p:xfrm>
          <a:off x="127000" y="3665684"/>
          <a:ext cx="4140200" cy="27323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</p:spTree>
    <p:extLst>
      <p:ext uri="{BB962C8B-B14F-4D97-AF65-F5344CB8AC3E}">
        <p14:creationId xmlns:p14="http://schemas.microsoft.com/office/powerpoint/2010/main" val="357289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382;p27">
            <a:extLst>
              <a:ext uri="{FF2B5EF4-FFF2-40B4-BE49-F238E27FC236}">
                <a16:creationId xmlns="" xmlns:a16="http://schemas.microsoft.com/office/drawing/2014/main" id="{04AC3C6A-BC22-4766-A913-0EBFFFE9EE95}"/>
              </a:ext>
            </a:extLst>
          </p:cNvPr>
          <p:cNvSpPr txBox="1">
            <a:spLocks/>
          </p:cNvSpPr>
          <p:nvPr/>
        </p:nvSpPr>
        <p:spPr>
          <a:xfrm>
            <a:off x="428946" y="99659"/>
            <a:ext cx="7751637" cy="62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4" tIns="45689" rIns="91404" bIns="45689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SzPts val="1400"/>
            </a:pPr>
            <a:r>
              <a:rPr lang="ca-ES" sz="3200" b="1" dirty="0">
                <a:latin typeface="+mn-lt"/>
              </a:rPr>
              <a:t>ESCCAPP-GI. Equip de persones</a:t>
            </a:r>
          </a:p>
        </p:txBody>
      </p:sp>
      <p:pic>
        <p:nvPicPr>
          <p:cNvPr id="25" name="Google Shape;387;p27">
            <a:extLst>
              <a:ext uri="{FF2B5EF4-FFF2-40B4-BE49-F238E27FC236}">
                <a16:creationId xmlns="" xmlns:a16="http://schemas.microsoft.com/office/drawing/2014/main" id="{74FDA53F-F226-49ED-9ED5-4CA5612F6FE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582" y="4256841"/>
            <a:ext cx="2316983" cy="218163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" name="Agrupa 19"/>
          <p:cNvGrpSpPr/>
          <p:nvPr/>
        </p:nvGrpSpPr>
        <p:grpSpPr>
          <a:xfrm>
            <a:off x="-48683" y="756253"/>
            <a:ext cx="11631083" cy="5385684"/>
            <a:chOff x="-35573" y="706145"/>
            <a:chExt cx="11633774" cy="5386930"/>
          </a:xfrm>
        </p:grpSpPr>
        <p:grpSp>
          <p:nvGrpSpPr>
            <p:cNvPr id="4" name="Agrupa 3"/>
            <p:cNvGrpSpPr/>
            <p:nvPr/>
          </p:nvGrpSpPr>
          <p:grpSpPr>
            <a:xfrm>
              <a:off x="-35573" y="706145"/>
              <a:ext cx="11633774" cy="5262322"/>
              <a:chOff x="-392228" y="706145"/>
              <a:chExt cx="11633774" cy="5262322"/>
            </a:xfrm>
          </p:grpSpPr>
          <p:grpSp>
            <p:nvGrpSpPr>
              <p:cNvPr id="2" name="Google Shape;388;p27">
                <a:extLst>
                  <a:ext uri="{FF2B5EF4-FFF2-40B4-BE49-F238E27FC236}">
                    <a16:creationId xmlns="" xmlns:a16="http://schemas.microsoft.com/office/drawing/2014/main" id="{05390BF7-A8DB-406B-9AB8-2B7A84C1AA96}"/>
                  </a:ext>
                </a:extLst>
              </p:cNvPr>
              <p:cNvGrpSpPr/>
              <p:nvPr/>
            </p:nvGrpSpPr>
            <p:grpSpPr>
              <a:xfrm>
                <a:off x="3789930" y="2124734"/>
                <a:ext cx="7451616" cy="3843733"/>
                <a:chOff x="3020721" y="3832429"/>
                <a:chExt cx="5124042" cy="2728122"/>
              </a:xfrm>
            </p:grpSpPr>
            <p:pic>
              <p:nvPicPr>
                <p:cNvPr id="3" name="Google Shape;389;p27" descr="Captura de pantalla 2021-10-10 a les 21.24.06.png">
                  <a:extLst>
                    <a:ext uri="{FF2B5EF4-FFF2-40B4-BE49-F238E27FC236}">
                      <a16:creationId xmlns="" xmlns:a16="http://schemas.microsoft.com/office/drawing/2014/main" id="{1A5F89E1-23FA-4CEF-8242-22F1C2C1030B}"/>
                    </a:ext>
                  </a:extLst>
                </p:cNvPr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3020721" y="3832429"/>
                  <a:ext cx="2412391" cy="240640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5" name="Google Shape;391;p27">
                  <a:extLst>
                    <a:ext uri="{FF2B5EF4-FFF2-40B4-BE49-F238E27FC236}">
                      <a16:creationId xmlns="" xmlns:a16="http://schemas.microsoft.com/office/drawing/2014/main" id="{3B4C86CB-F20E-4FCB-832B-2295476C1046}"/>
                    </a:ext>
                  </a:extLst>
                </p:cNvPr>
                <p:cNvSpPr/>
                <p:nvPr/>
              </p:nvSpPr>
              <p:spPr>
                <a:xfrm>
                  <a:off x="5588599" y="4017375"/>
                  <a:ext cx="1169100" cy="30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04" tIns="45689" rIns="91404" bIns="45689" anchor="t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r>
                    <a:rPr lang="ca-ES" b="1" dirty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Psicologia</a:t>
                  </a:r>
                  <a:endParaRPr sz="1600" b="1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" name="Google Shape;392;p27">
                  <a:extLst>
                    <a:ext uri="{FF2B5EF4-FFF2-40B4-BE49-F238E27FC236}">
                      <a16:creationId xmlns="" xmlns:a16="http://schemas.microsoft.com/office/drawing/2014/main" id="{8B829A0D-196E-46FF-B880-1D9C29C12F3A}"/>
                    </a:ext>
                  </a:extLst>
                </p:cNvPr>
                <p:cNvSpPr/>
                <p:nvPr/>
              </p:nvSpPr>
              <p:spPr>
                <a:xfrm>
                  <a:off x="3622429" y="6191538"/>
                  <a:ext cx="1328933" cy="36901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04" tIns="45689" rIns="91404" bIns="45689" anchor="t" anchorCtr="0">
                  <a:noAutofit/>
                </a:bodyPr>
                <a:lstStyle/>
                <a:p>
                  <a:pPr algn="ctr">
                    <a:buClr>
                      <a:srgbClr val="000000"/>
                    </a:buClr>
                    <a:buSzPts val="1400"/>
                  </a:pPr>
                  <a:r>
                    <a:rPr lang="ca-ES" b="1" dirty="0" smtClea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Treball </a:t>
                  </a:r>
                  <a:r>
                    <a:rPr lang="ca-ES" b="1" dirty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Social</a:t>
                  </a:r>
                  <a:endParaRPr b="1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" name="Google Shape;393;p27">
                  <a:extLst>
                    <a:ext uri="{FF2B5EF4-FFF2-40B4-BE49-F238E27FC236}">
                      <a16:creationId xmlns="" xmlns:a16="http://schemas.microsoft.com/office/drawing/2014/main" id="{D687F11E-5A3D-4B45-8C68-3DA75806D176}"/>
                    </a:ext>
                  </a:extLst>
                </p:cNvPr>
                <p:cNvSpPr/>
                <p:nvPr/>
              </p:nvSpPr>
              <p:spPr>
                <a:xfrm>
                  <a:off x="6827183" y="6013031"/>
                  <a:ext cx="1317580" cy="4373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04" tIns="45689" rIns="91404" bIns="45689" anchor="t" anchorCtr="0">
                  <a:noAutofit/>
                </a:bodyPr>
                <a:lstStyle/>
                <a:p>
                  <a:pPr algn="ctr">
                    <a:buClr>
                      <a:srgbClr val="000000"/>
                    </a:buClr>
                    <a:buSzPts val="1400"/>
                  </a:pPr>
                  <a:r>
                    <a:rPr lang="ca-ES" b="1" dirty="0" smtClea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Consultor/agent </a:t>
                  </a:r>
                  <a:r>
                    <a:rPr lang="ca-ES" b="1" dirty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Espiritual</a:t>
                  </a:r>
                  <a:endParaRPr b="1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10" name="Google Shape;396;p27" descr="https://lh4.googleusercontent.com/xnj8dn-5ykBlc-mdRYTdPelPEPC2hkqRRMCDyBf_zLIkBXDbV4xTw4jLDJ7EsNg8aMH9GKexLYx6ijkTjpfocKIQNsde54oyJuUU6gCWdUwdhz7Y6bOkmkGOmysCTdudCc3XdmY=s0">
                  <a:extLst>
                    <a:ext uri="{FF2B5EF4-FFF2-40B4-BE49-F238E27FC236}">
                      <a16:creationId xmlns="" xmlns:a16="http://schemas.microsoft.com/office/drawing/2014/main" id="{450B6EDF-4A25-40DF-88B5-D292F3523769}"/>
                    </a:ext>
                  </a:extLst>
                </p:cNvPr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l="45707" t="64652" r="40131" b="5896"/>
                <a:stretch/>
              </p:blipFill>
              <p:spPr>
                <a:xfrm>
                  <a:off x="5238233" y="5675812"/>
                  <a:ext cx="641400" cy="774600"/>
                </a:xfrm>
                <a:prstGeom prst="rect">
                  <a:avLst/>
                </a:prstGeom>
                <a:ln>
                  <a:noFill/>
                </a:ln>
                <a:effectLst>
                  <a:outerShdw blurRad="190500" algn="tl" rotWithShape="0">
                    <a:srgbClr val="000000">
                      <a:alpha val="70000"/>
                    </a:srgbClr>
                  </a:outerShdw>
                </a:effectLst>
              </p:spPr>
            </p:pic>
            <p:sp>
              <p:nvSpPr>
                <p:cNvPr id="8" name="Google Shape;394;p27">
                  <a:extLst>
                    <a:ext uri="{FF2B5EF4-FFF2-40B4-BE49-F238E27FC236}">
                      <a16:creationId xmlns="" xmlns:a16="http://schemas.microsoft.com/office/drawing/2014/main" id="{B2C5CA13-D80E-405E-850A-5076455A7B90}"/>
                    </a:ext>
                  </a:extLst>
                </p:cNvPr>
                <p:cNvSpPr/>
                <p:nvPr/>
              </p:nvSpPr>
              <p:spPr>
                <a:xfrm>
                  <a:off x="5493828" y="5524168"/>
                  <a:ext cx="1495500" cy="37461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04" tIns="45689" rIns="91404" bIns="45689" anchor="t" anchorCtr="0">
                  <a:noAutofit/>
                </a:bodyPr>
                <a:lstStyle/>
                <a:p>
                  <a:pPr algn="ctr">
                    <a:buClr>
                      <a:srgbClr val="000000"/>
                    </a:buClr>
                    <a:buSzPts val="1400"/>
                  </a:pPr>
                  <a:r>
                    <a:rPr lang="ca-ES" b="1" dirty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Referent de Farmàcia </a:t>
                  </a:r>
                  <a:endParaRPr b="1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4" name="Google Shape;399;p27">
                <a:extLst>
                  <a:ext uri="{FF2B5EF4-FFF2-40B4-BE49-F238E27FC236}">
                    <a16:creationId xmlns="" xmlns:a16="http://schemas.microsoft.com/office/drawing/2014/main" id="{5A7F3EBC-563C-4F86-8AD1-5DA9596CD042}"/>
                  </a:ext>
                </a:extLst>
              </p:cNvPr>
              <p:cNvSpPr/>
              <p:nvPr/>
            </p:nvSpPr>
            <p:spPr>
              <a:xfrm>
                <a:off x="4292342" y="3591138"/>
                <a:ext cx="2930773" cy="556029"/>
              </a:xfrm>
              <a:prstGeom prst="ellipse">
                <a:avLst/>
              </a:prstGeom>
              <a:gradFill>
                <a:gsLst>
                  <a:gs pos="0">
                    <a:srgbClr val="DCECD5">
                      <a:alpha val="33333"/>
                    </a:srgbClr>
                  </a:gs>
                  <a:gs pos="100000">
                    <a:srgbClr val="93BC81">
                      <a:alpha val="33333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25400" cap="flat" cmpd="sng">
                <a:solidFill>
                  <a:srgbClr val="4F612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04" tIns="45689" rIns="91404" bIns="45689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</a:pPr>
                <a:r>
                  <a:rPr lang="ca-ES" sz="1600" b="1" dirty="0">
                    <a:latin typeface="Arial"/>
                    <a:ea typeface="Arial"/>
                    <a:cs typeface="Arial"/>
                    <a:sym typeface="Arial"/>
                  </a:rPr>
                  <a:t>ESCCAPP-GI</a:t>
                </a:r>
                <a:endParaRPr sz="1400" b="1" dirty="0"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5" name="Google Shape;394;p27">
                <a:extLst>
                  <a:ext uri="{FF2B5EF4-FFF2-40B4-BE49-F238E27FC236}">
                    <a16:creationId xmlns="" xmlns:a16="http://schemas.microsoft.com/office/drawing/2014/main" id="{C5D9C125-42DC-4617-98E8-7882486AF13A}"/>
                  </a:ext>
                </a:extLst>
              </p:cNvPr>
              <p:cNvSpPr/>
              <p:nvPr/>
            </p:nvSpPr>
            <p:spPr>
              <a:xfrm>
                <a:off x="5026047" y="706145"/>
                <a:ext cx="1976257" cy="3685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04" tIns="45689" rIns="91404" bIns="45689" anchor="t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</a:pPr>
                <a:r>
                  <a:rPr lang="ca-ES" b="1" dirty="0" smtClea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Pediatres</a:t>
                </a:r>
                <a:r>
                  <a:rPr lang="ca-ES" dirty="0" smtClea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endParaRPr sz="12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394;p27">
                <a:extLst>
                  <a:ext uri="{FF2B5EF4-FFF2-40B4-BE49-F238E27FC236}">
                    <a16:creationId xmlns="" xmlns:a16="http://schemas.microsoft.com/office/drawing/2014/main" id="{A6CC3B92-BF93-49E1-AA96-51BD12AA414C}"/>
                  </a:ext>
                </a:extLst>
              </p:cNvPr>
              <p:cNvSpPr/>
              <p:nvPr/>
            </p:nvSpPr>
            <p:spPr>
              <a:xfrm>
                <a:off x="1816529" y="2030230"/>
                <a:ext cx="1812384" cy="44894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04" tIns="45689" rIns="91404" bIns="45689" anchor="t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</a:pPr>
                <a:r>
                  <a:rPr lang="ca-ES" b="1" dirty="0" smtClea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Infermeres</a:t>
                </a:r>
                <a:r>
                  <a:rPr lang="ca-ES" dirty="0" smtClea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 </a:t>
                </a:r>
                <a:endParaRPr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94;p27">
                <a:extLst>
                  <a:ext uri="{FF2B5EF4-FFF2-40B4-BE49-F238E27FC236}">
                    <a16:creationId xmlns="" xmlns:a16="http://schemas.microsoft.com/office/drawing/2014/main" id="{6C0125E8-F29C-4D91-87E7-904739A4675F}"/>
                  </a:ext>
                </a:extLst>
              </p:cNvPr>
              <p:cNvSpPr/>
              <p:nvPr/>
            </p:nvSpPr>
            <p:spPr>
              <a:xfrm>
                <a:off x="-392228" y="2083066"/>
                <a:ext cx="2016691" cy="5976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04" tIns="45689" rIns="91404" bIns="45689" anchor="t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</a:pPr>
                <a:r>
                  <a:rPr lang="ca-ES" sz="1600" b="1" dirty="0" smtClea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Directora / Coordinadora</a:t>
                </a:r>
                <a:r>
                  <a:rPr lang="ca-ES" sz="1600" dirty="0" smtClea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endParaRPr sz="12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94;p27">
                <a:extLst>
                  <a:ext uri="{FF2B5EF4-FFF2-40B4-BE49-F238E27FC236}">
                    <a16:creationId xmlns="" xmlns:a16="http://schemas.microsoft.com/office/drawing/2014/main" id="{1D11E871-B63D-45DA-BE89-5A2AA67DCAC9}"/>
                  </a:ext>
                </a:extLst>
              </p:cNvPr>
              <p:cNvSpPr/>
              <p:nvPr/>
            </p:nvSpPr>
            <p:spPr>
              <a:xfrm>
                <a:off x="2376677" y="5398044"/>
                <a:ext cx="2288285" cy="4057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04" tIns="45689" rIns="91404" bIns="45689" anchor="t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</a:pPr>
                <a:r>
                  <a:rPr lang="ca-ES" b="1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Administrativa</a:t>
                </a:r>
                <a:r>
                  <a:rPr lang="ca-ES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endParaRPr sz="1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" name="QuadreDeText 17"/>
            <p:cNvSpPr txBox="1"/>
            <p:nvPr/>
          </p:nvSpPr>
          <p:spPr>
            <a:xfrm>
              <a:off x="2971612" y="1266695"/>
              <a:ext cx="1174972" cy="338632"/>
            </a:xfrm>
            <a:prstGeom prst="rect">
              <a:avLst/>
            </a:prstGeom>
            <a:solidFill>
              <a:schemeClr val="accent3">
                <a:alpha val="60000"/>
              </a:schemeClr>
            </a:solidFill>
            <a:ln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ca-ES" sz="1600" b="1" dirty="0"/>
                <a:t>100%</a:t>
              </a:r>
            </a:p>
          </p:txBody>
        </p:sp>
        <p:sp>
          <p:nvSpPr>
            <p:cNvPr id="43" name="QuadreDeText 42"/>
            <p:cNvSpPr txBox="1"/>
            <p:nvPr/>
          </p:nvSpPr>
          <p:spPr>
            <a:xfrm>
              <a:off x="6077468" y="1900473"/>
              <a:ext cx="735139" cy="338632"/>
            </a:xfrm>
            <a:prstGeom prst="rect">
              <a:avLst/>
            </a:prstGeom>
            <a:solidFill>
              <a:schemeClr val="accent3">
                <a:alpha val="60000"/>
              </a:schemeClr>
            </a:solidFill>
            <a:ln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ca-ES" sz="1600" b="1" dirty="0"/>
                <a:t>60%</a:t>
              </a:r>
            </a:p>
          </p:txBody>
        </p:sp>
        <p:sp>
          <p:nvSpPr>
            <p:cNvPr id="45" name="QuadreDeText 44"/>
            <p:cNvSpPr txBox="1"/>
            <p:nvPr/>
          </p:nvSpPr>
          <p:spPr>
            <a:xfrm>
              <a:off x="3706786" y="3401564"/>
              <a:ext cx="879597" cy="338632"/>
            </a:xfrm>
            <a:prstGeom prst="rect">
              <a:avLst/>
            </a:prstGeom>
            <a:solidFill>
              <a:schemeClr val="accent3">
                <a:alpha val="60000"/>
              </a:schemeClr>
            </a:solidFill>
            <a:ln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ca-ES" sz="1600" b="1" dirty="0"/>
                <a:t>100%</a:t>
              </a:r>
            </a:p>
          </p:txBody>
        </p:sp>
        <p:sp>
          <p:nvSpPr>
            <p:cNvPr id="46" name="QuadreDeText 45"/>
            <p:cNvSpPr txBox="1"/>
            <p:nvPr/>
          </p:nvSpPr>
          <p:spPr>
            <a:xfrm>
              <a:off x="2733332" y="3510459"/>
              <a:ext cx="878412" cy="338632"/>
            </a:xfrm>
            <a:prstGeom prst="rect">
              <a:avLst/>
            </a:prstGeom>
            <a:solidFill>
              <a:schemeClr val="accent3">
                <a:alpha val="60000"/>
              </a:schemeClr>
            </a:solidFill>
            <a:ln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a-ES" sz="1600" b="1" dirty="0"/>
                <a:t>5</a:t>
              </a:r>
              <a:r>
                <a:rPr lang="ca-ES" sz="1600" b="1" dirty="0" smtClean="0"/>
                <a:t>0</a:t>
              </a:r>
              <a:r>
                <a:rPr lang="ca-ES" sz="1600" b="1" dirty="0"/>
                <a:t>%</a:t>
              </a:r>
            </a:p>
          </p:txBody>
        </p:sp>
        <p:sp>
          <p:nvSpPr>
            <p:cNvPr id="44" name="QuadreDeText 43"/>
            <p:cNvSpPr txBox="1"/>
            <p:nvPr/>
          </p:nvSpPr>
          <p:spPr>
            <a:xfrm>
              <a:off x="6932533" y="1892021"/>
              <a:ext cx="735139" cy="338632"/>
            </a:xfrm>
            <a:prstGeom prst="rect">
              <a:avLst/>
            </a:prstGeom>
            <a:solidFill>
              <a:schemeClr val="accent3">
                <a:alpha val="60000"/>
              </a:schemeClr>
            </a:solidFill>
            <a:ln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ca-ES" sz="1600" b="1" dirty="0"/>
                <a:t>40%</a:t>
              </a:r>
            </a:p>
          </p:txBody>
        </p:sp>
        <p:sp>
          <p:nvSpPr>
            <p:cNvPr id="47" name="QuadreDeText 46"/>
            <p:cNvSpPr txBox="1"/>
            <p:nvPr/>
          </p:nvSpPr>
          <p:spPr>
            <a:xfrm>
              <a:off x="3451462" y="5754443"/>
              <a:ext cx="879597" cy="338632"/>
            </a:xfrm>
            <a:prstGeom prst="rect">
              <a:avLst/>
            </a:prstGeom>
            <a:solidFill>
              <a:schemeClr val="accent3">
                <a:alpha val="60000"/>
              </a:schemeClr>
            </a:solidFill>
            <a:ln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ca-ES" sz="1600" b="1" dirty="0"/>
                <a:t>100%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637000" y="2709066"/>
              <a:ext cx="1242892" cy="92339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19" tIns="45709" rIns="91419" bIns="45709">
              <a:spAutoFit/>
            </a:bodyPr>
            <a:lstStyle/>
            <a:p>
              <a:pPr algn="ctr"/>
              <a:r>
                <a:rPr lang="ca-ES" sz="5399" b="1" dirty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accent3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rPr>
                <a:t>-----</a:t>
              </a:r>
            </a:p>
          </p:txBody>
        </p:sp>
      </p:grpSp>
      <p:sp>
        <p:nvSpPr>
          <p:cNvPr id="52" name="QuadreDeText 51"/>
          <p:cNvSpPr txBox="1"/>
          <p:nvPr/>
        </p:nvSpPr>
        <p:spPr>
          <a:xfrm>
            <a:off x="8219794" y="3701655"/>
            <a:ext cx="992116" cy="830997"/>
          </a:xfrm>
          <a:prstGeom prst="rect">
            <a:avLst/>
          </a:prstGeom>
          <a:solidFill>
            <a:schemeClr val="accent3">
              <a:alpha val="60000"/>
            </a:schemeClr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a-ES" sz="1600" b="1" dirty="0" smtClean="0"/>
              <a:t>35%</a:t>
            </a:r>
          </a:p>
          <a:p>
            <a:pPr algn="ctr"/>
            <a:r>
              <a:rPr lang="ca-ES" sz="1600" b="1" dirty="0" smtClean="0">
                <a:solidFill>
                  <a:schemeClr val="accent2">
                    <a:lumMod val="75000"/>
                  </a:schemeClr>
                </a:solidFill>
              </a:rPr>
              <a:t>Tercer Sector</a:t>
            </a:r>
            <a:endParaRPr lang="ca-ES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 rot="21271588">
            <a:off x="1589370" y="1297002"/>
            <a:ext cx="3618820" cy="830975"/>
          </a:xfrm>
          <a:prstGeom prst="rect">
            <a:avLst/>
          </a:prstGeom>
          <a:noFill/>
          <a:ln>
            <a:noFill/>
          </a:ln>
        </p:spPr>
        <p:txBody>
          <a:bodyPr wrap="square" lIns="91419" tIns="45709" rIns="91419" bIns="45709">
            <a:spAutoFit/>
          </a:bodyPr>
          <a:lstStyle/>
          <a:p>
            <a:pPr algn="ctr"/>
            <a:r>
              <a:rPr lang="ca-ES" sz="4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-------------</a:t>
            </a:r>
            <a:endParaRPr lang="ca-ES" sz="5399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50" name="QuadreDeText 49"/>
          <p:cNvSpPr txBox="1"/>
          <p:nvPr/>
        </p:nvSpPr>
        <p:spPr>
          <a:xfrm>
            <a:off x="1792348" y="3451049"/>
            <a:ext cx="878211" cy="338554"/>
          </a:xfrm>
          <a:prstGeom prst="rect">
            <a:avLst/>
          </a:prstGeom>
          <a:solidFill>
            <a:schemeClr val="accent3">
              <a:alpha val="60000"/>
            </a:schemeClr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a-ES" sz="1600" b="1" dirty="0"/>
              <a:t>50%</a:t>
            </a:r>
          </a:p>
        </p:txBody>
      </p:sp>
      <p:sp>
        <p:nvSpPr>
          <p:cNvPr id="55" name="QuadreDeText 54"/>
          <p:cNvSpPr txBox="1"/>
          <p:nvPr/>
        </p:nvSpPr>
        <p:spPr>
          <a:xfrm>
            <a:off x="7613578" y="5874937"/>
            <a:ext cx="879393" cy="338554"/>
          </a:xfrm>
          <a:prstGeom prst="rect">
            <a:avLst/>
          </a:prstGeom>
          <a:solidFill>
            <a:schemeClr val="accent6">
              <a:alpha val="60000"/>
            </a:schemeClr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a-ES" sz="1600" b="1" dirty="0"/>
              <a:t>??%</a:t>
            </a:r>
          </a:p>
        </p:txBody>
      </p:sp>
      <p:pic>
        <p:nvPicPr>
          <p:cNvPr id="32" name="Imatg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925330" y="1052736"/>
            <a:ext cx="616917" cy="822557"/>
          </a:xfrm>
          <a:prstGeom prst="rect">
            <a:avLst/>
          </a:prstGeom>
        </p:spPr>
      </p:pic>
      <p:pic>
        <p:nvPicPr>
          <p:cNvPr id="35" name="Imatg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4755" y="1032187"/>
            <a:ext cx="659599" cy="834805"/>
          </a:xfrm>
          <a:prstGeom prst="rect">
            <a:avLst/>
          </a:prstGeom>
        </p:spPr>
      </p:pic>
      <p:pic>
        <p:nvPicPr>
          <p:cNvPr id="38" name="Imatge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181" y="1242014"/>
            <a:ext cx="692891" cy="876940"/>
          </a:xfrm>
          <a:prstGeom prst="rect">
            <a:avLst/>
          </a:prstGeom>
        </p:spPr>
      </p:pic>
      <p:pic>
        <p:nvPicPr>
          <p:cNvPr id="42" name="Imatge 4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8065" y="2398469"/>
            <a:ext cx="796699" cy="997094"/>
          </a:xfrm>
          <a:prstGeom prst="rect">
            <a:avLst/>
          </a:prstGeom>
        </p:spPr>
      </p:pic>
      <p:pic>
        <p:nvPicPr>
          <p:cNvPr id="56" name="Imatge 5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92832" y="2589382"/>
            <a:ext cx="632373" cy="941427"/>
          </a:xfrm>
          <a:prstGeom prst="rect">
            <a:avLst/>
          </a:prstGeom>
        </p:spPr>
      </p:pic>
      <p:pic>
        <p:nvPicPr>
          <p:cNvPr id="57" name="Imatge 5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61477" y="1052736"/>
            <a:ext cx="610587" cy="784534"/>
          </a:xfrm>
          <a:prstGeom prst="rect">
            <a:avLst/>
          </a:prstGeom>
        </p:spPr>
      </p:pic>
      <p:pic>
        <p:nvPicPr>
          <p:cNvPr id="58" name="Imatge 5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94483" y="4438535"/>
            <a:ext cx="909455" cy="1055357"/>
          </a:xfrm>
          <a:prstGeom prst="rect">
            <a:avLst/>
          </a:prstGeom>
        </p:spPr>
      </p:pic>
      <p:pic>
        <p:nvPicPr>
          <p:cNvPr id="62" name="Imatge 6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64366" y="2930847"/>
            <a:ext cx="758479" cy="940513"/>
          </a:xfrm>
          <a:prstGeom prst="rect">
            <a:avLst/>
          </a:prstGeom>
        </p:spPr>
      </p:pic>
      <p:pic>
        <p:nvPicPr>
          <p:cNvPr id="63" name="Imatge 6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13577" y="2811770"/>
            <a:ext cx="943920" cy="952996"/>
          </a:xfrm>
          <a:prstGeom prst="rect">
            <a:avLst/>
          </a:prstGeom>
        </p:spPr>
      </p:pic>
      <p:sp>
        <p:nvSpPr>
          <p:cNvPr id="48" name="Botó d'acció: ajuda 47">
            <a:hlinkClick r:id="" action="ppaction://noaction" highlightClick="1"/>
          </p:cNvPr>
          <p:cNvSpPr/>
          <p:nvPr/>
        </p:nvSpPr>
        <p:spPr>
          <a:xfrm>
            <a:off x="10071590" y="5972661"/>
            <a:ext cx="551255" cy="594633"/>
          </a:xfrm>
          <a:prstGeom prst="actionButtonHelp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1" name="QuadreDeText 10"/>
          <p:cNvSpPr txBox="1"/>
          <p:nvPr/>
        </p:nvSpPr>
        <p:spPr>
          <a:xfrm>
            <a:off x="10326213" y="3697404"/>
            <a:ext cx="1530427" cy="6001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a-ES" sz="1100" dirty="0" smtClean="0"/>
              <a:t>Hospitalització / Atenció pal·liativa perinatal</a:t>
            </a:r>
            <a:endParaRPr lang="ca-ES" sz="1100" dirty="0"/>
          </a:p>
        </p:txBody>
      </p:sp>
      <p:sp>
        <p:nvSpPr>
          <p:cNvPr id="49" name="QuadreDeText 48"/>
          <p:cNvSpPr txBox="1"/>
          <p:nvPr/>
        </p:nvSpPr>
        <p:spPr>
          <a:xfrm>
            <a:off x="623393" y="2730406"/>
            <a:ext cx="879393" cy="338554"/>
          </a:xfrm>
          <a:prstGeom prst="rect">
            <a:avLst/>
          </a:prstGeom>
          <a:solidFill>
            <a:schemeClr val="accent6">
              <a:alpha val="60000"/>
            </a:schemeClr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a-ES" sz="1600" b="1" dirty="0"/>
              <a:t>??%</a:t>
            </a:r>
          </a:p>
        </p:txBody>
      </p:sp>
      <p:sp>
        <p:nvSpPr>
          <p:cNvPr id="51" name="Botó d'acció: ajuda 50">
            <a:hlinkClick r:id="" action="ppaction://noaction" highlightClick="1"/>
          </p:cNvPr>
          <p:cNvSpPr/>
          <p:nvPr/>
        </p:nvSpPr>
        <p:spPr>
          <a:xfrm>
            <a:off x="5736767" y="5936705"/>
            <a:ext cx="551255" cy="594633"/>
          </a:xfrm>
          <a:prstGeom prst="actionButtonHelp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53" name="Contenidor de text 16"/>
          <p:cNvSpPr txBox="1">
            <a:spLocks/>
          </p:cNvSpPr>
          <p:nvPr/>
        </p:nvSpPr>
        <p:spPr>
          <a:xfrm>
            <a:off x="712425" y="6624774"/>
            <a:ext cx="6953649" cy="2332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a-ES" sz="1100" dirty="0" smtClean="0"/>
              <a:t>Model d'atenció a la malaltia crònica complexa i avançada en pediatria a la Regió Sanitària de Girona </a:t>
            </a:r>
            <a:endParaRPr lang="ca-ES" sz="1100" dirty="0"/>
          </a:p>
        </p:txBody>
      </p:sp>
      <p:pic>
        <p:nvPicPr>
          <p:cNvPr id="5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00" t="12708" r="41333" b="53403"/>
          <a:stretch/>
        </p:blipFill>
        <p:spPr bwMode="auto">
          <a:xfrm>
            <a:off x="1967542" y="2493506"/>
            <a:ext cx="538277" cy="902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699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 - Textos i imatges">
  <a:themeElements>
    <a:clrScheme name="PresentacióPPTGeneralitatCatalunya">
      <a:dk1>
        <a:sysClr val="windowText" lastClr="000000"/>
      </a:dk1>
      <a:lt1>
        <a:sysClr val="window" lastClr="FFFFFF"/>
      </a:lt1>
      <a:dk2>
        <a:srgbClr val="666666"/>
      </a:dk2>
      <a:lt2>
        <a:srgbClr val="FFFFFF"/>
      </a:lt2>
      <a:accent1>
        <a:srgbClr val="C00000"/>
      </a:accent1>
      <a:accent2>
        <a:srgbClr val="666666"/>
      </a:accent2>
      <a:accent3>
        <a:srgbClr val="C00000"/>
      </a:accent3>
      <a:accent4>
        <a:srgbClr val="BFBFBF"/>
      </a:accent4>
      <a:accent5>
        <a:srgbClr val="656565"/>
      </a:accent5>
      <a:accent6>
        <a:srgbClr val="656565"/>
      </a:accent6>
      <a:hlink>
        <a:srgbClr val="C00000"/>
      </a:hlink>
      <a:folHlink>
        <a:srgbClr val="65656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lIns="0" tIns="0" rIns="0" bIns="0"/>
      <a:lstStyle>
        <a:defPPr>
          <a:defRPr dirty="0">
            <a:solidFill>
              <a:srgbClr val="999999"/>
            </a:soli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presentacio-salut-generalitat" id="{91390823-0E64-4BB8-823B-6CD1F0A8AAEE}" vid="{12AE40D6-5D34-4EFB-8A01-E49E1CD46E4A}"/>
    </a:ext>
  </a:extLst>
</a:theme>
</file>

<file path=ppt/theme/theme2.xml><?xml version="1.0" encoding="utf-8"?>
<a:theme xmlns:a="http://schemas.openxmlformats.org/drawingml/2006/main" name="3 - Columnes amb icones i xifres destacades">
  <a:themeElements>
    <a:clrScheme name="PresentacióPPTGeneralitatCatalunya">
      <a:dk1>
        <a:sysClr val="windowText" lastClr="000000"/>
      </a:dk1>
      <a:lt1>
        <a:sysClr val="window" lastClr="FFFFFF"/>
      </a:lt1>
      <a:dk2>
        <a:srgbClr val="666666"/>
      </a:dk2>
      <a:lt2>
        <a:srgbClr val="FFFFFF"/>
      </a:lt2>
      <a:accent1>
        <a:srgbClr val="C00000"/>
      </a:accent1>
      <a:accent2>
        <a:srgbClr val="666666"/>
      </a:accent2>
      <a:accent3>
        <a:srgbClr val="C00000"/>
      </a:accent3>
      <a:accent4>
        <a:srgbClr val="BFBFBF"/>
      </a:accent4>
      <a:accent5>
        <a:srgbClr val="656565"/>
      </a:accent5>
      <a:accent6>
        <a:srgbClr val="656565"/>
      </a:accent6>
      <a:hlink>
        <a:srgbClr val="C00000"/>
      </a:hlink>
      <a:folHlink>
        <a:srgbClr val="65656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presentacio-salut-generalitat" id="{91390823-0E64-4BB8-823B-6CD1F0A8AAEE}" vid="{369789E4-6E04-4173-B298-5CA68C520CF6}"/>
    </a:ext>
  </a:extLst>
</a:theme>
</file>

<file path=ppt/theme/theme3.xml><?xml version="1.0" encoding="utf-8"?>
<a:theme xmlns:a="http://schemas.openxmlformats.org/drawingml/2006/main" name="4 - Passos i processos">
  <a:themeElements>
    <a:clrScheme name="PresentacióPPTGeneralitatCatalunya">
      <a:dk1>
        <a:sysClr val="windowText" lastClr="000000"/>
      </a:dk1>
      <a:lt1>
        <a:sysClr val="window" lastClr="FFFFFF"/>
      </a:lt1>
      <a:dk2>
        <a:srgbClr val="666666"/>
      </a:dk2>
      <a:lt2>
        <a:srgbClr val="FFFFFF"/>
      </a:lt2>
      <a:accent1>
        <a:srgbClr val="C00000"/>
      </a:accent1>
      <a:accent2>
        <a:srgbClr val="666666"/>
      </a:accent2>
      <a:accent3>
        <a:srgbClr val="C00000"/>
      </a:accent3>
      <a:accent4>
        <a:srgbClr val="BFBFBF"/>
      </a:accent4>
      <a:accent5>
        <a:srgbClr val="656565"/>
      </a:accent5>
      <a:accent6>
        <a:srgbClr val="656565"/>
      </a:accent6>
      <a:hlink>
        <a:srgbClr val="C00000"/>
      </a:hlink>
      <a:folHlink>
        <a:srgbClr val="65656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presentacio-salut-generalitat" id="{91390823-0E64-4BB8-823B-6CD1F0A8AAEE}" vid="{9A9199B2-B90D-4561-B27B-FFB4A509E677}"/>
    </a:ext>
  </a:extLst>
</a:theme>
</file>

<file path=ppt/theme/theme4.xml><?xml version="1.0" encoding="utf-8"?>
<a:theme xmlns:a="http://schemas.openxmlformats.org/drawingml/2006/main" name="1_5 - Tancament">
  <a:themeElements>
    <a:clrScheme name="Oficin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Presentació.pptx" id="{F177A54F-E21D-4F59-B5BA-C15907C52858}" vid="{8B53208B-F081-4871-800B-7F2B73957C39}"/>
    </a:ext>
  </a:extLst>
</a:theme>
</file>

<file path=ppt/theme/theme5.xml><?xml version="1.0" encoding="utf-8"?>
<a:theme xmlns:a="http://schemas.openxmlformats.org/drawingml/2006/main" name="1_Tema de l'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e l'Office">
  <a:themeElements>
    <a:clrScheme name="Oficin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icin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Tema de l'Office">
  <a:themeElements>
    <a:clrScheme name="Oficin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icin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854F813A54E246BD4CD53701E1DA40" ma:contentTypeVersion="0" ma:contentTypeDescription="Crea un document nou" ma:contentTypeScope="" ma:versionID="fbbba33c5fba78c742a9d5085e548cbf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4d6a3aec3288a67bedf26740483f396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us de contingut"/>
        <xsd:element ref="dc:title" minOccurs="0" maxOccurs="1" ma:index="4" ma:displayName="Títo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CFF52A4-C2A3-4FEF-AC6D-458F4575C10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0CBF662-9F28-4A05-A40D-AAE29F374DA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A9691205-E07B-4752-911B-AC8B361B3B45}">
  <ds:schemaRefs>
    <ds:schemaRef ds:uri="http://purl.org/dc/elements/1.1/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presentacio-salut-generalitat-DS</Template>
  <TotalTime>3244</TotalTime>
  <Words>799</Words>
  <Application>Microsoft Office PowerPoint</Application>
  <PresentationFormat>Personalització</PresentationFormat>
  <Paragraphs>230</Paragraphs>
  <Slides>14</Slides>
  <Notes>13</Notes>
  <HiddenSlides>0</HiddenSlides>
  <MMClips>0</MMClips>
  <ScaleCrop>false</ScaleCrop>
  <HeadingPairs>
    <vt:vector size="6" baseType="variant">
      <vt:variant>
        <vt:lpstr>Tema</vt:lpstr>
      </vt:variant>
      <vt:variant>
        <vt:i4>5</vt:i4>
      </vt:variant>
      <vt:variant>
        <vt:lpstr>Servidors OLE incrustats</vt:lpstr>
      </vt:variant>
      <vt:variant>
        <vt:i4>1</vt:i4>
      </vt:variant>
      <vt:variant>
        <vt:lpstr>Títols de les diapositives</vt:lpstr>
      </vt:variant>
      <vt:variant>
        <vt:i4>14</vt:i4>
      </vt:variant>
    </vt:vector>
  </HeadingPairs>
  <TitlesOfParts>
    <vt:vector size="20" baseType="lpstr">
      <vt:lpstr>2 - Textos i imatges</vt:lpstr>
      <vt:lpstr>3 - Columnes amb icones i xifres destacades</vt:lpstr>
      <vt:lpstr>4 - Passos i processos</vt:lpstr>
      <vt:lpstr>1_5 - Tancament</vt:lpstr>
      <vt:lpstr>1_Tema de l'Office</vt:lpstr>
      <vt:lpstr>Microsoft Word Document</vt:lpstr>
      <vt:lpstr>Model d'atenció a la malaltia crònica complexa i avançada en pediatria a la Regió Sanitària de Girona</vt:lpstr>
      <vt:lpstr>La Xarxa d’atenció pal·liativa pediàtrica de Catalunya (XAPPI)</vt:lpstr>
      <vt:lpstr>EQUIP DE SUPORT A LA CRONICITAT COMPLEXA I ATENCIÓ PAL·LIATIVA PEDIÀTRICA DE GIRONA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    Gràcies</vt:lpstr>
    </vt:vector>
  </TitlesOfParts>
  <Company>CTTI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Accessibilitat en la documentació publicada als webs corporatius</dc:title>
  <dc:subject>Patrons i diapositives de mostra per a l'elaboració de presentacions</dc:subject>
  <dc:creator>Servei Català de la Salut</dc:creator>
  <cp:keywords>plantilla, ppt, presentacions, comunicació, salut</cp:keywords>
  <cp:lastModifiedBy>Mireia Crehuet Almirall</cp:lastModifiedBy>
  <cp:revision>103</cp:revision>
  <cp:lastPrinted>2024-10-16T13:01:31Z</cp:lastPrinted>
  <dcterms:created xsi:type="dcterms:W3CDTF">2024-10-14T13:09:40Z</dcterms:created>
  <dcterms:modified xsi:type="dcterms:W3CDTF">2026-01-21T05:49:57Z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0x010100A4854F813A54E246BD4CD53701E1DA40</vt:lpwstr>
  </property>
</Properties>
</file>