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ppt/charts/chart7.xml" ContentType="application/vnd.openxmlformats-officedocument.drawingml.chart+xml"/>
  <Override PartName="/ppt/theme/themeOverride2.xml" ContentType="application/vnd.openxmlformats-officedocument.themeOverride+xml"/>
  <Override PartName="/ppt/charts/chart8.xml" ContentType="application/vnd.openxmlformats-officedocument.drawingml.chart+xml"/>
  <Override PartName="/ppt/theme/themeOverride3.xml" ContentType="application/vnd.openxmlformats-officedocument.themeOverride+xml"/>
  <Override PartName="/ppt/charts/chart9.xml" ContentType="application/vnd.openxmlformats-officedocument.drawingml.chart+xml"/>
  <Override PartName="/ppt/theme/themeOverride4.xml" ContentType="application/vnd.openxmlformats-officedocument.themeOverride+xml"/>
  <Override PartName="/ppt/charts/chart10.xml" ContentType="application/vnd.openxmlformats-officedocument.drawingml.chart+xml"/>
  <Override PartName="/ppt/theme/themeOverride5.xml" ContentType="application/vnd.openxmlformats-officedocument.themeOverride+xml"/>
  <Override PartName="/ppt/charts/chart11.xml" ContentType="application/vnd.openxmlformats-officedocument.drawingml.chart+xml"/>
  <Override PartName="/ppt/theme/themeOverride6.xml" ContentType="application/vnd.openxmlformats-officedocument.themeOverride+xml"/>
  <Override PartName="/ppt/charts/chart12.xml" ContentType="application/vnd.openxmlformats-officedocument.drawingml.chart+xml"/>
  <Override PartName="/ppt/theme/themeOverride7.xml" ContentType="application/vnd.openxmlformats-officedocument.themeOverride+xml"/>
  <Override PartName="/ppt/charts/chart13.xml" ContentType="application/vnd.openxmlformats-officedocument.drawingml.chart+xml"/>
  <Override PartName="/ppt/theme/themeOverride8.xml" ContentType="application/vnd.openxmlformats-officedocument.themeOverride+xml"/>
  <Override PartName="/ppt/charts/chart14.xml" ContentType="application/vnd.openxmlformats-officedocument.drawingml.chart+xml"/>
  <Override PartName="/ppt/theme/themeOverride9.xml" ContentType="application/vnd.openxmlformats-officedocument.themeOverride+xml"/>
  <Override PartName="/ppt/charts/chart15.xml" ContentType="application/vnd.openxmlformats-officedocument.drawingml.chart+xml"/>
  <Override PartName="/ppt/theme/themeOverride10.xml" ContentType="application/vnd.openxmlformats-officedocument.themeOverride+xml"/>
  <Override PartName="/ppt/charts/chart16.xml" ContentType="application/vnd.openxmlformats-officedocument.drawingml.chart+xml"/>
  <Override PartName="/ppt/theme/themeOverride11.xml" ContentType="application/vnd.openxmlformats-officedocument.themeOverride+xml"/>
  <Override PartName="/ppt/charts/chart17.xml" ContentType="application/vnd.openxmlformats-officedocument.drawingml.chart+xml"/>
  <Override PartName="/ppt/theme/themeOverride12.xml" ContentType="application/vnd.openxmlformats-officedocument.themeOverride+xml"/>
  <Override PartName="/ppt/charts/chart18.xml" ContentType="application/vnd.openxmlformats-officedocument.drawingml.chart+xml"/>
  <Override PartName="/ppt/theme/themeOverride13.xml" ContentType="application/vnd.openxmlformats-officedocument.themeOverride+xml"/>
  <Override PartName="/ppt/charts/chart19.xml" ContentType="application/vnd.openxmlformats-officedocument.drawingml.chart+xml"/>
  <Override PartName="/ppt/theme/themeOverride14.xml" ContentType="application/vnd.openxmlformats-officedocument.themeOverride+xml"/>
  <Override PartName="/ppt/charts/chart20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82" r:id="rId3"/>
    <p:sldId id="258" r:id="rId4"/>
    <p:sldId id="273" r:id="rId5"/>
    <p:sldId id="272" r:id="rId6"/>
    <p:sldId id="267" r:id="rId7"/>
    <p:sldId id="275" r:id="rId8"/>
    <p:sldId id="274" r:id="rId9"/>
    <p:sldId id="266" r:id="rId10"/>
    <p:sldId id="277" r:id="rId11"/>
    <p:sldId id="285" r:id="rId12"/>
    <p:sldId id="260" r:id="rId13"/>
    <p:sldId id="286" r:id="rId14"/>
    <p:sldId id="265" r:id="rId15"/>
    <p:sldId id="268" r:id="rId16"/>
    <p:sldId id="280" r:id="rId17"/>
  </p:sldIdLst>
  <p:sldSz cx="12192000" cy="6858000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EFD2"/>
    <a:srgbClr val="83F1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8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12" y="-13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Llibre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4.xlsx"/><Relationship Id="rId1" Type="http://schemas.openxmlformats.org/officeDocument/2006/relationships/themeOverride" Target="../theme/themeOverride5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5.xlsx"/><Relationship Id="rId1" Type="http://schemas.openxmlformats.org/officeDocument/2006/relationships/themeOverride" Target="../theme/themeOverride6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6.xlsx"/><Relationship Id="rId1" Type="http://schemas.openxmlformats.org/officeDocument/2006/relationships/themeOverride" Target="../theme/themeOverride7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7.xlsx"/><Relationship Id="rId1" Type="http://schemas.openxmlformats.org/officeDocument/2006/relationships/themeOverride" Target="../theme/themeOverride8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8.xlsx"/><Relationship Id="rId1" Type="http://schemas.openxmlformats.org/officeDocument/2006/relationships/themeOverride" Target="../theme/themeOverride9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9.xlsx"/><Relationship Id="rId1" Type="http://schemas.openxmlformats.org/officeDocument/2006/relationships/themeOverride" Target="../theme/themeOverride10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0.xlsx"/><Relationship Id="rId1" Type="http://schemas.openxmlformats.org/officeDocument/2006/relationships/themeOverride" Target="../theme/themeOverride11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1.xlsx"/><Relationship Id="rId1" Type="http://schemas.openxmlformats.org/officeDocument/2006/relationships/themeOverride" Target="../theme/themeOverride12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2.xlsx"/><Relationship Id="rId1" Type="http://schemas.openxmlformats.org/officeDocument/2006/relationships/themeOverride" Target="../theme/themeOverride13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3.xlsx"/><Relationship Id="rId1" Type="http://schemas.openxmlformats.org/officeDocument/2006/relationships/themeOverride" Target="../theme/themeOverride1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Llibre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46571336Q\Desktop\parlament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Llibre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46571336Q\Desktop\reuni&#243;%20xappi%20nov%2023\dades%20generals.xls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46571336Q\Desktop\parlament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.xlsx"/><Relationship Id="rId1" Type="http://schemas.openxmlformats.org/officeDocument/2006/relationships/themeOverride" Target="../theme/themeOverride1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.xlsx"/><Relationship Id="rId1" Type="http://schemas.openxmlformats.org/officeDocument/2006/relationships/themeOverride" Target="../theme/themeOverride2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2.xlsx"/><Relationship Id="rId1" Type="http://schemas.openxmlformats.org/officeDocument/2006/relationships/themeOverride" Target="../theme/themeOverride3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3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Pacients admessos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a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Full1!$C$2:$H$2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Full1!$C$3:$H$3</c:f>
              <c:numCache>
                <c:formatCode>General</c:formatCode>
                <c:ptCount val="6"/>
                <c:pt idx="0">
                  <c:v>38</c:v>
                </c:pt>
                <c:pt idx="1">
                  <c:v>66</c:v>
                </c:pt>
                <c:pt idx="2">
                  <c:v>84</c:v>
                </c:pt>
                <c:pt idx="3">
                  <c:v>96</c:v>
                </c:pt>
                <c:pt idx="4">
                  <c:v>116</c:v>
                </c:pt>
                <c:pt idx="5">
                  <c:v>130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5C-4E05-B005-4593C00231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39928560"/>
        <c:axId val="739927312"/>
      </c:barChart>
      <c:catAx>
        <c:axId val="739928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  <c:crossAx val="739927312"/>
        <c:crosses val="autoZero"/>
        <c:auto val="1"/>
        <c:lblAlgn val="ctr"/>
        <c:lblOffset val="100"/>
        <c:noMultiLvlLbl val="0"/>
      </c:catAx>
      <c:valAx>
        <c:axId val="739927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  <c:crossAx val="739928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a-E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96621874455117E-2"/>
          <c:y val="9.8421008776802599E-2"/>
          <c:w val="0.94918412087040105"/>
          <c:h val="0.84104023164092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70AD47">
                  <a:lumMod val="40000"/>
                  <a:lumOff val="6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1-743D-4E52-91D7-D41D91C3DEC1}"/>
              </c:ext>
            </c:extLst>
          </c:dPt>
          <c:dPt>
            <c:idx val="1"/>
            <c:bubble3D val="0"/>
            <c:spPr>
              <a:solidFill>
                <a:srgbClr val="BEBFBF">
                  <a:alpha val="3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743D-4E52-91D7-D41D91C3DEC1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43D-4E52-91D7-D41D91C3DE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ca-E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96621874455117E-2"/>
          <c:y val="9.8421008776802599E-2"/>
          <c:w val="0.94918412087040105"/>
          <c:h val="0.84104023164092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70AD47">
                  <a:lumMod val="40000"/>
                  <a:lumOff val="6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1-866F-4A9D-9105-A14CBCD4D4F5}"/>
              </c:ext>
            </c:extLst>
          </c:dPt>
          <c:dPt>
            <c:idx val="1"/>
            <c:bubble3D val="0"/>
            <c:spPr>
              <a:solidFill>
                <a:srgbClr val="BEBFBF">
                  <a:alpha val="3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866F-4A9D-9105-A14CBCD4D4F5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66F-4A9D-9105-A14CBCD4D4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ca-E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96621874455117E-2"/>
          <c:y val="9.8421008776802599E-2"/>
          <c:w val="0.94918412087040105"/>
          <c:h val="0.84104023164092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70AD47">
                  <a:lumMod val="40000"/>
                  <a:lumOff val="6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1-8902-4008-B4C5-45BDF879FA52}"/>
              </c:ext>
            </c:extLst>
          </c:dPt>
          <c:dPt>
            <c:idx val="1"/>
            <c:bubble3D val="0"/>
            <c:spPr>
              <a:solidFill>
                <a:srgbClr val="BEBFBF">
                  <a:alpha val="3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8902-4008-B4C5-45BDF879FA52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902-4008-B4C5-45BDF879FA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ca-ES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96621874455117E-2"/>
          <c:y val="9.8421008776802599E-2"/>
          <c:w val="0.94918412087040105"/>
          <c:h val="0.84104023164092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8CDC00"/>
              </a:solidFill>
            </c:spPr>
            <c:extLst>
              <c:ext xmlns:c16="http://schemas.microsoft.com/office/drawing/2014/chart" uri="{C3380CC4-5D6E-409C-BE32-E72D297353CC}">
                <c16:uniqueId val="{00000001-7B23-49F5-B2C8-D9424B8F31EE}"/>
              </c:ext>
            </c:extLst>
          </c:dPt>
          <c:dPt>
            <c:idx val="1"/>
            <c:bubble3D val="0"/>
            <c:spPr>
              <a:solidFill>
                <a:srgbClr val="BEBFBF">
                  <a:alpha val="3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7B23-49F5-B2C8-D9424B8F31EE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B23-49F5-B2C8-D9424B8F31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ca-ES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96621874455117E-2"/>
          <c:y val="9.8421008776802599E-2"/>
          <c:w val="0.94918412087040105"/>
          <c:h val="0.84104023164092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8CDC00"/>
              </a:solidFill>
            </c:spPr>
            <c:extLst>
              <c:ext xmlns:c16="http://schemas.microsoft.com/office/drawing/2014/chart" uri="{C3380CC4-5D6E-409C-BE32-E72D297353CC}">
                <c16:uniqueId val="{00000001-5894-4489-9ACD-4CF3A6F74E00}"/>
              </c:ext>
            </c:extLst>
          </c:dPt>
          <c:dPt>
            <c:idx val="1"/>
            <c:bubble3D val="0"/>
            <c:spPr>
              <a:solidFill>
                <a:srgbClr val="BEBFBF">
                  <a:alpha val="3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5894-4489-9ACD-4CF3A6F74E00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894-4489-9ACD-4CF3A6F74E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ca-ES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96621874455117E-2"/>
          <c:y val="9.8421008776802599E-2"/>
          <c:w val="0.94918412087040105"/>
          <c:h val="0.84104023164092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8CDC00"/>
              </a:solidFill>
            </c:spPr>
            <c:extLst>
              <c:ext xmlns:c16="http://schemas.microsoft.com/office/drawing/2014/chart" uri="{C3380CC4-5D6E-409C-BE32-E72D297353CC}">
                <c16:uniqueId val="{00000001-1F49-437E-BCC2-9B1596532AE1}"/>
              </c:ext>
            </c:extLst>
          </c:dPt>
          <c:dPt>
            <c:idx val="1"/>
            <c:bubble3D val="0"/>
            <c:spPr>
              <a:solidFill>
                <a:srgbClr val="BEBFBF">
                  <a:alpha val="3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1F49-437E-BCC2-9B1596532AE1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F49-437E-BCC2-9B1596532A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ca-ES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96621874455117E-2"/>
          <c:y val="9.8421008776802599E-2"/>
          <c:w val="0.94918412087040105"/>
          <c:h val="0.84104023164092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8CDC00"/>
              </a:solidFill>
            </c:spPr>
            <c:extLst>
              <c:ext xmlns:c16="http://schemas.microsoft.com/office/drawing/2014/chart" uri="{C3380CC4-5D6E-409C-BE32-E72D297353CC}">
                <c16:uniqueId val="{00000001-9AD1-4934-9647-A3947D0121A4}"/>
              </c:ext>
            </c:extLst>
          </c:dPt>
          <c:dPt>
            <c:idx val="1"/>
            <c:bubble3D val="0"/>
            <c:spPr>
              <a:solidFill>
                <a:srgbClr val="BEBFBF">
                  <a:alpha val="3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9AD1-4934-9647-A3947D0121A4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AD1-4934-9647-A3947D0121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ca-ES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96621874455117E-2"/>
          <c:y val="9.8421008776802599E-2"/>
          <c:w val="0.94918412087040105"/>
          <c:h val="0.84104023164092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8CDC00"/>
              </a:solidFill>
            </c:spPr>
            <c:extLst>
              <c:ext xmlns:c16="http://schemas.microsoft.com/office/drawing/2014/chart" uri="{C3380CC4-5D6E-409C-BE32-E72D297353CC}">
                <c16:uniqueId val="{00000001-C760-4575-8AA5-B84AC2E3F805}"/>
              </c:ext>
            </c:extLst>
          </c:dPt>
          <c:dPt>
            <c:idx val="1"/>
            <c:bubble3D val="0"/>
            <c:spPr>
              <a:solidFill>
                <a:srgbClr val="BEBFBF">
                  <a:alpha val="3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C760-4575-8AA5-B84AC2E3F805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760-4575-8AA5-B84AC2E3F8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ca-ES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96621874455117E-2"/>
          <c:y val="9.8421008776802599E-2"/>
          <c:w val="0.94918412087040105"/>
          <c:h val="0.84104023164092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8CDC00"/>
              </a:solidFill>
            </c:spPr>
            <c:extLst>
              <c:ext xmlns:c16="http://schemas.microsoft.com/office/drawing/2014/chart" uri="{C3380CC4-5D6E-409C-BE32-E72D297353CC}">
                <c16:uniqueId val="{00000001-71AD-46F4-A64D-318CBD3EF2C4}"/>
              </c:ext>
            </c:extLst>
          </c:dPt>
          <c:dPt>
            <c:idx val="1"/>
            <c:bubble3D val="0"/>
            <c:spPr>
              <a:solidFill>
                <a:srgbClr val="BEBFBF">
                  <a:alpha val="3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71AD-46F4-A64D-318CBD3EF2C4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1AD-46F4-A64D-318CBD3EF2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ca-ES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96621874455117E-2"/>
          <c:y val="9.8421008776802599E-2"/>
          <c:w val="0.94918412087040105"/>
          <c:h val="0.84104023164092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8CDC00"/>
              </a:solidFill>
            </c:spPr>
            <c:extLst>
              <c:ext xmlns:c16="http://schemas.microsoft.com/office/drawing/2014/chart" uri="{C3380CC4-5D6E-409C-BE32-E72D297353CC}">
                <c16:uniqueId val="{00000001-B6F9-4252-B2D9-601A519BCEC3}"/>
              </c:ext>
            </c:extLst>
          </c:dPt>
          <c:dPt>
            <c:idx val="1"/>
            <c:bubble3D val="0"/>
            <c:spPr>
              <a:solidFill>
                <a:srgbClr val="BEBFBF">
                  <a:alpha val="3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B6F9-4252-B2D9-601A519BCEC3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6F9-4252-B2D9-601A519BCE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ca-E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Distribució per especialitats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a-ES"/>
        </a:p>
      </c:txPr>
    </c:title>
    <c:autoTitleDeleted val="0"/>
    <c:plotArea>
      <c:layout/>
      <c:pieChart>
        <c:varyColors val="1"/>
        <c:ser>
          <c:idx val="1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081-4701-A145-CAD89E1453C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081-4701-A145-CAD89E1453C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081-4701-A145-CAD89E1453C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081-4701-A145-CAD89E1453C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D081-4701-A145-CAD89E1453C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Full1!$D$7:$H$7</c:f>
              <c:strCache>
                <c:ptCount val="5"/>
                <c:pt idx="0">
                  <c:v>Neurològica</c:v>
                </c:pt>
                <c:pt idx="1">
                  <c:v>Oncològica</c:v>
                </c:pt>
                <c:pt idx="2">
                  <c:v>Perinatal</c:v>
                </c:pt>
                <c:pt idx="3">
                  <c:v>Minoritàries</c:v>
                </c:pt>
                <c:pt idx="4">
                  <c:v>Cardiològiques</c:v>
                </c:pt>
              </c:strCache>
            </c:strRef>
          </c:cat>
          <c:val>
            <c:numRef>
              <c:f>Full1!$D$8:$H$8</c:f>
              <c:numCache>
                <c:formatCode>General</c:formatCode>
                <c:ptCount val="5"/>
                <c:pt idx="0">
                  <c:v>69</c:v>
                </c:pt>
                <c:pt idx="1">
                  <c:v>1</c:v>
                </c:pt>
                <c:pt idx="2">
                  <c:v>11</c:v>
                </c:pt>
                <c:pt idx="3">
                  <c:v>8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081-4701-A145-CAD89E1453CC}"/>
            </c:ext>
          </c:extLst>
        </c:ser>
        <c:ser>
          <c:idx val="0"/>
          <c:order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C-D081-4701-A145-CAD89E1453C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E-D081-4701-A145-CAD89E1453C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0-D081-4701-A145-CAD89E1453C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2-D081-4701-A145-CAD89E1453C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4-D081-4701-A145-CAD89E1453C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Full1!$D$7:$H$7</c:f>
              <c:strCache>
                <c:ptCount val="5"/>
                <c:pt idx="0">
                  <c:v>Neurològica</c:v>
                </c:pt>
                <c:pt idx="1">
                  <c:v>Oncològica</c:v>
                </c:pt>
                <c:pt idx="2">
                  <c:v>Perinatal</c:v>
                </c:pt>
                <c:pt idx="3">
                  <c:v>Minoritàries</c:v>
                </c:pt>
                <c:pt idx="4">
                  <c:v>Cardiològiques</c:v>
                </c:pt>
              </c:strCache>
            </c:strRef>
          </c:cat>
          <c:val>
            <c:numRef>
              <c:f>Full1!$D$8:$H$8</c:f>
              <c:numCache>
                <c:formatCode>General</c:formatCode>
                <c:ptCount val="5"/>
                <c:pt idx="0">
                  <c:v>69</c:v>
                </c:pt>
                <c:pt idx="1">
                  <c:v>1</c:v>
                </c:pt>
                <c:pt idx="2">
                  <c:v>11</c:v>
                </c:pt>
                <c:pt idx="3">
                  <c:v>8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D081-4701-A145-CAD89E1453CC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a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a-E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/>
              <a:t>Habitatge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ca-E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C53-48E5-9E0F-4985406CE0C5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C53-48E5-9E0F-4985406CE0C5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C53-48E5-9E0F-4985406CE0C5}"/>
              </c:ext>
            </c:extLst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C53-48E5-9E0F-4985406CE0C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Full1!$C$19:$C$22</c:f>
              <c:strCache>
                <c:ptCount val="4"/>
                <c:pt idx="0">
                  <c:v>Correcte</c:v>
                </c:pt>
                <c:pt idx="1">
                  <c:v>Ocupació ilegal de vivenda</c:v>
                </c:pt>
                <c:pt idx="2">
                  <c:v>Ocupació ilegal amb orde de desnonament</c:v>
                </c:pt>
                <c:pt idx="3">
                  <c:v>Condicions no òptimes d'habitabilitat</c:v>
                </c:pt>
              </c:strCache>
            </c:strRef>
          </c:cat>
          <c:val>
            <c:numRef>
              <c:f>Full1!$D$19:$D$22</c:f>
              <c:numCache>
                <c:formatCode>General</c:formatCode>
                <c:ptCount val="4"/>
                <c:pt idx="0">
                  <c:v>50</c:v>
                </c:pt>
                <c:pt idx="1">
                  <c:v>9</c:v>
                </c:pt>
                <c:pt idx="2">
                  <c:v>7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C53-48E5-9E0F-4985406CE0C5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a-ES"/>
        </a:p>
      </c:txPr>
    </c:legend>
    <c:plotVisOnly val="1"/>
    <c:dispBlanksAs val="gap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ca-E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Pacients atesos 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a-E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B58-4C47-A8CE-8F513ED7200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B58-4C47-A8CE-8F513ED7200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Full1!$D$11:$E$11</c:f>
              <c:strCache>
                <c:ptCount val="2"/>
                <c:pt idx="0">
                  <c:v>PCC</c:v>
                </c:pt>
                <c:pt idx="1">
                  <c:v>MACA</c:v>
                </c:pt>
              </c:strCache>
            </c:strRef>
          </c:cat>
          <c:val>
            <c:numRef>
              <c:f>Full1!$D$12:$E$12</c:f>
              <c:numCache>
                <c:formatCode>General</c:formatCode>
                <c:ptCount val="2"/>
                <c:pt idx="0">
                  <c:v>60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B58-4C47-A8CE-8F513ED72001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a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a-E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0B0-4D06-A2C8-49DEFB96F27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0B0-4D06-A2C8-49DEFB96F27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0B0-4D06-A2C8-49DEFB96F27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0B0-4D06-A2C8-49DEFB96F27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0B0-4D06-A2C8-49DEFB96F271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Marroc</a:t>
                    </a:r>
                    <a:r>
                      <a:rPr lang="en-US" baseline="0" dirty="0"/>
                      <a:t>
</a:t>
                    </a:r>
                    <a:fld id="{32012FF0-8716-42D5-8A8A-05BA00ED86E1}" type="PERCENTAGE">
                      <a:rPr lang="en-US" baseline="0"/>
                      <a:pPr/>
                      <a:t>[PORCENTAJE]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0B0-4D06-A2C8-49DEFB96F271}"/>
                </c:ext>
              </c:extLst>
            </c:dLbl>
            <c:dLbl>
              <c:idx val="1"/>
              <c:layout>
                <c:manualLayout>
                  <c:x val="1.2723598033152152E-2"/>
                  <c:y val="-0.1706014884657844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112515345126761"/>
                      <c:h val="0.1874935410689592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90B0-4D06-A2C8-49DEFB96F271}"/>
                </c:ext>
              </c:extLst>
            </c:dLbl>
            <c:dLbl>
              <c:idx val="3"/>
              <c:layout>
                <c:manualLayout>
                  <c:x val="0.17388917311974608"/>
                  <c:y val="0.1268493047319564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249705787667527"/>
                      <c:h val="0.1328079249238461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90B0-4D06-A2C8-49DEFB96F271}"/>
                </c:ext>
              </c:extLst>
            </c:dLbl>
            <c:dLbl>
              <c:idx val="4"/>
              <c:layout>
                <c:manualLayout>
                  <c:x val="7.4740618934583933E-2"/>
                  <c:y val="0.1590758848530480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err="1"/>
                      <a:t>Ucraïna</a:t>
                    </a:r>
                    <a:r>
                      <a:rPr lang="en-US" baseline="0" dirty="0"/>
                      <a:t>
</a:t>
                    </a:r>
                    <a:fld id="{B65755D6-4E7A-4ADA-84B8-B0C0472A39F7}" type="PERCENTAGE">
                      <a:rPr lang="en-US" baseline="0"/>
                      <a:pPr/>
                      <a:t>[PORCENTAJE]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90B0-4D06-A2C8-49DEFB96F2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'0 Evolució'!$G$131:$K$131</c:f>
              <c:strCache>
                <c:ptCount val="5"/>
                <c:pt idx="0">
                  <c:v>Magreb</c:v>
                </c:pt>
                <c:pt idx="1">
                  <c:v>Indopaquistan</c:v>
                </c:pt>
                <c:pt idx="2">
                  <c:v>Xina</c:v>
                </c:pt>
                <c:pt idx="3">
                  <c:v>Sudamerica</c:v>
                </c:pt>
                <c:pt idx="4">
                  <c:v>Centroeuropa</c:v>
                </c:pt>
              </c:strCache>
            </c:strRef>
          </c:cat>
          <c:val>
            <c:numRef>
              <c:f>'0 Evolució'!$G$132:$K$132</c:f>
              <c:numCache>
                <c:formatCode>General</c:formatCode>
                <c:ptCount val="5"/>
                <c:pt idx="0">
                  <c:v>13</c:v>
                </c:pt>
                <c:pt idx="1">
                  <c:v>11</c:v>
                </c:pt>
                <c:pt idx="2">
                  <c:v>3</c:v>
                </c:pt>
                <c:pt idx="3">
                  <c:v>7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0B0-4D06-A2C8-49DEFB96F271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b="1">
          <a:solidFill>
            <a:schemeClr val="bg1"/>
          </a:solidFill>
        </a:defRPr>
      </a:pPr>
      <a:endParaRPr lang="ca-E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a-E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F14-4B59-9002-3A7C4DFEAA7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F14-4B59-9002-3A7C4DFEAA7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Full1!$L$42:$L$43</c:f>
              <c:strCache>
                <c:ptCount val="2"/>
                <c:pt idx="0">
                  <c:v>Immigrants</c:v>
                </c:pt>
                <c:pt idx="1">
                  <c:v>Autòctons</c:v>
                </c:pt>
              </c:strCache>
            </c:strRef>
          </c:cat>
          <c:val>
            <c:numRef>
              <c:f>Full1!$M$42:$M$43</c:f>
              <c:numCache>
                <c:formatCode>General</c:formatCode>
                <c:ptCount val="2"/>
                <c:pt idx="0">
                  <c:v>38</c:v>
                </c:pt>
                <c:pt idx="1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F14-4B59-9002-3A7C4DFEAA7C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a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a-E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96621874455117E-2"/>
          <c:y val="9.8421008776802599E-2"/>
          <c:w val="0.94918412087040105"/>
          <c:h val="0.84104023164092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8CDC00"/>
              </a:solidFill>
            </c:spPr>
            <c:extLst>
              <c:ext xmlns:c16="http://schemas.microsoft.com/office/drawing/2014/chart" uri="{C3380CC4-5D6E-409C-BE32-E72D297353CC}">
                <c16:uniqueId val="{00000001-3C0B-4FFA-B5F7-CFF85E112BB4}"/>
              </c:ext>
            </c:extLst>
          </c:dPt>
          <c:dPt>
            <c:idx val="1"/>
            <c:bubble3D val="0"/>
            <c:spPr>
              <a:solidFill>
                <a:srgbClr val="BEBFBF">
                  <a:alpha val="3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3C0B-4FFA-B5F7-CFF85E112BB4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C0B-4FFA-B5F7-CFF85E112B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ca-E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96621874455117E-2"/>
          <c:y val="9.8421008776802599E-2"/>
          <c:w val="0.94918412087040105"/>
          <c:h val="0.84104023164092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2DC2-4310-8CF6-B6E7FE7D2F7B}"/>
              </c:ext>
            </c:extLst>
          </c:dPt>
          <c:dPt>
            <c:idx val="1"/>
            <c:bubble3D val="0"/>
            <c:spPr>
              <a:solidFill>
                <a:srgbClr val="BEBFBF">
                  <a:alpha val="3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2DC2-4310-8CF6-B6E7FE7D2F7B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DC2-4310-8CF6-B6E7FE7D2F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ca-E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96621874455117E-2"/>
          <c:y val="9.8421008776802599E-2"/>
          <c:w val="0.94918412087040105"/>
          <c:h val="0.84104023164092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70AD47">
                  <a:lumMod val="40000"/>
                  <a:lumOff val="6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1-07C2-4306-8CB2-F915B03D11AF}"/>
              </c:ext>
            </c:extLst>
          </c:dPt>
          <c:dPt>
            <c:idx val="1"/>
            <c:bubble3D val="0"/>
            <c:spPr>
              <a:solidFill>
                <a:srgbClr val="BEBFBF">
                  <a:alpha val="3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07C2-4306-8CB2-F915B03D11AF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7C2-4306-8CB2-F915B03D11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ca-E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96621874455117E-2"/>
          <c:y val="9.8421008776802599E-2"/>
          <c:w val="0.94918412087040105"/>
          <c:h val="0.84104023164092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8147-4DFD-AE13-385AF9492B94}"/>
              </c:ext>
            </c:extLst>
          </c:dPt>
          <c:dPt>
            <c:idx val="1"/>
            <c:bubble3D val="0"/>
            <c:spPr>
              <a:solidFill>
                <a:srgbClr val="BEBFBF">
                  <a:alpha val="3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8147-4DFD-AE13-385AF9492B94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147-4DFD-AE13-385AF9492B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ca-E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a-ES" smtClean="0"/>
              <a:t>Feu clic aquí per editar l'estil de subtítols del patró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2003-D015-4974-9C21-5D3B7646F77C}" type="datetimeFigureOut">
              <a:rPr lang="ca-ES" smtClean="0"/>
              <a:t>20/1/2026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20F7D-1E0F-4195-A50A-DC14CA9C11DA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953123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2003-D015-4974-9C21-5D3B7646F77C}" type="datetimeFigureOut">
              <a:rPr lang="ca-ES" smtClean="0"/>
              <a:t>20/1/2026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20F7D-1E0F-4195-A50A-DC14CA9C11DA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86101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2003-D015-4974-9C21-5D3B7646F77C}" type="datetimeFigureOut">
              <a:rPr lang="ca-ES" smtClean="0"/>
              <a:t>20/1/2026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20F7D-1E0F-4195-A50A-DC14CA9C11DA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487974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RGB-300-C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60" y="5972260"/>
            <a:ext cx="5081965" cy="66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5029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422" y="2962655"/>
            <a:ext cx="5343155" cy="93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786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lantill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>
            <a:extLst>
              <a:ext uri="{FF2B5EF4-FFF2-40B4-BE49-F238E27FC236}">
                <a16:creationId xmlns:a16="http://schemas.microsoft.com/office/drawing/2014/main" id="{CAA194B2-6E5F-7A4E-7D0B-7730D7F2084E}"/>
              </a:ext>
            </a:extLst>
          </p:cNvPr>
          <p:cNvSpPr/>
          <p:nvPr userDrawn="1"/>
        </p:nvSpPr>
        <p:spPr>
          <a:xfrm>
            <a:off x="7325294" y="201811"/>
            <a:ext cx="4630189" cy="5249078"/>
          </a:xfrm>
          <a:prstGeom prst="roundRect">
            <a:avLst>
              <a:gd name="adj" fmla="val 4881"/>
            </a:avLst>
          </a:prstGeom>
          <a:solidFill>
            <a:schemeClr val="tx2">
              <a:alpha val="9852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Marcador de texto 11">
            <a:extLst>
              <a:ext uri="{FF2B5EF4-FFF2-40B4-BE49-F238E27FC236}">
                <a16:creationId xmlns:a16="http://schemas.microsoft.com/office/drawing/2014/main" id="{F598C505-2621-39E2-5CCD-720CD58D7A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59585" y="1401714"/>
            <a:ext cx="3961608" cy="12355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 smtClean="0"/>
              <a:t>Títol</a:t>
            </a:r>
            <a:endParaRPr lang="es-ES" dirty="0" smtClean="0"/>
          </a:p>
          <a:p>
            <a:r>
              <a:rPr lang="es-ES" dirty="0" err="1" smtClean="0"/>
              <a:t>Lorem</a:t>
            </a:r>
            <a:r>
              <a:rPr lang="es-ES" dirty="0" smtClean="0"/>
              <a:t> </a:t>
            </a:r>
            <a:r>
              <a:rPr lang="es-ES" dirty="0" err="1" smtClean="0"/>
              <a:t>ipsum</a:t>
            </a:r>
            <a:endParaRPr lang="es-ES" dirty="0" smtClean="0"/>
          </a:p>
        </p:txBody>
      </p:sp>
      <p:sp>
        <p:nvSpPr>
          <p:cNvPr id="9" name="Marcador de texto 13">
            <a:extLst>
              <a:ext uri="{FF2B5EF4-FFF2-40B4-BE49-F238E27FC236}">
                <a16:creationId xmlns:a16="http://schemas.microsoft.com/office/drawing/2014/main" id="{C4F4DC16-1BD8-8777-04B1-46DB23246D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59585" y="2764533"/>
            <a:ext cx="3961608" cy="14058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s-ES" dirty="0" err="1"/>
              <a:t>Subtítol</a:t>
            </a:r>
            <a:r>
              <a:rPr lang="es-ES" dirty="0"/>
              <a:t> de </a:t>
            </a:r>
            <a:r>
              <a:rPr lang="es-ES" dirty="0" err="1"/>
              <a:t>l‘apartat</a:t>
            </a:r>
            <a:r>
              <a:rPr lang="es-ES" dirty="0"/>
              <a:t> </a:t>
            </a:r>
            <a:r>
              <a:rPr lang="es-ES" dirty="0" err="1"/>
              <a:t>amb</a:t>
            </a:r>
            <a:r>
              <a:rPr lang="es-ES" dirty="0"/>
              <a:t> un </a:t>
            </a:r>
            <a:r>
              <a:rPr lang="es-ES" dirty="0" err="1"/>
              <a:t>màxim</a:t>
            </a:r>
            <a:r>
              <a:rPr lang="es-ES" dirty="0"/>
              <a:t> de 4 </a:t>
            </a:r>
            <a:r>
              <a:rPr lang="es-ES" dirty="0" err="1"/>
              <a:t>línies</a:t>
            </a:r>
            <a:r>
              <a:rPr lang="es-ES" dirty="0"/>
              <a:t>.</a:t>
            </a:r>
          </a:p>
        </p:txBody>
      </p:sp>
      <p:sp>
        <p:nvSpPr>
          <p:cNvPr id="3" name="Marcador de contenido 15">
            <a:extLst>
              <a:ext uri="{FF2B5EF4-FFF2-40B4-BE49-F238E27FC236}">
                <a16:creationId xmlns:a16="http://schemas.microsoft.com/office/drawing/2014/main" id="{A492D8C8-4165-1F7B-91F6-4B5B0AFB6F5D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663854" y="4794356"/>
            <a:ext cx="3961608" cy="366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s-ES" dirty="0"/>
              <a:t>Data i </a:t>
            </a:r>
            <a:r>
              <a:rPr lang="es-ES" dirty="0" err="1"/>
              <a:t>lloc</a:t>
            </a:r>
            <a:endParaRPr lang="es-ES" dirty="0"/>
          </a:p>
        </p:txBody>
      </p:sp>
      <p:pic>
        <p:nvPicPr>
          <p:cNvPr id="5" name="Imatg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706" y="201810"/>
            <a:ext cx="6885267" cy="6065735"/>
          </a:xfrm>
          <a:prstGeom prst="rect">
            <a:avLst/>
          </a:prstGeom>
        </p:spPr>
      </p:pic>
      <p:pic>
        <p:nvPicPr>
          <p:cNvPr id="6" name="Imatg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836" y="5825324"/>
            <a:ext cx="2337676" cy="408060"/>
          </a:xfrm>
          <a:prstGeom prst="rect">
            <a:avLst/>
          </a:prstGeom>
        </p:spPr>
      </p:pic>
      <p:pic>
        <p:nvPicPr>
          <p:cNvPr id="7" name="Imatg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242" y="5825670"/>
            <a:ext cx="1368997" cy="35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93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2003-D015-4974-9C21-5D3B7646F77C}" type="datetimeFigureOut">
              <a:rPr lang="ca-ES" smtClean="0"/>
              <a:t>20/1/2026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20F7D-1E0F-4195-A50A-DC14CA9C11DA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96424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 smtClean="0"/>
              <a:t>Editeu els estils de text del patró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2003-D015-4974-9C21-5D3B7646F77C}" type="datetimeFigureOut">
              <a:rPr lang="ca-ES" smtClean="0"/>
              <a:t>20/1/2026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20F7D-1E0F-4195-A50A-DC14CA9C11DA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11488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2003-D015-4974-9C21-5D3B7646F77C}" type="datetimeFigureOut">
              <a:rPr lang="ca-ES" smtClean="0"/>
              <a:t>20/1/2026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20F7D-1E0F-4195-A50A-DC14CA9C11DA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47017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Editeu els estils de text del patró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Editeu els estils de text del patró</a:t>
            </a:r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7" name="Contenidor de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2003-D015-4974-9C21-5D3B7646F77C}" type="datetimeFigureOut">
              <a:rPr lang="ca-ES" smtClean="0"/>
              <a:t>20/1/2026</a:t>
            </a:fld>
            <a:endParaRPr lang="ca-ES"/>
          </a:p>
        </p:txBody>
      </p:sp>
      <p:sp>
        <p:nvSpPr>
          <p:cNvPr id="8" name="Contenidor de peu de pà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Conteni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20F7D-1E0F-4195-A50A-DC14CA9C11DA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33870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2003-D015-4974-9C21-5D3B7646F77C}" type="datetimeFigureOut">
              <a:rPr lang="ca-ES" smtClean="0"/>
              <a:t>20/1/2026</a:t>
            </a:fld>
            <a:endParaRPr lang="ca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20F7D-1E0F-4195-A50A-DC14CA9C11DA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59857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2003-D015-4974-9C21-5D3B7646F77C}" type="datetimeFigureOut">
              <a:rPr lang="ca-ES" smtClean="0"/>
              <a:t>20/1/2026</a:t>
            </a:fld>
            <a:endParaRPr lang="ca-ES"/>
          </a:p>
        </p:txBody>
      </p:sp>
      <p:sp>
        <p:nvSpPr>
          <p:cNvPr id="3" name="Contenidor de peu de pà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20F7D-1E0F-4195-A50A-DC14CA9C11DA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39020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 smtClean="0"/>
              <a:t>Editeu els estils de text del patró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2003-D015-4974-9C21-5D3B7646F77C}" type="datetimeFigureOut">
              <a:rPr lang="ca-ES" smtClean="0"/>
              <a:t>20/1/2026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20F7D-1E0F-4195-A50A-DC14CA9C11DA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37853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 smtClean="0"/>
              <a:t>Editeu els estils de text del patró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2003-D015-4974-9C21-5D3B7646F77C}" type="datetimeFigureOut">
              <a:rPr lang="ca-ES" smtClean="0"/>
              <a:t>20/1/2026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20F7D-1E0F-4195-A50A-DC14CA9C11DA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112579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íto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12003-D015-4974-9C21-5D3B7646F77C}" type="datetimeFigureOut">
              <a:rPr lang="ca-ES" smtClean="0"/>
              <a:t>20/1/2026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20F7D-1E0F-4195-A50A-DC14CA9C11DA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5212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2.xml"/><Relationship Id="rId13" Type="http://schemas.openxmlformats.org/officeDocument/2006/relationships/image" Target="../media/image20.png"/><Relationship Id="rId18" Type="http://schemas.openxmlformats.org/officeDocument/2006/relationships/chart" Target="../charts/chart17.xml"/><Relationship Id="rId3" Type="http://schemas.openxmlformats.org/officeDocument/2006/relationships/chart" Target="../charts/chart7.xml"/><Relationship Id="rId21" Type="http://schemas.openxmlformats.org/officeDocument/2006/relationships/image" Target="../media/image11.png"/><Relationship Id="rId7" Type="http://schemas.openxmlformats.org/officeDocument/2006/relationships/chart" Target="../charts/chart11.xml"/><Relationship Id="rId12" Type="http://schemas.openxmlformats.org/officeDocument/2006/relationships/image" Target="../media/image19.jpeg"/><Relationship Id="rId17" Type="http://schemas.openxmlformats.org/officeDocument/2006/relationships/chart" Target="../charts/chart16.xml"/><Relationship Id="rId2" Type="http://schemas.openxmlformats.org/officeDocument/2006/relationships/chart" Target="../charts/chart6.xml"/><Relationship Id="rId16" Type="http://schemas.openxmlformats.org/officeDocument/2006/relationships/image" Target="../media/image23.png"/><Relationship Id="rId20" Type="http://schemas.openxmlformats.org/officeDocument/2006/relationships/chart" Target="../charts/chart19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10.xml"/><Relationship Id="rId11" Type="http://schemas.openxmlformats.org/officeDocument/2006/relationships/chart" Target="../charts/chart15.xml"/><Relationship Id="rId5" Type="http://schemas.openxmlformats.org/officeDocument/2006/relationships/chart" Target="../charts/chart9.xml"/><Relationship Id="rId15" Type="http://schemas.openxmlformats.org/officeDocument/2006/relationships/image" Target="../media/image22.png"/><Relationship Id="rId10" Type="http://schemas.openxmlformats.org/officeDocument/2006/relationships/chart" Target="../charts/chart14.xml"/><Relationship Id="rId19" Type="http://schemas.openxmlformats.org/officeDocument/2006/relationships/chart" Target="../charts/chart18.xml"/><Relationship Id="rId4" Type="http://schemas.openxmlformats.org/officeDocument/2006/relationships/chart" Target="../charts/chart8.xml"/><Relationship Id="rId9" Type="http://schemas.openxmlformats.org/officeDocument/2006/relationships/chart" Target="../charts/chart13.xml"/><Relationship Id="rId14" Type="http://schemas.openxmlformats.org/officeDocument/2006/relationships/image" Target="../media/image21.png"/><Relationship Id="rId2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1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2">
            <a:extLst>
              <a:ext uri="{FF2B5EF4-FFF2-40B4-BE49-F238E27FC236}">
                <a16:creationId xmlns:a16="http://schemas.microsoft.com/office/drawing/2014/main" id="{16E9E043-E259-9CF0-0D61-3B2839D183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16587" y="888044"/>
            <a:ext cx="4350126" cy="2445071"/>
          </a:xfrm>
        </p:spPr>
        <p:txBody>
          <a:bodyPr>
            <a:noAutofit/>
          </a:bodyPr>
          <a:lstStyle/>
          <a:p>
            <a:pPr algn="ctr"/>
            <a:r>
              <a:rPr lang="es-CO" sz="4000" b="1" dirty="0" err="1" smtClean="0">
                <a:solidFill>
                  <a:schemeClr val="tx1"/>
                </a:solidFill>
                <a:latin typeface="Arial"/>
                <a:ea typeface="Arial"/>
                <a:cs typeface="Arial"/>
              </a:rPr>
              <a:t>Unitat</a:t>
            </a:r>
            <a:r>
              <a:rPr lang="es-CO" sz="4000" b="1" dirty="0" smtClean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es-CO" sz="4000" b="1" dirty="0" err="1" smtClean="0">
                <a:solidFill>
                  <a:schemeClr val="tx1"/>
                </a:solidFill>
                <a:latin typeface="Arial"/>
                <a:ea typeface="Arial"/>
                <a:cs typeface="Arial"/>
              </a:rPr>
              <a:t>d’Atenció</a:t>
            </a:r>
            <a:r>
              <a:rPr lang="es-CO" sz="4000" b="1" dirty="0" smtClean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es-CO" sz="4000" b="1" dirty="0" err="1" smtClean="0">
                <a:solidFill>
                  <a:schemeClr val="tx1"/>
                </a:solidFill>
                <a:latin typeface="Arial"/>
                <a:ea typeface="Arial"/>
                <a:cs typeface="Arial"/>
              </a:rPr>
              <a:t>Pal·liativa</a:t>
            </a:r>
            <a:r>
              <a:rPr lang="es-CO" sz="4000" b="1" dirty="0" smtClean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es-CO" sz="4000" b="1" dirty="0" err="1" smtClean="0">
                <a:solidFill>
                  <a:schemeClr val="tx1"/>
                </a:solidFill>
                <a:latin typeface="Arial"/>
                <a:ea typeface="Arial"/>
                <a:cs typeface="Arial"/>
              </a:rPr>
              <a:t>Pediàtrica</a:t>
            </a:r>
            <a:r>
              <a:rPr lang="es-CO" sz="4000" b="1" dirty="0" smtClean="0">
                <a:solidFill>
                  <a:schemeClr val="tx1"/>
                </a:solidFill>
                <a:latin typeface="Arial"/>
                <a:ea typeface="Arial"/>
                <a:cs typeface="Arial"/>
              </a:rPr>
              <a:t> Integral i </a:t>
            </a:r>
            <a:r>
              <a:rPr lang="es-CO" sz="4000" b="1" dirty="0" err="1" smtClean="0">
                <a:solidFill>
                  <a:schemeClr val="tx1"/>
                </a:solidFill>
                <a:latin typeface="Arial"/>
                <a:ea typeface="Arial"/>
                <a:cs typeface="Arial"/>
              </a:rPr>
              <a:t>Pacient</a:t>
            </a:r>
            <a:r>
              <a:rPr lang="es-CO" sz="4000" b="1" dirty="0" smtClean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es-CO" sz="4000" b="1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C</a:t>
            </a:r>
            <a:r>
              <a:rPr lang="es-CO" sz="4000" b="1" dirty="0" err="1" smtClean="0">
                <a:solidFill>
                  <a:schemeClr val="tx1"/>
                </a:solidFill>
                <a:latin typeface="Arial"/>
                <a:ea typeface="Arial"/>
                <a:cs typeface="Arial"/>
              </a:rPr>
              <a:t>rònic</a:t>
            </a:r>
            <a:r>
              <a:rPr lang="es-CO" sz="4000" b="1" dirty="0" smtClean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es-CO" sz="4000" b="1" dirty="0" err="1" smtClean="0">
                <a:solidFill>
                  <a:schemeClr val="tx1"/>
                </a:solidFill>
                <a:latin typeface="Arial"/>
                <a:ea typeface="Arial"/>
                <a:cs typeface="Arial"/>
              </a:rPr>
              <a:t>Complex</a:t>
            </a:r>
            <a:r>
              <a:rPr lang="es-CO" sz="4000" b="1" dirty="0" smtClean="0">
                <a:solidFill>
                  <a:schemeClr val="tx1"/>
                </a:solidFill>
                <a:latin typeface="Arial"/>
                <a:ea typeface="Arial"/>
                <a:cs typeface="Arial"/>
              </a:rPr>
              <a:t> (UAPPI-PCC)</a:t>
            </a:r>
          </a:p>
          <a:p>
            <a:pPr algn="ctr"/>
            <a:r>
              <a:rPr lang="es-CO" sz="4000" b="1" dirty="0" smtClean="0">
                <a:solidFill>
                  <a:schemeClr val="tx1"/>
                </a:solidFill>
                <a:latin typeface="Arial"/>
                <a:ea typeface="Arial"/>
                <a:cs typeface="Arial"/>
              </a:rPr>
              <a:t>2020-2026</a:t>
            </a:r>
          </a:p>
          <a:p>
            <a:pPr algn="ctr"/>
            <a:endParaRPr lang="es-CO" sz="4000" b="1" dirty="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944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12">
            <a:extLst>
              <a:ext uri="{FF2B5EF4-FFF2-40B4-BE49-F238E27FC236}">
                <a16:creationId xmlns:a16="http://schemas.microsoft.com/office/drawing/2014/main" id="{60AF5147-D6C6-445C-ABFF-9ED539383FD4}"/>
              </a:ext>
            </a:extLst>
          </p:cNvPr>
          <p:cNvGrpSpPr/>
          <p:nvPr/>
        </p:nvGrpSpPr>
        <p:grpSpPr>
          <a:xfrm>
            <a:off x="5756813" y="548063"/>
            <a:ext cx="1282321" cy="1506452"/>
            <a:chOff x="1187625" y="1314642"/>
            <a:chExt cx="1872208" cy="1997226"/>
          </a:xfrm>
        </p:grpSpPr>
        <p:sp>
          <p:nvSpPr>
            <p:cNvPr id="42" name="Oval 7">
              <a:extLst>
                <a:ext uri="{FF2B5EF4-FFF2-40B4-BE49-F238E27FC236}">
                  <a16:creationId xmlns:a16="http://schemas.microsoft.com/office/drawing/2014/main" id="{A8CFC3F7-12B3-4623-BFD4-48ECD661AD6C}"/>
                </a:ext>
              </a:extLst>
            </p:cNvPr>
            <p:cNvSpPr/>
            <p:nvPr/>
          </p:nvSpPr>
          <p:spPr>
            <a:xfrm>
              <a:off x="1187625" y="1412777"/>
              <a:ext cx="1872208" cy="1872208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endParaRPr>
            </a:p>
          </p:txBody>
        </p:sp>
        <p:graphicFrame>
          <p:nvGraphicFramePr>
            <p:cNvPr id="43" name="Chart 6">
              <a:extLst>
                <a:ext uri="{FF2B5EF4-FFF2-40B4-BE49-F238E27FC236}">
                  <a16:creationId xmlns:a16="http://schemas.microsoft.com/office/drawing/2014/main" id="{62480E56-006E-4EDC-858F-7BE36F5B63C9}"/>
                </a:ext>
              </a:extLst>
            </p:cNvPr>
            <p:cNvGraphicFramePr/>
            <p:nvPr>
              <p:extLst/>
            </p:nvPr>
          </p:nvGraphicFramePr>
          <p:xfrm>
            <a:off x="1219028" y="1314642"/>
            <a:ext cx="1830790" cy="199722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  <p:sp>
        <p:nvSpPr>
          <p:cNvPr id="51" name="TextBox 35"/>
          <p:cNvSpPr txBox="1"/>
          <p:nvPr/>
        </p:nvSpPr>
        <p:spPr>
          <a:xfrm>
            <a:off x="5955707" y="1138599"/>
            <a:ext cx="1076568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defTabSz="914286"/>
            <a:r>
              <a:rPr lang="en-US" altLang="ko-KR" sz="2400" b="1" dirty="0">
                <a:solidFill>
                  <a:srgbClr val="8CDC00"/>
                </a:solidFill>
                <a:latin typeface="Arial"/>
                <a:ea typeface="Arial Unicode MS"/>
                <a:cs typeface="Arial" pitchFamily="34" charset="0"/>
              </a:rPr>
              <a:t>40h/s</a:t>
            </a:r>
          </a:p>
        </p:txBody>
      </p:sp>
      <p:grpSp>
        <p:nvGrpSpPr>
          <p:cNvPr id="7" name="Agrupa 6"/>
          <p:cNvGrpSpPr/>
          <p:nvPr/>
        </p:nvGrpSpPr>
        <p:grpSpPr>
          <a:xfrm>
            <a:off x="2519082" y="614495"/>
            <a:ext cx="1244306" cy="1470460"/>
            <a:chOff x="2519082" y="614495"/>
            <a:chExt cx="1244306" cy="1470460"/>
          </a:xfrm>
        </p:grpSpPr>
        <p:grpSp>
          <p:nvGrpSpPr>
            <p:cNvPr id="44" name="Group 12">
              <a:extLst>
                <a:ext uri="{FF2B5EF4-FFF2-40B4-BE49-F238E27FC236}">
                  <a16:creationId xmlns:a16="http://schemas.microsoft.com/office/drawing/2014/main" id="{CFC75698-BA9E-418F-9C6E-903A1DF0601D}"/>
                </a:ext>
              </a:extLst>
            </p:cNvPr>
            <p:cNvGrpSpPr/>
            <p:nvPr/>
          </p:nvGrpSpPr>
          <p:grpSpPr>
            <a:xfrm>
              <a:off x="2519082" y="614495"/>
              <a:ext cx="1244306" cy="1470460"/>
              <a:chOff x="1187625" y="1314642"/>
              <a:chExt cx="1872208" cy="1997226"/>
            </a:xfrm>
          </p:grpSpPr>
          <p:sp>
            <p:nvSpPr>
              <p:cNvPr id="45" name="Oval 7">
                <a:extLst>
                  <a:ext uri="{FF2B5EF4-FFF2-40B4-BE49-F238E27FC236}">
                    <a16:creationId xmlns:a16="http://schemas.microsoft.com/office/drawing/2014/main" id="{C6B0663A-EDCA-4AAE-A0B7-3021DFA91B41}"/>
                  </a:ext>
                </a:extLst>
              </p:cNvPr>
              <p:cNvSpPr/>
              <p:nvPr/>
            </p:nvSpPr>
            <p:spPr>
              <a:xfrm>
                <a:off x="1187625" y="1412777"/>
                <a:ext cx="1872208" cy="1872208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Arial" pitchFamily="34" charset="0"/>
                </a:endParaRPr>
              </a:p>
            </p:txBody>
          </p:sp>
          <p:graphicFrame>
            <p:nvGraphicFramePr>
              <p:cNvPr id="46" name="Chart 6">
                <a:extLst>
                  <a:ext uri="{FF2B5EF4-FFF2-40B4-BE49-F238E27FC236}">
                    <a16:creationId xmlns:a16="http://schemas.microsoft.com/office/drawing/2014/main" id="{4C0317FD-683C-4AFF-92D1-262C485151E6}"/>
                  </a:ext>
                </a:extLst>
              </p:cNvPr>
              <p:cNvGraphicFramePr/>
              <p:nvPr/>
            </p:nvGraphicFramePr>
            <p:xfrm>
              <a:off x="1219028" y="1314642"/>
              <a:ext cx="1830790" cy="199722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</p:grpSp>
        <p:sp>
          <p:nvSpPr>
            <p:cNvPr id="54" name="TextBox 40"/>
            <p:cNvSpPr txBox="1"/>
            <p:nvPr/>
          </p:nvSpPr>
          <p:spPr>
            <a:xfrm>
              <a:off x="2632814" y="1126225"/>
              <a:ext cx="1016990" cy="461665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ctr" defTabSz="914286"/>
              <a:r>
                <a:rPr lang="en-US" altLang="ko-KR" sz="2400" b="1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Arial Unicode MS"/>
                  <a:cs typeface="Arial" pitchFamily="34" charset="0"/>
                </a:rPr>
                <a:t>20h/s</a:t>
              </a:r>
            </a:p>
          </p:txBody>
        </p:sp>
      </p:grpSp>
      <p:sp>
        <p:nvSpPr>
          <p:cNvPr id="55" name="텍스트 개체 틀 11"/>
          <p:cNvSpPr txBox="1">
            <a:spLocks/>
          </p:cNvSpPr>
          <p:nvPr/>
        </p:nvSpPr>
        <p:spPr>
          <a:xfrm>
            <a:off x="490131" y="3302805"/>
            <a:ext cx="1966607" cy="360040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000" b="1" dirty="0" err="1">
                <a:solidFill>
                  <a:schemeClr val="bg1">
                    <a:lumMod val="50000"/>
                  </a:schemeClr>
                </a:solidFill>
                <a:latin typeface="Arial"/>
                <a:ea typeface="Arial Unicode MS"/>
                <a:cs typeface="Arial" pitchFamily="34" charset="0"/>
              </a:rPr>
              <a:t>Psicòloga</a:t>
            </a:r>
            <a:endParaRPr lang="ko-KR" altLang="en-US" sz="2000" b="1" dirty="0">
              <a:solidFill>
                <a:schemeClr val="bg1">
                  <a:lumMod val="50000"/>
                </a:schemeClr>
              </a:solidFill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56" name="텍스트 개체 틀 11"/>
          <p:cNvSpPr txBox="1">
            <a:spLocks/>
          </p:cNvSpPr>
          <p:nvPr/>
        </p:nvSpPr>
        <p:spPr>
          <a:xfrm>
            <a:off x="66776" y="4706545"/>
            <a:ext cx="2033608" cy="360040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000" b="1" dirty="0" err="1">
                <a:solidFill>
                  <a:schemeClr val="bg1">
                    <a:lumMod val="50000"/>
                  </a:schemeClr>
                </a:solidFill>
                <a:latin typeface="Arial"/>
                <a:ea typeface="Arial Unicode MS"/>
                <a:cs typeface="Arial" pitchFamily="34" charset="0"/>
              </a:rPr>
              <a:t>Treballador</a:t>
            </a:r>
            <a:r>
              <a:rPr lang="en-US" altLang="ko-KR" sz="2000" b="1" dirty="0">
                <a:solidFill>
                  <a:schemeClr val="bg1">
                    <a:lumMod val="50000"/>
                  </a:schemeClr>
                </a:solidFill>
                <a:latin typeface="Arial"/>
                <a:ea typeface="Arial Unicode MS"/>
                <a:cs typeface="Arial" pitchFamily="34" charset="0"/>
              </a:rPr>
              <a:t>@ Social</a:t>
            </a:r>
            <a:endParaRPr lang="ko-KR" altLang="en-US" sz="2000" b="1" dirty="0">
              <a:solidFill>
                <a:schemeClr val="bg1">
                  <a:lumMod val="50000"/>
                </a:schemeClr>
              </a:solidFill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60" name="텍스트 개체 틀 11"/>
          <p:cNvSpPr txBox="1">
            <a:spLocks/>
          </p:cNvSpPr>
          <p:nvPr/>
        </p:nvSpPr>
        <p:spPr>
          <a:xfrm>
            <a:off x="-136965" y="854380"/>
            <a:ext cx="1966607" cy="360040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ca-ES" altLang="ko-KR" sz="2000" b="1" dirty="0" err="1">
                <a:solidFill>
                  <a:schemeClr val="bg1">
                    <a:lumMod val="50000"/>
                  </a:schemeClr>
                </a:solidFill>
                <a:latin typeface="Arial"/>
                <a:ea typeface="Arial Unicode MS"/>
                <a:cs typeface="Arial" pitchFamily="34" charset="0"/>
              </a:rPr>
              <a:t>Pediatr</a:t>
            </a:r>
            <a:r>
              <a:rPr lang="ca-ES" altLang="ko-KR" sz="2000" b="1" dirty="0">
                <a:solidFill>
                  <a:schemeClr val="bg1">
                    <a:lumMod val="50000"/>
                  </a:schemeClr>
                </a:solidFill>
                <a:latin typeface="Arial"/>
                <a:ea typeface="Arial Unicode MS"/>
                <a:cs typeface="Arial" pitchFamily="34" charset="0"/>
              </a:rPr>
              <a:t>@</a:t>
            </a:r>
            <a:endParaRPr lang="ko-KR" altLang="en-US" sz="2000" b="1" dirty="0">
              <a:solidFill>
                <a:schemeClr val="bg1">
                  <a:lumMod val="50000"/>
                </a:schemeClr>
              </a:solidFill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61" name="텍스트 개체 틀 11"/>
          <p:cNvSpPr txBox="1">
            <a:spLocks/>
          </p:cNvSpPr>
          <p:nvPr/>
        </p:nvSpPr>
        <p:spPr>
          <a:xfrm>
            <a:off x="-136965" y="2077759"/>
            <a:ext cx="1966607" cy="360040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2000" b="1" dirty="0" err="1">
                <a:solidFill>
                  <a:schemeClr val="bg1">
                    <a:lumMod val="50000"/>
                  </a:schemeClr>
                </a:solidFill>
                <a:latin typeface="Arial"/>
                <a:ea typeface="Arial Unicode MS"/>
                <a:cs typeface="Arial" pitchFamily="34" charset="0"/>
              </a:rPr>
              <a:t>Infermera</a:t>
            </a:r>
            <a:endParaRPr lang="ko-KR" altLang="en-US" sz="2000" b="1" dirty="0">
              <a:solidFill>
                <a:schemeClr val="bg1">
                  <a:lumMod val="50000"/>
                </a:schemeClr>
              </a:solidFill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4540" y="5900199"/>
            <a:ext cx="12192000" cy="1005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/>
              <a:t>v</a:t>
            </a:r>
          </a:p>
        </p:txBody>
      </p:sp>
      <p:grpSp>
        <p:nvGrpSpPr>
          <p:cNvPr id="79" name="Group 12">
            <a:extLst>
              <a:ext uri="{FF2B5EF4-FFF2-40B4-BE49-F238E27FC236}">
                <a16:creationId xmlns:a16="http://schemas.microsoft.com/office/drawing/2014/main" id="{47CE9243-B0A9-418A-9473-0EE4813FA0A6}"/>
              </a:ext>
            </a:extLst>
          </p:cNvPr>
          <p:cNvGrpSpPr/>
          <p:nvPr/>
        </p:nvGrpSpPr>
        <p:grpSpPr>
          <a:xfrm>
            <a:off x="4047374" y="625718"/>
            <a:ext cx="1394753" cy="1412022"/>
            <a:chOff x="1187625" y="1314642"/>
            <a:chExt cx="1872208" cy="1997226"/>
          </a:xfrm>
        </p:grpSpPr>
        <p:sp>
          <p:nvSpPr>
            <p:cNvPr id="80" name="Oval 7">
              <a:extLst>
                <a:ext uri="{FF2B5EF4-FFF2-40B4-BE49-F238E27FC236}">
                  <a16:creationId xmlns:a16="http://schemas.microsoft.com/office/drawing/2014/main" id="{C5E69E87-0504-4B6B-A38A-3366CA129A97}"/>
                </a:ext>
              </a:extLst>
            </p:cNvPr>
            <p:cNvSpPr/>
            <p:nvPr/>
          </p:nvSpPr>
          <p:spPr>
            <a:xfrm>
              <a:off x="1187625" y="1412777"/>
              <a:ext cx="1872208" cy="1872208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endParaRPr>
            </a:p>
          </p:txBody>
        </p:sp>
        <p:graphicFrame>
          <p:nvGraphicFramePr>
            <p:cNvPr id="81" name="Chart 6">
              <a:extLst>
                <a:ext uri="{FF2B5EF4-FFF2-40B4-BE49-F238E27FC236}">
                  <a16:creationId xmlns:a16="http://schemas.microsoft.com/office/drawing/2014/main" id="{3DB4CB0C-DEDF-4D7B-A863-37D47DA7E27D}"/>
                </a:ext>
              </a:extLst>
            </p:cNvPr>
            <p:cNvGraphicFramePr/>
            <p:nvPr>
              <p:extLst/>
            </p:nvPr>
          </p:nvGraphicFramePr>
          <p:xfrm>
            <a:off x="1219028" y="1314642"/>
            <a:ext cx="1830790" cy="199722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sp>
        <p:nvSpPr>
          <p:cNvPr id="82" name="TextBox 38"/>
          <p:cNvSpPr txBox="1"/>
          <p:nvPr/>
        </p:nvSpPr>
        <p:spPr>
          <a:xfrm>
            <a:off x="4313687" y="1132760"/>
            <a:ext cx="1005665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defTabSz="914286"/>
            <a:r>
              <a:rPr lang="en-US" altLang="ko-KR" sz="2400" b="1" dirty="0">
                <a:solidFill>
                  <a:schemeClr val="tx2">
                    <a:lumMod val="75000"/>
                  </a:schemeClr>
                </a:solidFill>
                <a:latin typeface="Arial"/>
                <a:ea typeface="Arial Unicode MS"/>
                <a:cs typeface="Arial" pitchFamily="34" charset="0"/>
              </a:rPr>
              <a:t>40h/s </a:t>
            </a:r>
          </a:p>
        </p:txBody>
      </p:sp>
      <p:grpSp>
        <p:nvGrpSpPr>
          <p:cNvPr id="87" name="Group 12">
            <a:extLst>
              <a:ext uri="{FF2B5EF4-FFF2-40B4-BE49-F238E27FC236}">
                <a16:creationId xmlns:a16="http://schemas.microsoft.com/office/drawing/2014/main" id="{CFC75698-BA9E-418F-9C6E-903A1DF0601D}"/>
              </a:ext>
            </a:extLst>
          </p:cNvPr>
          <p:cNvGrpSpPr/>
          <p:nvPr/>
        </p:nvGrpSpPr>
        <p:grpSpPr>
          <a:xfrm>
            <a:off x="2439370" y="1923753"/>
            <a:ext cx="1355197" cy="1431445"/>
            <a:chOff x="1187625" y="1314642"/>
            <a:chExt cx="1872208" cy="1997226"/>
          </a:xfrm>
        </p:grpSpPr>
        <p:sp>
          <p:nvSpPr>
            <p:cNvPr id="88" name="Oval 7">
              <a:extLst>
                <a:ext uri="{FF2B5EF4-FFF2-40B4-BE49-F238E27FC236}">
                  <a16:creationId xmlns:a16="http://schemas.microsoft.com/office/drawing/2014/main" id="{C6B0663A-EDCA-4AAE-A0B7-3021DFA91B41}"/>
                </a:ext>
              </a:extLst>
            </p:cNvPr>
            <p:cNvSpPr/>
            <p:nvPr/>
          </p:nvSpPr>
          <p:spPr>
            <a:xfrm>
              <a:off x="1187625" y="1412777"/>
              <a:ext cx="1872208" cy="1872208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endParaRPr>
            </a:p>
          </p:txBody>
        </p:sp>
        <p:graphicFrame>
          <p:nvGraphicFramePr>
            <p:cNvPr id="89" name="Chart 6">
              <a:extLst>
                <a:ext uri="{FF2B5EF4-FFF2-40B4-BE49-F238E27FC236}">
                  <a16:creationId xmlns:a16="http://schemas.microsoft.com/office/drawing/2014/main" id="{4C0317FD-683C-4AFF-92D1-262C485151E6}"/>
                </a:ext>
              </a:extLst>
            </p:cNvPr>
            <p:cNvGraphicFramePr/>
            <p:nvPr/>
          </p:nvGraphicFramePr>
          <p:xfrm>
            <a:off x="1219028" y="1314642"/>
            <a:ext cx="1830790" cy="199722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sp>
        <p:nvSpPr>
          <p:cNvPr id="90" name="TextBox 40"/>
          <p:cNvSpPr txBox="1"/>
          <p:nvPr/>
        </p:nvSpPr>
        <p:spPr>
          <a:xfrm>
            <a:off x="2602597" y="2463376"/>
            <a:ext cx="1016990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 defTabSz="914286"/>
            <a:r>
              <a:rPr lang="en-US" altLang="ko-KR" sz="2400" b="1" dirty="0">
                <a:solidFill>
                  <a:schemeClr val="bg1">
                    <a:lumMod val="50000"/>
                  </a:schemeClr>
                </a:solidFill>
                <a:latin typeface="Arial"/>
                <a:ea typeface="Arial Unicode MS"/>
                <a:cs typeface="Arial" pitchFamily="34" charset="0"/>
              </a:rPr>
              <a:t>20h/s</a:t>
            </a:r>
          </a:p>
        </p:txBody>
      </p:sp>
      <p:grpSp>
        <p:nvGrpSpPr>
          <p:cNvPr id="91" name="Group 12">
            <a:extLst>
              <a:ext uri="{FF2B5EF4-FFF2-40B4-BE49-F238E27FC236}">
                <a16:creationId xmlns:a16="http://schemas.microsoft.com/office/drawing/2014/main" id="{47CE9243-B0A9-418A-9473-0EE4813FA0A6}"/>
              </a:ext>
            </a:extLst>
          </p:cNvPr>
          <p:cNvGrpSpPr/>
          <p:nvPr/>
        </p:nvGrpSpPr>
        <p:grpSpPr>
          <a:xfrm>
            <a:off x="4051104" y="1878573"/>
            <a:ext cx="1394753" cy="1412022"/>
            <a:chOff x="1187625" y="1314642"/>
            <a:chExt cx="1872208" cy="1997226"/>
          </a:xfrm>
        </p:grpSpPr>
        <p:sp>
          <p:nvSpPr>
            <p:cNvPr id="92" name="Oval 7">
              <a:extLst>
                <a:ext uri="{FF2B5EF4-FFF2-40B4-BE49-F238E27FC236}">
                  <a16:creationId xmlns:a16="http://schemas.microsoft.com/office/drawing/2014/main" id="{C5E69E87-0504-4B6B-A38A-3366CA129A97}"/>
                </a:ext>
              </a:extLst>
            </p:cNvPr>
            <p:cNvSpPr/>
            <p:nvPr/>
          </p:nvSpPr>
          <p:spPr>
            <a:xfrm>
              <a:off x="1187625" y="1412777"/>
              <a:ext cx="1872208" cy="1872208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endParaRPr>
            </a:p>
          </p:txBody>
        </p:sp>
        <p:graphicFrame>
          <p:nvGraphicFramePr>
            <p:cNvPr id="93" name="Chart 6">
              <a:extLst>
                <a:ext uri="{FF2B5EF4-FFF2-40B4-BE49-F238E27FC236}">
                  <a16:creationId xmlns:a16="http://schemas.microsoft.com/office/drawing/2014/main" id="{3DB4CB0C-DEDF-4D7B-A863-37D47DA7E27D}"/>
                </a:ext>
              </a:extLst>
            </p:cNvPr>
            <p:cNvGraphicFramePr/>
            <p:nvPr>
              <p:extLst/>
            </p:nvPr>
          </p:nvGraphicFramePr>
          <p:xfrm>
            <a:off x="1219028" y="1314642"/>
            <a:ext cx="1830790" cy="199722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</p:grpSp>
      <p:sp>
        <p:nvSpPr>
          <p:cNvPr id="94" name="TextBox 38"/>
          <p:cNvSpPr txBox="1"/>
          <p:nvPr/>
        </p:nvSpPr>
        <p:spPr>
          <a:xfrm>
            <a:off x="4317417" y="2385615"/>
            <a:ext cx="1005665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defTabSz="914286"/>
            <a:r>
              <a:rPr lang="en-US" altLang="ko-KR" sz="2400" b="1" dirty="0">
                <a:solidFill>
                  <a:schemeClr val="tx2">
                    <a:lumMod val="75000"/>
                  </a:schemeClr>
                </a:solidFill>
                <a:latin typeface="Arial"/>
                <a:ea typeface="Arial Unicode MS"/>
                <a:cs typeface="Arial" pitchFamily="34" charset="0"/>
              </a:rPr>
              <a:t>40h/s </a:t>
            </a:r>
          </a:p>
        </p:txBody>
      </p:sp>
      <p:grpSp>
        <p:nvGrpSpPr>
          <p:cNvPr id="95" name="Group 12">
            <a:extLst>
              <a:ext uri="{FF2B5EF4-FFF2-40B4-BE49-F238E27FC236}">
                <a16:creationId xmlns:a16="http://schemas.microsoft.com/office/drawing/2014/main" id="{47CE9243-B0A9-418A-9473-0EE4813FA0A6}"/>
              </a:ext>
            </a:extLst>
          </p:cNvPr>
          <p:cNvGrpSpPr/>
          <p:nvPr/>
        </p:nvGrpSpPr>
        <p:grpSpPr>
          <a:xfrm>
            <a:off x="3397167" y="3229812"/>
            <a:ext cx="1394753" cy="1412022"/>
            <a:chOff x="1187625" y="1314642"/>
            <a:chExt cx="1872208" cy="1997226"/>
          </a:xfrm>
        </p:grpSpPr>
        <p:sp>
          <p:nvSpPr>
            <p:cNvPr id="96" name="Oval 7">
              <a:extLst>
                <a:ext uri="{FF2B5EF4-FFF2-40B4-BE49-F238E27FC236}">
                  <a16:creationId xmlns:a16="http://schemas.microsoft.com/office/drawing/2014/main" id="{C5E69E87-0504-4B6B-A38A-3366CA129A97}"/>
                </a:ext>
              </a:extLst>
            </p:cNvPr>
            <p:cNvSpPr/>
            <p:nvPr/>
          </p:nvSpPr>
          <p:spPr>
            <a:xfrm>
              <a:off x="1187625" y="1412777"/>
              <a:ext cx="1872208" cy="1872208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endParaRPr>
            </a:p>
          </p:txBody>
        </p:sp>
        <p:graphicFrame>
          <p:nvGraphicFramePr>
            <p:cNvPr id="97" name="Chart 6">
              <a:extLst>
                <a:ext uri="{FF2B5EF4-FFF2-40B4-BE49-F238E27FC236}">
                  <a16:creationId xmlns:a16="http://schemas.microsoft.com/office/drawing/2014/main" id="{3DB4CB0C-DEDF-4D7B-A863-37D47DA7E27D}"/>
                </a:ext>
              </a:extLst>
            </p:cNvPr>
            <p:cNvGraphicFramePr/>
            <p:nvPr>
              <p:extLst/>
            </p:nvPr>
          </p:nvGraphicFramePr>
          <p:xfrm>
            <a:off x="1219028" y="1314642"/>
            <a:ext cx="1830790" cy="199722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</p:grpSp>
      <p:sp>
        <p:nvSpPr>
          <p:cNvPr id="98" name="TextBox 38"/>
          <p:cNvSpPr txBox="1"/>
          <p:nvPr/>
        </p:nvSpPr>
        <p:spPr>
          <a:xfrm>
            <a:off x="3663480" y="3736854"/>
            <a:ext cx="1005665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defTabSz="914286"/>
            <a:r>
              <a:rPr lang="en-US" altLang="ko-KR" sz="2400" b="1" dirty="0">
                <a:solidFill>
                  <a:schemeClr val="tx2">
                    <a:lumMod val="75000"/>
                  </a:schemeClr>
                </a:solidFill>
                <a:latin typeface="Arial"/>
                <a:ea typeface="Arial Unicode MS"/>
                <a:cs typeface="Arial" pitchFamily="34" charset="0"/>
              </a:rPr>
              <a:t>20h/s </a:t>
            </a:r>
          </a:p>
        </p:txBody>
      </p:sp>
      <p:grpSp>
        <p:nvGrpSpPr>
          <p:cNvPr id="99" name="Group 12">
            <a:extLst>
              <a:ext uri="{FF2B5EF4-FFF2-40B4-BE49-F238E27FC236}">
                <a16:creationId xmlns:a16="http://schemas.microsoft.com/office/drawing/2014/main" id="{47CE9243-B0A9-418A-9473-0EE4813FA0A6}"/>
              </a:ext>
            </a:extLst>
          </p:cNvPr>
          <p:cNvGrpSpPr/>
          <p:nvPr/>
        </p:nvGrpSpPr>
        <p:grpSpPr>
          <a:xfrm>
            <a:off x="3418676" y="4577481"/>
            <a:ext cx="1394753" cy="1412022"/>
            <a:chOff x="1187625" y="1314642"/>
            <a:chExt cx="1872208" cy="1997226"/>
          </a:xfrm>
        </p:grpSpPr>
        <p:sp>
          <p:nvSpPr>
            <p:cNvPr id="100" name="Oval 7">
              <a:extLst>
                <a:ext uri="{FF2B5EF4-FFF2-40B4-BE49-F238E27FC236}">
                  <a16:creationId xmlns:a16="http://schemas.microsoft.com/office/drawing/2014/main" id="{C5E69E87-0504-4B6B-A38A-3366CA129A97}"/>
                </a:ext>
              </a:extLst>
            </p:cNvPr>
            <p:cNvSpPr/>
            <p:nvPr/>
          </p:nvSpPr>
          <p:spPr>
            <a:xfrm>
              <a:off x="1187625" y="1412777"/>
              <a:ext cx="1872208" cy="1872208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endParaRPr>
            </a:p>
          </p:txBody>
        </p:sp>
        <p:graphicFrame>
          <p:nvGraphicFramePr>
            <p:cNvPr id="101" name="Chart 6">
              <a:extLst>
                <a:ext uri="{FF2B5EF4-FFF2-40B4-BE49-F238E27FC236}">
                  <a16:creationId xmlns:a16="http://schemas.microsoft.com/office/drawing/2014/main" id="{3DB4CB0C-DEDF-4D7B-A863-37D47DA7E27D}"/>
                </a:ext>
              </a:extLst>
            </p:cNvPr>
            <p:cNvGraphicFramePr/>
            <p:nvPr>
              <p:extLst/>
            </p:nvPr>
          </p:nvGraphicFramePr>
          <p:xfrm>
            <a:off x="1219028" y="1314642"/>
            <a:ext cx="1830790" cy="199722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</p:grpSp>
      <p:sp>
        <p:nvSpPr>
          <p:cNvPr id="102" name="TextBox 38"/>
          <p:cNvSpPr txBox="1"/>
          <p:nvPr/>
        </p:nvSpPr>
        <p:spPr>
          <a:xfrm>
            <a:off x="3684989" y="5084523"/>
            <a:ext cx="1005665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defTabSz="914286"/>
            <a:r>
              <a:rPr lang="en-US" altLang="ko-KR" sz="2400" b="1" dirty="0">
                <a:solidFill>
                  <a:schemeClr val="tx2">
                    <a:lumMod val="75000"/>
                  </a:schemeClr>
                </a:solidFill>
                <a:latin typeface="Arial"/>
                <a:ea typeface="Arial Unicode MS"/>
                <a:cs typeface="Arial" pitchFamily="34" charset="0"/>
              </a:rPr>
              <a:t>20h/s </a:t>
            </a:r>
          </a:p>
        </p:txBody>
      </p:sp>
      <p:grpSp>
        <p:nvGrpSpPr>
          <p:cNvPr id="103" name="Group 12">
            <a:extLst>
              <a:ext uri="{FF2B5EF4-FFF2-40B4-BE49-F238E27FC236}">
                <a16:creationId xmlns:a16="http://schemas.microsoft.com/office/drawing/2014/main" id="{60AF5147-D6C6-445C-ABFF-9ED539383FD4}"/>
              </a:ext>
            </a:extLst>
          </p:cNvPr>
          <p:cNvGrpSpPr/>
          <p:nvPr/>
        </p:nvGrpSpPr>
        <p:grpSpPr>
          <a:xfrm>
            <a:off x="5753083" y="1819293"/>
            <a:ext cx="1282321" cy="1506452"/>
            <a:chOff x="1187625" y="1314642"/>
            <a:chExt cx="1872208" cy="1997226"/>
          </a:xfrm>
        </p:grpSpPr>
        <p:sp>
          <p:nvSpPr>
            <p:cNvPr id="104" name="Oval 7">
              <a:extLst>
                <a:ext uri="{FF2B5EF4-FFF2-40B4-BE49-F238E27FC236}">
                  <a16:creationId xmlns:a16="http://schemas.microsoft.com/office/drawing/2014/main" id="{A8CFC3F7-12B3-4623-BFD4-48ECD661AD6C}"/>
                </a:ext>
              </a:extLst>
            </p:cNvPr>
            <p:cNvSpPr/>
            <p:nvPr/>
          </p:nvSpPr>
          <p:spPr>
            <a:xfrm>
              <a:off x="1187625" y="1412777"/>
              <a:ext cx="1872208" cy="1872208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endParaRPr>
            </a:p>
          </p:txBody>
        </p:sp>
        <p:graphicFrame>
          <p:nvGraphicFramePr>
            <p:cNvPr id="105" name="Chart 6">
              <a:extLst>
                <a:ext uri="{FF2B5EF4-FFF2-40B4-BE49-F238E27FC236}">
                  <a16:creationId xmlns:a16="http://schemas.microsoft.com/office/drawing/2014/main" id="{62480E56-006E-4EDC-858F-7BE36F5B63C9}"/>
                </a:ext>
              </a:extLst>
            </p:cNvPr>
            <p:cNvGraphicFramePr/>
            <p:nvPr>
              <p:extLst/>
            </p:nvPr>
          </p:nvGraphicFramePr>
          <p:xfrm>
            <a:off x="1219028" y="1314642"/>
            <a:ext cx="1830790" cy="199722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</p:grpSp>
      <p:sp>
        <p:nvSpPr>
          <p:cNvPr id="106" name="TextBox 35"/>
          <p:cNvSpPr txBox="1"/>
          <p:nvPr/>
        </p:nvSpPr>
        <p:spPr>
          <a:xfrm>
            <a:off x="5951977" y="2409829"/>
            <a:ext cx="1076568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defTabSz="914286"/>
            <a:r>
              <a:rPr lang="en-US" altLang="ko-KR" sz="2400" b="1" dirty="0">
                <a:solidFill>
                  <a:srgbClr val="8CDC00"/>
                </a:solidFill>
                <a:latin typeface="Arial"/>
                <a:ea typeface="Arial Unicode MS"/>
                <a:cs typeface="Arial" pitchFamily="34" charset="0"/>
              </a:rPr>
              <a:t>60h/s</a:t>
            </a:r>
          </a:p>
        </p:txBody>
      </p:sp>
      <p:grpSp>
        <p:nvGrpSpPr>
          <p:cNvPr id="107" name="Group 12">
            <a:extLst>
              <a:ext uri="{FF2B5EF4-FFF2-40B4-BE49-F238E27FC236}">
                <a16:creationId xmlns:a16="http://schemas.microsoft.com/office/drawing/2014/main" id="{60AF5147-D6C6-445C-ABFF-9ED539383FD4}"/>
              </a:ext>
            </a:extLst>
          </p:cNvPr>
          <p:cNvGrpSpPr/>
          <p:nvPr/>
        </p:nvGrpSpPr>
        <p:grpSpPr>
          <a:xfrm>
            <a:off x="5764396" y="3188606"/>
            <a:ext cx="1282321" cy="1506452"/>
            <a:chOff x="1187625" y="1314642"/>
            <a:chExt cx="1872208" cy="1997226"/>
          </a:xfrm>
        </p:grpSpPr>
        <p:sp>
          <p:nvSpPr>
            <p:cNvPr id="108" name="Oval 7">
              <a:extLst>
                <a:ext uri="{FF2B5EF4-FFF2-40B4-BE49-F238E27FC236}">
                  <a16:creationId xmlns:a16="http://schemas.microsoft.com/office/drawing/2014/main" id="{A8CFC3F7-12B3-4623-BFD4-48ECD661AD6C}"/>
                </a:ext>
              </a:extLst>
            </p:cNvPr>
            <p:cNvSpPr/>
            <p:nvPr/>
          </p:nvSpPr>
          <p:spPr>
            <a:xfrm>
              <a:off x="1187625" y="1412777"/>
              <a:ext cx="1872208" cy="1872208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endParaRPr>
            </a:p>
          </p:txBody>
        </p:sp>
        <p:graphicFrame>
          <p:nvGraphicFramePr>
            <p:cNvPr id="109" name="Chart 6">
              <a:extLst>
                <a:ext uri="{FF2B5EF4-FFF2-40B4-BE49-F238E27FC236}">
                  <a16:creationId xmlns:a16="http://schemas.microsoft.com/office/drawing/2014/main" id="{62480E56-006E-4EDC-858F-7BE36F5B63C9}"/>
                </a:ext>
              </a:extLst>
            </p:cNvPr>
            <p:cNvGraphicFramePr/>
            <p:nvPr>
              <p:extLst/>
            </p:nvPr>
          </p:nvGraphicFramePr>
          <p:xfrm>
            <a:off x="1219028" y="1314642"/>
            <a:ext cx="1830790" cy="199722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</p:grpSp>
      <p:sp>
        <p:nvSpPr>
          <p:cNvPr id="110" name="TextBox 35"/>
          <p:cNvSpPr txBox="1"/>
          <p:nvPr/>
        </p:nvSpPr>
        <p:spPr>
          <a:xfrm>
            <a:off x="5963290" y="3718262"/>
            <a:ext cx="1076568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defTabSz="914286"/>
            <a:r>
              <a:rPr lang="en-US" altLang="ko-KR" sz="2400" b="1" dirty="0">
                <a:solidFill>
                  <a:srgbClr val="8CDC00"/>
                </a:solidFill>
                <a:latin typeface="Arial"/>
                <a:ea typeface="Arial Unicode MS"/>
                <a:cs typeface="Arial" pitchFamily="34" charset="0"/>
              </a:rPr>
              <a:t>20h/s</a:t>
            </a:r>
          </a:p>
        </p:txBody>
      </p:sp>
      <p:grpSp>
        <p:nvGrpSpPr>
          <p:cNvPr id="111" name="Group 12">
            <a:extLst>
              <a:ext uri="{FF2B5EF4-FFF2-40B4-BE49-F238E27FC236}">
                <a16:creationId xmlns:a16="http://schemas.microsoft.com/office/drawing/2014/main" id="{60AF5147-D6C6-445C-ABFF-9ED539383FD4}"/>
              </a:ext>
            </a:extLst>
          </p:cNvPr>
          <p:cNvGrpSpPr/>
          <p:nvPr/>
        </p:nvGrpSpPr>
        <p:grpSpPr>
          <a:xfrm>
            <a:off x="5764396" y="4518850"/>
            <a:ext cx="1282321" cy="1506452"/>
            <a:chOff x="1187625" y="1314642"/>
            <a:chExt cx="1872208" cy="1997226"/>
          </a:xfrm>
        </p:grpSpPr>
        <p:sp>
          <p:nvSpPr>
            <p:cNvPr id="112" name="Oval 7">
              <a:extLst>
                <a:ext uri="{FF2B5EF4-FFF2-40B4-BE49-F238E27FC236}">
                  <a16:creationId xmlns:a16="http://schemas.microsoft.com/office/drawing/2014/main" id="{A8CFC3F7-12B3-4623-BFD4-48ECD661AD6C}"/>
                </a:ext>
              </a:extLst>
            </p:cNvPr>
            <p:cNvSpPr/>
            <p:nvPr/>
          </p:nvSpPr>
          <p:spPr>
            <a:xfrm>
              <a:off x="1187625" y="1412777"/>
              <a:ext cx="1872208" cy="1872208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endParaRPr>
            </a:p>
          </p:txBody>
        </p:sp>
        <p:graphicFrame>
          <p:nvGraphicFramePr>
            <p:cNvPr id="113" name="Chart 6">
              <a:extLst>
                <a:ext uri="{FF2B5EF4-FFF2-40B4-BE49-F238E27FC236}">
                  <a16:creationId xmlns:a16="http://schemas.microsoft.com/office/drawing/2014/main" id="{62480E56-006E-4EDC-858F-7BE36F5B63C9}"/>
                </a:ext>
              </a:extLst>
            </p:cNvPr>
            <p:cNvGraphicFramePr/>
            <p:nvPr>
              <p:extLst/>
            </p:nvPr>
          </p:nvGraphicFramePr>
          <p:xfrm>
            <a:off x="1219028" y="1314642"/>
            <a:ext cx="1830790" cy="199722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1"/>
            </a:graphicData>
          </a:graphic>
        </p:graphicFrame>
      </p:grpSp>
      <p:sp>
        <p:nvSpPr>
          <p:cNvPr id="114" name="TextBox 35"/>
          <p:cNvSpPr txBox="1"/>
          <p:nvPr/>
        </p:nvSpPr>
        <p:spPr>
          <a:xfrm>
            <a:off x="5963290" y="5109386"/>
            <a:ext cx="1076568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defTabSz="914286"/>
            <a:r>
              <a:rPr lang="en-US" altLang="ko-KR" sz="2400" b="1" dirty="0">
                <a:solidFill>
                  <a:srgbClr val="8CDC00"/>
                </a:solidFill>
                <a:latin typeface="Arial"/>
                <a:ea typeface="Arial Unicode MS"/>
                <a:cs typeface="Arial" pitchFamily="34" charset="0"/>
              </a:rPr>
              <a:t>32h/s</a:t>
            </a:r>
          </a:p>
        </p:txBody>
      </p:sp>
      <p:pic>
        <p:nvPicPr>
          <p:cNvPr id="1026" name="Picture 2" descr="Icono plano pediatra. Ilustración vectorial.: vector de stock (libre de  regalías) 2344057517 | Shutterstock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01" y="1220363"/>
            <a:ext cx="753353" cy="81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nfermera - Iconos gratis de persona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50" y="2474891"/>
            <a:ext cx="890654" cy="89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sicólogo - Iconos gratis de asistencia sanitaria y médica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6072" y="12088982"/>
            <a:ext cx="119455" cy="119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sicólogo - Iconos gratis de asistencia sanitaria y médica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50" y="3618089"/>
            <a:ext cx="872908" cy="872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QuadreDeText 1"/>
          <p:cNvSpPr txBox="1"/>
          <p:nvPr/>
        </p:nvSpPr>
        <p:spPr>
          <a:xfrm>
            <a:off x="2566446" y="142324"/>
            <a:ext cx="1209951" cy="523220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2800" b="1" dirty="0"/>
              <a:t>2020</a:t>
            </a:r>
          </a:p>
        </p:txBody>
      </p:sp>
      <p:sp>
        <p:nvSpPr>
          <p:cNvPr id="115" name="QuadreDeText 114"/>
          <p:cNvSpPr txBox="1"/>
          <p:nvPr/>
        </p:nvSpPr>
        <p:spPr>
          <a:xfrm>
            <a:off x="4047374" y="154456"/>
            <a:ext cx="1465468" cy="523220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2800" b="1" dirty="0"/>
              <a:t>2021/22</a:t>
            </a:r>
          </a:p>
        </p:txBody>
      </p:sp>
      <p:sp>
        <p:nvSpPr>
          <p:cNvPr id="116" name="QuadreDeText 115"/>
          <p:cNvSpPr txBox="1"/>
          <p:nvPr/>
        </p:nvSpPr>
        <p:spPr>
          <a:xfrm>
            <a:off x="5789267" y="154456"/>
            <a:ext cx="1209951" cy="523220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2800" b="1" dirty="0"/>
              <a:t>2024</a:t>
            </a:r>
          </a:p>
        </p:txBody>
      </p:sp>
      <p:pic>
        <p:nvPicPr>
          <p:cNvPr id="1036" name="Picture 12" descr="Asistencia social - Iconos gratis de personas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50" y="5291082"/>
            <a:ext cx="726271" cy="72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QuadreDeText 61"/>
          <p:cNvSpPr txBox="1"/>
          <p:nvPr/>
        </p:nvSpPr>
        <p:spPr>
          <a:xfrm>
            <a:off x="7315559" y="163527"/>
            <a:ext cx="1209951" cy="523220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2800" b="1" dirty="0" smtClean="0"/>
              <a:t>2025</a:t>
            </a:r>
            <a:endParaRPr lang="ca-ES" sz="2800" b="1" dirty="0"/>
          </a:p>
        </p:txBody>
      </p:sp>
      <p:grpSp>
        <p:nvGrpSpPr>
          <p:cNvPr id="63" name="Group 12">
            <a:extLst>
              <a:ext uri="{FF2B5EF4-FFF2-40B4-BE49-F238E27FC236}">
                <a16:creationId xmlns:a16="http://schemas.microsoft.com/office/drawing/2014/main" id="{60AF5147-D6C6-445C-ABFF-9ED539383FD4}"/>
              </a:ext>
            </a:extLst>
          </p:cNvPr>
          <p:cNvGrpSpPr/>
          <p:nvPr/>
        </p:nvGrpSpPr>
        <p:grpSpPr>
          <a:xfrm>
            <a:off x="7401313" y="537018"/>
            <a:ext cx="1282321" cy="1506452"/>
            <a:chOff x="1187625" y="1314642"/>
            <a:chExt cx="1872208" cy="1997226"/>
          </a:xfrm>
        </p:grpSpPr>
        <p:sp>
          <p:nvSpPr>
            <p:cNvPr id="64" name="Oval 7">
              <a:extLst>
                <a:ext uri="{FF2B5EF4-FFF2-40B4-BE49-F238E27FC236}">
                  <a16:creationId xmlns:a16="http://schemas.microsoft.com/office/drawing/2014/main" id="{A8CFC3F7-12B3-4623-BFD4-48ECD661AD6C}"/>
                </a:ext>
              </a:extLst>
            </p:cNvPr>
            <p:cNvSpPr/>
            <p:nvPr/>
          </p:nvSpPr>
          <p:spPr>
            <a:xfrm>
              <a:off x="1187625" y="1412777"/>
              <a:ext cx="1872208" cy="1872208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endParaRPr>
            </a:p>
          </p:txBody>
        </p:sp>
        <p:graphicFrame>
          <p:nvGraphicFramePr>
            <p:cNvPr id="65" name="Chart 6">
              <a:extLst>
                <a:ext uri="{FF2B5EF4-FFF2-40B4-BE49-F238E27FC236}">
                  <a16:creationId xmlns:a16="http://schemas.microsoft.com/office/drawing/2014/main" id="{62480E56-006E-4EDC-858F-7BE36F5B63C9}"/>
                </a:ext>
              </a:extLst>
            </p:cNvPr>
            <p:cNvGraphicFramePr/>
            <p:nvPr>
              <p:extLst/>
            </p:nvPr>
          </p:nvGraphicFramePr>
          <p:xfrm>
            <a:off x="1219028" y="1314642"/>
            <a:ext cx="1830790" cy="199722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7"/>
            </a:graphicData>
          </a:graphic>
        </p:graphicFrame>
      </p:grpSp>
      <p:sp>
        <p:nvSpPr>
          <p:cNvPr id="66" name="TextBox 35"/>
          <p:cNvSpPr txBox="1"/>
          <p:nvPr/>
        </p:nvSpPr>
        <p:spPr>
          <a:xfrm>
            <a:off x="7600207" y="1127554"/>
            <a:ext cx="1076568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defTabSz="914286"/>
            <a:r>
              <a:rPr lang="en-US" altLang="ko-KR" sz="2400" b="1" dirty="0">
                <a:solidFill>
                  <a:srgbClr val="8CDC00"/>
                </a:solidFill>
                <a:latin typeface="Arial"/>
                <a:ea typeface="Arial Unicode MS"/>
                <a:cs typeface="Arial" pitchFamily="34" charset="0"/>
              </a:rPr>
              <a:t>6</a:t>
            </a:r>
            <a:r>
              <a:rPr lang="en-US" altLang="ko-KR" sz="2400" b="1" dirty="0" smtClean="0">
                <a:solidFill>
                  <a:srgbClr val="8CDC00"/>
                </a:solidFill>
                <a:latin typeface="Arial"/>
                <a:ea typeface="Arial Unicode MS"/>
                <a:cs typeface="Arial" pitchFamily="34" charset="0"/>
              </a:rPr>
              <a:t>0h/s</a:t>
            </a:r>
            <a:endParaRPr lang="en-US" altLang="ko-KR" sz="2400" b="1" dirty="0">
              <a:solidFill>
                <a:srgbClr val="8CDC00"/>
              </a:solidFill>
              <a:latin typeface="Arial"/>
              <a:ea typeface="Arial Unicode MS"/>
              <a:cs typeface="Arial" pitchFamily="34" charset="0"/>
            </a:endParaRPr>
          </a:p>
        </p:txBody>
      </p:sp>
      <p:grpSp>
        <p:nvGrpSpPr>
          <p:cNvPr id="67" name="Group 12">
            <a:extLst>
              <a:ext uri="{FF2B5EF4-FFF2-40B4-BE49-F238E27FC236}">
                <a16:creationId xmlns:a16="http://schemas.microsoft.com/office/drawing/2014/main" id="{60AF5147-D6C6-445C-ABFF-9ED539383FD4}"/>
              </a:ext>
            </a:extLst>
          </p:cNvPr>
          <p:cNvGrpSpPr/>
          <p:nvPr/>
        </p:nvGrpSpPr>
        <p:grpSpPr>
          <a:xfrm>
            <a:off x="7397583" y="1808248"/>
            <a:ext cx="1282321" cy="1506452"/>
            <a:chOff x="1187625" y="1314642"/>
            <a:chExt cx="1872208" cy="1997226"/>
          </a:xfrm>
        </p:grpSpPr>
        <p:sp>
          <p:nvSpPr>
            <p:cNvPr id="69" name="Oval 7">
              <a:extLst>
                <a:ext uri="{FF2B5EF4-FFF2-40B4-BE49-F238E27FC236}">
                  <a16:creationId xmlns:a16="http://schemas.microsoft.com/office/drawing/2014/main" id="{A8CFC3F7-12B3-4623-BFD4-48ECD661AD6C}"/>
                </a:ext>
              </a:extLst>
            </p:cNvPr>
            <p:cNvSpPr/>
            <p:nvPr/>
          </p:nvSpPr>
          <p:spPr>
            <a:xfrm>
              <a:off x="1187625" y="1412777"/>
              <a:ext cx="1872208" cy="1872208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endParaRPr>
            </a:p>
          </p:txBody>
        </p:sp>
        <p:graphicFrame>
          <p:nvGraphicFramePr>
            <p:cNvPr id="70" name="Chart 6">
              <a:extLst>
                <a:ext uri="{FF2B5EF4-FFF2-40B4-BE49-F238E27FC236}">
                  <a16:creationId xmlns:a16="http://schemas.microsoft.com/office/drawing/2014/main" id="{62480E56-006E-4EDC-858F-7BE36F5B63C9}"/>
                </a:ext>
              </a:extLst>
            </p:cNvPr>
            <p:cNvGraphicFramePr/>
            <p:nvPr>
              <p:extLst/>
            </p:nvPr>
          </p:nvGraphicFramePr>
          <p:xfrm>
            <a:off x="1219028" y="1314642"/>
            <a:ext cx="1830790" cy="199722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8"/>
            </a:graphicData>
          </a:graphic>
        </p:graphicFrame>
      </p:grpSp>
      <p:sp>
        <p:nvSpPr>
          <p:cNvPr id="71" name="TextBox 35"/>
          <p:cNvSpPr txBox="1"/>
          <p:nvPr/>
        </p:nvSpPr>
        <p:spPr>
          <a:xfrm>
            <a:off x="7596477" y="2398784"/>
            <a:ext cx="1076568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defTabSz="914286"/>
            <a:r>
              <a:rPr lang="en-US" altLang="ko-KR" sz="2400" b="1" dirty="0">
                <a:solidFill>
                  <a:srgbClr val="8CDC00"/>
                </a:solidFill>
                <a:latin typeface="Arial"/>
                <a:ea typeface="Arial Unicode MS"/>
                <a:cs typeface="Arial" pitchFamily="34" charset="0"/>
              </a:rPr>
              <a:t>8</a:t>
            </a:r>
            <a:r>
              <a:rPr lang="en-US" altLang="ko-KR" sz="2400" b="1" dirty="0" smtClean="0">
                <a:solidFill>
                  <a:srgbClr val="8CDC00"/>
                </a:solidFill>
                <a:latin typeface="Arial"/>
                <a:ea typeface="Arial Unicode MS"/>
                <a:cs typeface="Arial" pitchFamily="34" charset="0"/>
              </a:rPr>
              <a:t>0h/s</a:t>
            </a:r>
            <a:endParaRPr lang="en-US" altLang="ko-KR" sz="2400" b="1" dirty="0">
              <a:solidFill>
                <a:srgbClr val="8CDC00"/>
              </a:solidFill>
              <a:latin typeface="Arial"/>
              <a:ea typeface="Arial Unicode MS"/>
              <a:cs typeface="Arial" pitchFamily="34" charset="0"/>
            </a:endParaRPr>
          </a:p>
        </p:txBody>
      </p:sp>
      <p:grpSp>
        <p:nvGrpSpPr>
          <p:cNvPr id="72" name="Group 12">
            <a:extLst>
              <a:ext uri="{FF2B5EF4-FFF2-40B4-BE49-F238E27FC236}">
                <a16:creationId xmlns:a16="http://schemas.microsoft.com/office/drawing/2014/main" id="{60AF5147-D6C6-445C-ABFF-9ED539383FD4}"/>
              </a:ext>
            </a:extLst>
          </p:cNvPr>
          <p:cNvGrpSpPr/>
          <p:nvPr/>
        </p:nvGrpSpPr>
        <p:grpSpPr>
          <a:xfrm>
            <a:off x="7408896" y="3177561"/>
            <a:ext cx="1282321" cy="1506452"/>
            <a:chOff x="1187625" y="1314642"/>
            <a:chExt cx="1872208" cy="1997226"/>
          </a:xfrm>
        </p:grpSpPr>
        <p:sp>
          <p:nvSpPr>
            <p:cNvPr id="73" name="Oval 7">
              <a:extLst>
                <a:ext uri="{FF2B5EF4-FFF2-40B4-BE49-F238E27FC236}">
                  <a16:creationId xmlns:a16="http://schemas.microsoft.com/office/drawing/2014/main" id="{A8CFC3F7-12B3-4623-BFD4-48ECD661AD6C}"/>
                </a:ext>
              </a:extLst>
            </p:cNvPr>
            <p:cNvSpPr/>
            <p:nvPr/>
          </p:nvSpPr>
          <p:spPr>
            <a:xfrm>
              <a:off x="1187625" y="1412777"/>
              <a:ext cx="1872208" cy="1872208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endParaRPr>
            </a:p>
          </p:txBody>
        </p:sp>
        <p:graphicFrame>
          <p:nvGraphicFramePr>
            <p:cNvPr id="74" name="Chart 6">
              <a:extLst>
                <a:ext uri="{FF2B5EF4-FFF2-40B4-BE49-F238E27FC236}">
                  <a16:creationId xmlns:a16="http://schemas.microsoft.com/office/drawing/2014/main" id="{62480E56-006E-4EDC-858F-7BE36F5B63C9}"/>
                </a:ext>
              </a:extLst>
            </p:cNvPr>
            <p:cNvGraphicFramePr/>
            <p:nvPr>
              <p:extLst/>
            </p:nvPr>
          </p:nvGraphicFramePr>
          <p:xfrm>
            <a:off x="1219028" y="1314642"/>
            <a:ext cx="1830790" cy="199722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9"/>
            </a:graphicData>
          </a:graphic>
        </p:graphicFrame>
      </p:grpSp>
      <p:sp>
        <p:nvSpPr>
          <p:cNvPr id="75" name="TextBox 35"/>
          <p:cNvSpPr txBox="1"/>
          <p:nvPr/>
        </p:nvSpPr>
        <p:spPr>
          <a:xfrm>
            <a:off x="7607790" y="3707217"/>
            <a:ext cx="1076568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defTabSz="914286"/>
            <a:r>
              <a:rPr lang="en-US" altLang="ko-KR" sz="2400" b="1" dirty="0">
                <a:solidFill>
                  <a:srgbClr val="8CDC00"/>
                </a:solidFill>
                <a:latin typeface="Arial"/>
                <a:ea typeface="Arial Unicode MS"/>
                <a:cs typeface="Arial" pitchFamily="34" charset="0"/>
              </a:rPr>
              <a:t>4</a:t>
            </a:r>
            <a:r>
              <a:rPr lang="en-US" altLang="ko-KR" sz="2400" b="1" dirty="0" smtClean="0">
                <a:solidFill>
                  <a:srgbClr val="8CDC00"/>
                </a:solidFill>
                <a:latin typeface="Arial"/>
                <a:ea typeface="Arial Unicode MS"/>
                <a:cs typeface="Arial" pitchFamily="34" charset="0"/>
              </a:rPr>
              <a:t>0h/s</a:t>
            </a:r>
            <a:endParaRPr lang="en-US" altLang="ko-KR" sz="2400" b="1" dirty="0">
              <a:solidFill>
                <a:srgbClr val="8CDC00"/>
              </a:solidFill>
              <a:latin typeface="Arial"/>
              <a:ea typeface="Arial Unicode MS"/>
              <a:cs typeface="Arial" pitchFamily="34" charset="0"/>
            </a:endParaRPr>
          </a:p>
        </p:txBody>
      </p:sp>
      <p:grpSp>
        <p:nvGrpSpPr>
          <p:cNvPr id="76" name="Group 12">
            <a:extLst>
              <a:ext uri="{FF2B5EF4-FFF2-40B4-BE49-F238E27FC236}">
                <a16:creationId xmlns:a16="http://schemas.microsoft.com/office/drawing/2014/main" id="{60AF5147-D6C6-445C-ABFF-9ED539383FD4}"/>
              </a:ext>
            </a:extLst>
          </p:cNvPr>
          <p:cNvGrpSpPr/>
          <p:nvPr/>
        </p:nvGrpSpPr>
        <p:grpSpPr>
          <a:xfrm>
            <a:off x="7408896" y="4507805"/>
            <a:ext cx="1282321" cy="1506452"/>
            <a:chOff x="1187625" y="1314642"/>
            <a:chExt cx="1872208" cy="1997226"/>
          </a:xfrm>
        </p:grpSpPr>
        <p:sp>
          <p:nvSpPr>
            <p:cNvPr id="77" name="Oval 7">
              <a:extLst>
                <a:ext uri="{FF2B5EF4-FFF2-40B4-BE49-F238E27FC236}">
                  <a16:creationId xmlns:a16="http://schemas.microsoft.com/office/drawing/2014/main" id="{A8CFC3F7-12B3-4623-BFD4-48ECD661AD6C}"/>
                </a:ext>
              </a:extLst>
            </p:cNvPr>
            <p:cNvSpPr/>
            <p:nvPr/>
          </p:nvSpPr>
          <p:spPr>
            <a:xfrm>
              <a:off x="1187625" y="1412777"/>
              <a:ext cx="1872208" cy="1872208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endParaRPr>
            </a:p>
          </p:txBody>
        </p:sp>
        <p:graphicFrame>
          <p:nvGraphicFramePr>
            <p:cNvPr id="78" name="Chart 6">
              <a:extLst>
                <a:ext uri="{FF2B5EF4-FFF2-40B4-BE49-F238E27FC236}">
                  <a16:creationId xmlns:a16="http://schemas.microsoft.com/office/drawing/2014/main" id="{62480E56-006E-4EDC-858F-7BE36F5B63C9}"/>
                </a:ext>
              </a:extLst>
            </p:cNvPr>
            <p:cNvGraphicFramePr/>
            <p:nvPr>
              <p:extLst/>
            </p:nvPr>
          </p:nvGraphicFramePr>
          <p:xfrm>
            <a:off x="1219028" y="1314642"/>
            <a:ext cx="1830790" cy="199722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0"/>
            </a:graphicData>
          </a:graphic>
        </p:graphicFrame>
      </p:grpSp>
      <p:sp>
        <p:nvSpPr>
          <p:cNvPr id="83" name="TextBox 35"/>
          <p:cNvSpPr txBox="1"/>
          <p:nvPr/>
        </p:nvSpPr>
        <p:spPr>
          <a:xfrm>
            <a:off x="7607790" y="5098341"/>
            <a:ext cx="1076568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defTabSz="914286"/>
            <a:r>
              <a:rPr lang="en-US" altLang="ko-KR" sz="2400" b="1" dirty="0" smtClean="0">
                <a:solidFill>
                  <a:srgbClr val="8CDC00"/>
                </a:solidFill>
                <a:latin typeface="Arial"/>
                <a:ea typeface="Arial Unicode MS"/>
                <a:cs typeface="Arial" pitchFamily="34" charset="0"/>
              </a:rPr>
              <a:t>40h/s</a:t>
            </a:r>
            <a:endParaRPr lang="en-US" altLang="ko-KR" sz="2400" b="1" dirty="0">
              <a:solidFill>
                <a:srgbClr val="8CDC00"/>
              </a:solidFill>
              <a:latin typeface="Arial"/>
              <a:ea typeface="Arial Unicode MS"/>
              <a:cs typeface="Arial" pitchFamily="34" charset="0"/>
            </a:endParaRPr>
          </a:p>
        </p:txBody>
      </p:sp>
      <p:pic>
        <p:nvPicPr>
          <p:cNvPr id="86" name="Picture 6" descr="hospital_logo_color_2025.png (1753×306)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" y="6322931"/>
            <a:ext cx="2777525" cy="48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8" descr="logo_gene_negre_2025.png (1033×268)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596" y="6322931"/>
            <a:ext cx="1901364" cy="49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62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Isosceles Triangle 8">
            <a:extLst>
              <a:ext uri="{FF2B5EF4-FFF2-40B4-BE49-F238E27FC236}">
                <a16:creationId xmlns:a16="http://schemas.microsoft.com/office/drawing/2014/main" id="{3AB10A7F-E694-466E-9CFE-8BC89ECCA0D0}"/>
              </a:ext>
            </a:extLst>
          </p:cNvPr>
          <p:cNvSpPr/>
          <p:nvPr/>
        </p:nvSpPr>
        <p:spPr>
          <a:xfrm rot="16200000">
            <a:off x="6868938" y="3102750"/>
            <a:ext cx="265227" cy="316221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50" name="Oval 7">
            <a:extLst>
              <a:ext uri="{FF2B5EF4-FFF2-40B4-BE49-F238E27FC236}">
                <a16:creationId xmlns:a16="http://schemas.microsoft.com/office/drawing/2014/main" id="{580C7512-06CB-438C-9A2D-FE84CF40F3A9}"/>
              </a:ext>
            </a:extLst>
          </p:cNvPr>
          <p:cNvSpPr/>
          <p:nvPr/>
        </p:nvSpPr>
        <p:spPr>
          <a:xfrm>
            <a:off x="6207757" y="4774083"/>
            <a:ext cx="281290" cy="28129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51" name="Rounded Rectangle 7">
            <a:extLst>
              <a:ext uri="{FF2B5EF4-FFF2-40B4-BE49-F238E27FC236}">
                <a16:creationId xmlns:a16="http://schemas.microsoft.com/office/drawing/2014/main" id="{E708202B-2699-49A5-9925-FA6DA928057E}"/>
              </a:ext>
            </a:extLst>
          </p:cNvPr>
          <p:cNvSpPr>
            <a:spLocks noChangeAspect="1"/>
          </p:cNvSpPr>
          <p:nvPr/>
        </p:nvSpPr>
        <p:spPr>
          <a:xfrm>
            <a:off x="6099953" y="1527809"/>
            <a:ext cx="288000" cy="248540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54" name="TextBox 21">
            <a:extLst>
              <a:ext uri="{FF2B5EF4-FFF2-40B4-BE49-F238E27FC236}">
                <a16:creationId xmlns:a16="http://schemas.microsoft.com/office/drawing/2014/main" id="{80FC6F55-287D-4EBA-938F-2BCA6A857273}"/>
              </a:ext>
            </a:extLst>
          </p:cNvPr>
          <p:cNvSpPr txBox="1"/>
          <p:nvPr/>
        </p:nvSpPr>
        <p:spPr>
          <a:xfrm>
            <a:off x="5412449" y="1069893"/>
            <a:ext cx="1871906" cy="46166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 defTabSz="914286"/>
            <a:r>
              <a:rPr lang="en-US" altLang="ko-KR" sz="2400" b="1" dirty="0" smtClean="0">
                <a:solidFill>
                  <a:prstClr val="black"/>
                </a:solidFill>
                <a:highlight>
                  <a:srgbClr val="8CC800"/>
                </a:highlight>
                <a:ea typeface="Arial Unicode MS"/>
                <a:cs typeface="Arial" pitchFamily="34" charset="0"/>
              </a:rPr>
              <a:t>DOMICILIS</a:t>
            </a:r>
            <a:endParaRPr lang="ko-KR" altLang="en-US" sz="2400" b="1" dirty="0">
              <a:solidFill>
                <a:prstClr val="black"/>
              </a:solidFill>
              <a:highlight>
                <a:srgbClr val="8CC800"/>
              </a:highlight>
              <a:ea typeface="Arial Unicode MS"/>
              <a:cs typeface="Arial" pitchFamily="34" charset="0"/>
            </a:endParaRPr>
          </a:p>
        </p:txBody>
      </p:sp>
      <p:sp>
        <p:nvSpPr>
          <p:cNvPr id="57" name="TextBox 24">
            <a:extLst>
              <a:ext uri="{FF2B5EF4-FFF2-40B4-BE49-F238E27FC236}">
                <a16:creationId xmlns:a16="http://schemas.microsoft.com/office/drawing/2014/main" id="{D4D6C209-2085-420E-AD86-3D1F58D640EA}"/>
              </a:ext>
            </a:extLst>
          </p:cNvPr>
          <p:cNvSpPr txBox="1"/>
          <p:nvPr/>
        </p:nvSpPr>
        <p:spPr>
          <a:xfrm>
            <a:off x="8763000" y="3221268"/>
            <a:ext cx="2645735" cy="46166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 defTabSz="914286"/>
            <a:r>
              <a:rPr lang="en-US" altLang="ko-KR" sz="2400" b="1" dirty="0" smtClean="0">
                <a:solidFill>
                  <a:prstClr val="black"/>
                </a:solidFill>
                <a:highlight>
                  <a:srgbClr val="8CC800"/>
                </a:highlight>
                <a:ea typeface="Arial Unicode MS"/>
                <a:cs typeface="Arial" pitchFamily="34" charset="0"/>
              </a:rPr>
              <a:t>HOSPITALITZACIÓ</a:t>
            </a:r>
            <a:endParaRPr lang="ko-KR" altLang="en-US" sz="2400" b="1" dirty="0">
              <a:solidFill>
                <a:prstClr val="black"/>
              </a:solidFill>
              <a:highlight>
                <a:srgbClr val="8CC800"/>
              </a:highlight>
              <a:ea typeface="Arial Unicode MS"/>
              <a:cs typeface="Arial" pitchFamily="34" charset="0"/>
            </a:endParaRPr>
          </a:p>
        </p:txBody>
      </p:sp>
      <p:sp>
        <p:nvSpPr>
          <p:cNvPr id="60" name="TextBox 27">
            <a:extLst>
              <a:ext uri="{FF2B5EF4-FFF2-40B4-BE49-F238E27FC236}">
                <a16:creationId xmlns:a16="http://schemas.microsoft.com/office/drawing/2014/main" id="{94309D48-24D7-46CD-8B6C-7456070577CE}"/>
              </a:ext>
            </a:extLst>
          </p:cNvPr>
          <p:cNvSpPr txBox="1"/>
          <p:nvPr/>
        </p:nvSpPr>
        <p:spPr>
          <a:xfrm>
            <a:off x="2743487" y="3079239"/>
            <a:ext cx="2157503" cy="1200329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 defTabSz="914286"/>
            <a:r>
              <a:rPr lang="en-US" altLang="ko-KR" sz="2400" b="1" dirty="0" smtClean="0">
                <a:solidFill>
                  <a:prstClr val="black"/>
                </a:solidFill>
                <a:highlight>
                  <a:srgbClr val="8CC800"/>
                </a:highlight>
                <a:ea typeface="Arial Unicode MS"/>
                <a:cs typeface="Arial" pitchFamily="34" charset="0"/>
              </a:rPr>
              <a:t>ESCOLES EDUCACIÓ ESPECIAL</a:t>
            </a:r>
            <a:endParaRPr lang="ko-KR" altLang="en-US" sz="2400" b="1" dirty="0">
              <a:solidFill>
                <a:prstClr val="black"/>
              </a:solidFill>
              <a:highlight>
                <a:srgbClr val="8CC800"/>
              </a:highlight>
              <a:ea typeface="Arial Unicode MS"/>
              <a:cs typeface="Arial" pitchFamily="34" charset="0"/>
            </a:endParaRPr>
          </a:p>
        </p:txBody>
      </p:sp>
      <p:sp>
        <p:nvSpPr>
          <p:cNvPr id="61" name="TextBox 31">
            <a:extLst>
              <a:ext uri="{FF2B5EF4-FFF2-40B4-BE49-F238E27FC236}">
                <a16:creationId xmlns:a16="http://schemas.microsoft.com/office/drawing/2014/main" id="{89D7E116-6121-4BF4-91E9-5FBBF803BCBB}"/>
              </a:ext>
            </a:extLst>
          </p:cNvPr>
          <p:cNvSpPr txBox="1"/>
          <p:nvPr/>
        </p:nvSpPr>
        <p:spPr>
          <a:xfrm>
            <a:off x="976021" y="513772"/>
            <a:ext cx="5319004" cy="553998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defTabSz="914286"/>
            <a:r>
              <a:rPr lang="en-US" altLang="ko-KR" sz="3600" dirty="0">
                <a:solidFill>
                  <a:prstClr val="black"/>
                </a:solidFill>
                <a:latin typeface="Arial"/>
                <a:ea typeface="Arial Unicode MS"/>
                <a:cs typeface="Arial" pitchFamily="34" charset="0"/>
              </a:rPr>
              <a:t>On </a:t>
            </a:r>
            <a:r>
              <a:rPr lang="en-US" altLang="ko-KR" sz="3600" dirty="0" err="1">
                <a:solidFill>
                  <a:prstClr val="black"/>
                </a:solidFill>
                <a:latin typeface="Arial"/>
                <a:ea typeface="Arial Unicode MS"/>
                <a:cs typeface="Arial" pitchFamily="34" charset="0"/>
              </a:rPr>
              <a:t>treballem</a:t>
            </a:r>
            <a:endParaRPr lang="ko-KR" altLang="en-US" sz="3600" dirty="0">
              <a:solidFill>
                <a:prstClr val="black"/>
              </a:solidFill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-29659" y="5852159"/>
            <a:ext cx="12192000" cy="1005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/>
              <a:t>v</a:t>
            </a: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F32355BF-FBC5-0685-6533-BD1E64D22193}"/>
              </a:ext>
            </a:extLst>
          </p:cNvPr>
          <p:cNvGrpSpPr/>
          <p:nvPr/>
        </p:nvGrpSpPr>
        <p:grpSpPr>
          <a:xfrm>
            <a:off x="4879500" y="2032882"/>
            <a:ext cx="2876752" cy="3146478"/>
            <a:chOff x="3239710" y="599461"/>
            <a:chExt cx="5146199" cy="5552871"/>
          </a:xfrm>
        </p:grpSpPr>
        <p:grpSp>
          <p:nvGrpSpPr>
            <p:cNvPr id="40" name="Group 25">
              <a:extLst>
                <a:ext uri="{FF2B5EF4-FFF2-40B4-BE49-F238E27FC236}">
                  <a16:creationId xmlns:a16="http://schemas.microsoft.com/office/drawing/2014/main" id="{D20B53AD-8E88-4960-88F5-31155A936F43}"/>
                </a:ext>
              </a:extLst>
            </p:cNvPr>
            <p:cNvGrpSpPr/>
            <p:nvPr/>
          </p:nvGrpSpPr>
          <p:grpSpPr>
            <a:xfrm rot="19489890">
              <a:off x="5642242" y="599461"/>
              <a:ext cx="2743667" cy="3714494"/>
              <a:chOff x="4722461" y="1907611"/>
              <a:chExt cx="2138040" cy="3421250"/>
            </a:xfrm>
          </p:grpSpPr>
          <p:grpSp>
            <p:nvGrpSpPr>
              <p:cNvPr id="41" name="Group 23">
                <a:extLst>
                  <a:ext uri="{FF2B5EF4-FFF2-40B4-BE49-F238E27FC236}">
                    <a16:creationId xmlns:a16="http://schemas.microsoft.com/office/drawing/2014/main" id="{A951E3C9-D27F-4534-83D8-D1E747C9E99E}"/>
                  </a:ext>
                </a:extLst>
              </p:cNvPr>
              <p:cNvGrpSpPr/>
              <p:nvPr/>
            </p:nvGrpSpPr>
            <p:grpSpPr>
              <a:xfrm>
                <a:off x="4722461" y="2154570"/>
                <a:ext cx="1410284" cy="2457710"/>
                <a:chOff x="4764849" y="1896442"/>
                <a:chExt cx="1630399" cy="2841304"/>
              </a:xfrm>
            </p:grpSpPr>
            <p:sp>
              <p:nvSpPr>
                <p:cNvPr id="45" name="Rectangle 15">
                  <a:extLst>
                    <a:ext uri="{FF2B5EF4-FFF2-40B4-BE49-F238E27FC236}">
                      <a16:creationId xmlns:a16="http://schemas.microsoft.com/office/drawing/2014/main" id="{17578C98-7F0B-43A9-951E-469D712C1B62}"/>
                    </a:ext>
                  </a:extLst>
                </p:cNvPr>
                <p:cNvSpPr/>
                <p:nvPr/>
              </p:nvSpPr>
              <p:spPr>
                <a:xfrm rot="2633242">
                  <a:off x="5392926" y="3840524"/>
                  <a:ext cx="929571" cy="897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571" h="897222">
                      <a:moveTo>
                        <a:pt x="929571" y="731682"/>
                      </a:moveTo>
                      <a:lnTo>
                        <a:pt x="929571" y="897222"/>
                      </a:lnTo>
                      <a:lnTo>
                        <a:pt x="442770" y="897222"/>
                      </a:lnTo>
                      <a:lnTo>
                        <a:pt x="298754" y="897222"/>
                      </a:lnTo>
                      <a:lnTo>
                        <a:pt x="274103" y="897222"/>
                      </a:lnTo>
                      <a:cubicBezTo>
                        <a:pt x="274103" y="613647"/>
                        <a:pt x="176652" y="340818"/>
                        <a:pt x="0" y="123903"/>
                      </a:cubicBezTo>
                      <a:lnTo>
                        <a:pt x="116909" y="0"/>
                      </a:lnTo>
                      <a:cubicBezTo>
                        <a:pt x="291351" y="207479"/>
                        <a:pt x="400795" y="461979"/>
                        <a:pt x="432150" y="731682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28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</a:endParaRPr>
                </a:p>
              </p:txBody>
            </p:sp>
            <p:grpSp>
              <p:nvGrpSpPr>
                <p:cNvPr id="46" name="Group 88">
                  <a:extLst>
                    <a:ext uri="{FF2B5EF4-FFF2-40B4-BE49-F238E27FC236}">
                      <a16:creationId xmlns:a16="http://schemas.microsoft.com/office/drawing/2014/main" id="{86AFAC57-3A71-4CC3-8C0E-5E61384ACB35}"/>
                    </a:ext>
                  </a:extLst>
                </p:cNvPr>
                <p:cNvGrpSpPr/>
                <p:nvPr/>
              </p:nvGrpSpPr>
              <p:grpSpPr>
                <a:xfrm rot="5400000">
                  <a:off x="4707913" y="1953378"/>
                  <a:ext cx="1744272" cy="1630399"/>
                  <a:chOff x="2827731" y="1829193"/>
                  <a:chExt cx="1744272" cy="1630399"/>
                </a:xfrm>
              </p:grpSpPr>
              <p:sp>
                <p:nvSpPr>
                  <p:cNvPr id="47" name="Rectangle 15">
                    <a:extLst>
                      <a:ext uri="{FF2B5EF4-FFF2-40B4-BE49-F238E27FC236}">
                        <a16:creationId xmlns:a16="http://schemas.microsoft.com/office/drawing/2014/main" id="{DA5D093F-0071-414C-A1CC-1243668581D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3658606" y="1845368"/>
                    <a:ext cx="929571" cy="8972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29571" h="897222">
                        <a:moveTo>
                          <a:pt x="929571" y="731682"/>
                        </a:moveTo>
                        <a:lnTo>
                          <a:pt x="929571" y="897222"/>
                        </a:lnTo>
                        <a:lnTo>
                          <a:pt x="442770" y="897222"/>
                        </a:lnTo>
                        <a:lnTo>
                          <a:pt x="298754" y="897222"/>
                        </a:lnTo>
                        <a:lnTo>
                          <a:pt x="274103" y="897222"/>
                        </a:lnTo>
                        <a:cubicBezTo>
                          <a:pt x="274103" y="613647"/>
                          <a:pt x="176652" y="340818"/>
                          <a:pt x="0" y="123903"/>
                        </a:cubicBezTo>
                        <a:lnTo>
                          <a:pt x="116909" y="0"/>
                        </a:lnTo>
                        <a:cubicBezTo>
                          <a:pt x="291351" y="207479"/>
                          <a:pt x="400795" y="461979"/>
                          <a:pt x="432150" y="731682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40000"/>
                      <a:lumOff val="6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28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Arial Unicode MS"/>
                    </a:endParaRPr>
                  </a:p>
                </p:txBody>
              </p:sp>
              <p:sp>
                <p:nvSpPr>
                  <p:cNvPr id="48" name="Rectangle 15">
                    <a:extLst>
                      <a:ext uri="{FF2B5EF4-FFF2-40B4-BE49-F238E27FC236}">
                        <a16:creationId xmlns:a16="http://schemas.microsoft.com/office/drawing/2014/main" id="{5D7EC585-59D9-476F-BBD9-45926C9F8F6D}"/>
                      </a:ext>
                    </a:extLst>
                  </p:cNvPr>
                  <p:cNvSpPr/>
                  <p:nvPr/>
                </p:nvSpPr>
                <p:spPr>
                  <a:xfrm rot="13433242">
                    <a:off x="2827731" y="2562370"/>
                    <a:ext cx="929571" cy="8972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29571" h="897222">
                        <a:moveTo>
                          <a:pt x="929571" y="731682"/>
                        </a:moveTo>
                        <a:lnTo>
                          <a:pt x="929571" y="897222"/>
                        </a:lnTo>
                        <a:lnTo>
                          <a:pt x="442770" y="897222"/>
                        </a:lnTo>
                        <a:lnTo>
                          <a:pt x="298754" y="897222"/>
                        </a:lnTo>
                        <a:lnTo>
                          <a:pt x="274103" y="897222"/>
                        </a:lnTo>
                        <a:cubicBezTo>
                          <a:pt x="274103" y="613647"/>
                          <a:pt x="176652" y="340818"/>
                          <a:pt x="0" y="123903"/>
                        </a:cubicBezTo>
                        <a:lnTo>
                          <a:pt x="116909" y="0"/>
                        </a:lnTo>
                        <a:cubicBezTo>
                          <a:pt x="291351" y="207479"/>
                          <a:pt x="400795" y="461979"/>
                          <a:pt x="432150" y="731682"/>
                        </a:cubicBezTo>
                        <a:close/>
                      </a:path>
                    </a:pathLst>
                  </a:custGeom>
                  <a:solidFill>
                    <a:srgbClr val="AAAAAA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28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Arial Unicode MS"/>
                    </a:endParaRPr>
                  </a:p>
                </p:txBody>
              </p:sp>
            </p:grpSp>
          </p:grpSp>
          <p:sp>
            <p:nvSpPr>
              <p:cNvPr id="42" name="Oval 97">
                <a:extLst>
                  <a:ext uri="{FF2B5EF4-FFF2-40B4-BE49-F238E27FC236}">
                    <a16:creationId xmlns:a16="http://schemas.microsoft.com/office/drawing/2014/main" id="{BC2F1C45-FA7F-436F-A0EB-C5B112F7CE48}"/>
                  </a:ext>
                </a:extLst>
              </p:cNvPr>
              <p:cNvSpPr/>
              <p:nvPr/>
            </p:nvSpPr>
            <p:spPr>
              <a:xfrm>
                <a:off x="5686583" y="4708442"/>
                <a:ext cx="620419" cy="620419"/>
              </a:xfrm>
              <a:prstGeom prst="ellipse">
                <a:avLst/>
              </a:prstGeom>
              <a:solidFill>
                <a:srgbClr val="A9D18E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43" name="Oval 98">
                <a:extLst>
                  <a:ext uri="{FF2B5EF4-FFF2-40B4-BE49-F238E27FC236}">
                    <a16:creationId xmlns:a16="http://schemas.microsoft.com/office/drawing/2014/main" id="{C98A4B66-0D50-4454-94BF-7D154D5D623B}"/>
                  </a:ext>
                </a:extLst>
              </p:cNvPr>
              <p:cNvSpPr/>
              <p:nvPr/>
            </p:nvSpPr>
            <p:spPr>
              <a:xfrm>
                <a:off x="6240082" y="3275308"/>
                <a:ext cx="620419" cy="620419"/>
              </a:xfrm>
              <a:prstGeom prst="ellipse">
                <a:avLst/>
              </a:prstGeom>
              <a:solidFill>
                <a:srgbClr val="C5E0B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44" name="Oval 99">
                <a:extLst>
                  <a:ext uri="{FF2B5EF4-FFF2-40B4-BE49-F238E27FC236}">
                    <a16:creationId xmlns:a16="http://schemas.microsoft.com/office/drawing/2014/main" id="{BAF1AEEF-3D47-4D62-BD99-1D8371C41A45}"/>
                  </a:ext>
                </a:extLst>
              </p:cNvPr>
              <p:cNvSpPr/>
              <p:nvPr/>
            </p:nvSpPr>
            <p:spPr>
              <a:xfrm>
                <a:off x="5577548" y="1907611"/>
                <a:ext cx="620419" cy="620419"/>
              </a:xfrm>
              <a:prstGeom prst="ellipse">
                <a:avLst/>
              </a:prstGeom>
              <a:solidFill>
                <a:srgbClr val="AAAAA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</p:grpSp>
        <p:grpSp>
          <p:nvGrpSpPr>
            <p:cNvPr id="29" name="Group 25">
              <a:extLst>
                <a:ext uri="{FF2B5EF4-FFF2-40B4-BE49-F238E27FC236}">
                  <a16:creationId xmlns:a16="http://schemas.microsoft.com/office/drawing/2014/main" id="{D20B53AD-8E88-4960-88F5-31155A936F43}"/>
                </a:ext>
              </a:extLst>
            </p:cNvPr>
            <p:cNvGrpSpPr/>
            <p:nvPr/>
          </p:nvGrpSpPr>
          <p:grpSpPr>
            <a:xfrm rot="5125160">
              <a:off x="4797805" y="3033430"/>
              <a:ext cx="2517528" cy="3720276"/>
              <a:chOff x="4722461" y="1907611"/>
              <a:chExt cx="2138040" cy="3421250"/>
            </a:xfrm>
          </p:grpSpPr>
          <p:grpSp>
            <p:nvGrpSpPr>
              <p:cNvPr id="30" name="Group 23">
                <a:extLst>
                  <a:ext uri="{FF2B5EF4-FFF2-40B4-BE49-F238E27FC236}">
                    <a16:creationId xmlns:a16="http://schemas.microsoft.com/office/drawing/2014/main" id="{A951E3C9-D27F-4534-83D8-D1E747C9E99E}"/>
                  </a:ext>
                </a:extLst>
              </p:cNvPr>
              <p:cNvGrpSpPr/>
              <p:nvPr/>
            </p:nvGrpSpPr>
            <p:grpSpPr>
              <a:xfrm>
                <a:off x="4722461" y="2154570"/>
                <a:ext cx="1410284" cy="2457710"/>
                <a:chOff x="4764849" y="1896442"/>
                <a:chExt cx="1630399" cy="2841304"/>
              </a:xfrm>
            </p:grpSpPr>
            <p:sp>
              <p:nvSpPr>
                <p:cNvPr id="34" name="Rectangle 15">
                  <a:extLst>
                    <a:ext uri="{FF2B5EF4-FFF2-40B4-BE49-F238E27FC236}">
                      <a16:creationId xmlns:a16="http://schemas.microsoft.com/office/drawing/2014/main" id="{17578C98-7F0B-43A9-951E-469D712C1B62}"/>
                    </a:ext>
                  </a:extLst>
                </p:cNvPr>
                <p:cNvSpPr/>
                <p:nvPr/>
              </p:nvSpPr>
              <p:spPr>
                <a:xfrm rot="2633242">
                  <a:off x="5392926" y="3840524"/>
                  <a:ext cx="929571" cy="897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571" h="897222">
                      <a:moveTo>
                        <a:pt x="929571" y="731682"/>
                      </a:moveTo>
                      <a:lnTo>
                        <a:pt x="929571" y="897222"/>
                      </a:lnTo>
                      <a:lnTo>
                        <a:pt x="442770" y="897222"/>
                      </a:lnTo>
                      <a:lnTo>
                        <a:pt x="298754" y="897222"/>
                      </a:lnTo>
                      <a:lnTo>
                        <a:pt x="274103" y="897222"/>
                      </a:lnTo>
                      <a:cubicBezTo>
                        <a:pt x="274103" y="613647"/>
                        <a:pt x="176652" y="340818"/>
                        <a:pt x="0" y="123903"/>
                      </a:cubicBezTo>
                      <a:lnTo>
                        <a:pt x="116909" y="0"/>
                      </a:lnTo>
                      <a:cubicBezTo>
                        <a:pt x="291351" y="207479"/>
                        <a:pt x="400795" y="461979"/>
                        <a:pt x="432150" y="731682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28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</a:endParaRPr>
                </a:p>
              </p:txBody>
            </p:sp>
            <p:grpSp>
              <p:nvGrpSpPr>
                <p:cNvPr id="35" name="Group 88">
                  <a:extLst>
                    <a:ext uri="{FF2B5EF4-FFF2-40B4-BE49-F238E27FC236}">
                      <a16:creationId xmlns:a16="http://schemas.microsoft.com/office/drawing/2014/main" id="{86AFAC57-3A71-4CC3-8C0E-5E61384ACB35}"/>
                    </a:ext>
                  </a:extLst>
                </p:cNvPr>
                <p:cNvGrpSpPr/>
                <p:nvPr/>
              </p:nvGrpSpPr>
              <p:grpSpPr>
                <a:xfrm rot="5400000">
                  <a:off x="4707913" y="1953378"/>
                  <a:ext cx="1744272" cy="1630399"/>
                  <a:chOff x="2827731" y="1829193"/>
                  <a:chExt cx="1744272" cy="1630399"/>
                </a:xfrm>
              </p:grpSpPr>
              <p:sp>
                <p:nvSpPr>
                  <p:cNvPr id="36" name="Rectangle 15">
                    <a:extLst>
                      <a:ext uri="{FF2B5EF4-FFF2-40B4-BE49-F238E27FC236}">
                        <a16:creationId xmlns:a16="http://schemas.microsoft.com/office/drawing/2014/main" id="{DA5D093F-0071-414C-A1CC-1243668581D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3658606" y="1845368"/>
                    <a:ext cx="929571" cy="8972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29571" h="897222">
                        <a:moveTo>
                          <a:pt x="929571" y="731682"/>
                        </a:moveTo>
                        <a:lnTo>
                          <a:pt x="929571" y="897222"/>
                        </a:lnTo>
                        <a:lnTo>
                          <a:pt x="442770" y="897222"/>
                        </a:lnTo>
                        <a:lnTo>
                          <a:pt x="298754" y="897222"/>
                        </a:lnTo>
                        <a:lnTo>
                          <a:pt x="274103" y="897222"/>
                        </a:lnTo>
                        <a:cubicBezTo>
                          <a:pt x="274103" y="613647"/>
                          <a:pt x="176652" y="340818"/>
                          <a:pt x="0" y="123903"/>
                        </a:cubicBezTo>
                        <a:lnTo>
                          <a:pt x="116909" y="0"/>
                        </a:lnTo>
                        <a:cubicBezTo>
                          <a:pt x="291351" y="207479"/>
                          <a:pt x="400795" y="461979"/>
                          <a:pt x="432150" y="731682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40000"/>
                      <a:lumOff val="6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28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Arial Unicode MS"/>
                    </a:endParaRPr>
                  </a:p>
                </p:txBody>
              </p:sp>
              <p:sp>
                <p:nvSpPr>
                  <p:cNvPr id="37" name="Rectangle 15">
                    <a:extLst>
                      <a:ext uri="{FF2B5EF4-FFF2-40B4-BE49-F238E27FC236}">
                        <a16:creationId xmlns:a16="http://schemas.microsoft.com/office/drawing/2014/main" id="{5D7EC585-59D9-476F-BBD9-45926C9F8F6D}"/>
                      </a:ext>
                    </a:extLst>
                  </p:cNvPr>
                  <p:cNvSpPr/>
                  <p:nvPr/>
                </p:nvSpPr>
                <p:spPr>
                  <a:xfrm rot="13433242">
                    <a:off x="2827731" y="2562370"/>
                    <a:ext cx="929571" cy="8972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29571" h="897222">
                        <a:moveTo>
                          <a:pt x="929571" y="731682"/>
                        </a:moveTo>
                        <a:lnTo>
                          <a:pt x="929571" y="897222"/>
                        </a:lnTo>
                        <a:lnTo>
                          <a:pt x="442770" y="897222"/>
                        </a:lnTo>
                        <a:lnTo>
                          <a:pt x="298754" y="897222"/>
                        </a:lnTo>
                        <a:lnTo>
                          <a:pt x="274103" y="897222"/>
                        </a:lnTo>
                        <a:cubicBezTo>
                          <a:pt x="274103" y="613647"/>
                          <a:pt x="176652" y="340818"/>
                          <a:pt x="0" y="123903"/>
                        </a:cubicBezTo>
                        <a:lnTo>
                          <a:pt x="116909" y="0"/>
                        </a:lnTo>
                        <a:cubicBezTo>
                          <a:pt x="291351" y="207479"/>
                          <a:pt x="400795" y="461979"/>
                          <a:pt x="432150" y="731682"/>
                        </a:cubicBezTo>
                        <a:close/>
                      </a:path>
                    </a:pathLst>
                  </a:custGeom>
                  <a:solidFill>
                    <a:srgbClr val="AAAAAA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28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Arial Unicode MS"/>
                    </a:endParaRPr>
                  </a:p>
                </p:txBody>
              </p:sp>
            </p:grpSp>
          </p:grpSp>
          <p:sp>
            <p:nvSpPr>
              <p:cNvPr id="31" name="Oval 97">
                <a:extLst>
                  <a:ext uri="{FF2B5EF4-FFF2-40B4-BE49-F238E27FC236}">
                    <a16:creationId xmlns:a16="http://schemas.microsoft.com/office/drawing/2014/main" id="{BC2F1C45-FA7F-436F-A0EB-C5B112F7CE48}"/>
                  </a:ext>
                </a:extLst>
              </p:cNvPr>
              <p:cNvSpPr/>
              <p:nvPr/>
            </p:nvSpPr>
            <p:spPr>
              <a:xfrm>
                <a:off x="5686583" y="4708442"/>
                <a:ext cx="620419" cy="620419"/>
              </a:xfrm>
              <a:prstGeom prst="ellipse">
                <a:avLst/>
              </a:prstGeom>
              <a:solidFill>
                <a:srgbClr val="A9D18E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32" name="Oval 98">
                <a:extLst>
                  <a:ext uri="{FF2B5EF4-FFF2-40B4-BE49-F238E27FC236}">
                    <a16:creationId xmlns:a16="http://schemas.microsoft.com/office/drawing/2014/main" id="{C98A4B66-0D50-4454-94BF-7D154D5D623B}"/>
                  </a:ext>
                </a:extLst>
              </p:cNvPr>
              <p:cNvSpPr/>
              <p:nvPr/>
            </p:nvSpPr>
            <p:spPr>
              <a:xfrm>
                <a:off x="6240082" y="3275308"/>
                <a:ext cx="620419" cy="620419"/>
              </a:xfrm>
              <a:prstGeom prst="ellipse">
                <a:avLst/>
              </a:prstGeom>
              <a:solidFill>
                <a:srgbClr val="C5E0B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33" name="Oval 99">
                <a:extLst>
                  <a:ext uri="{FF2B5EF4-FFF2-40B4-BE49-F238E27FC236}">
                    <a16:creationId xmlns:a16="http://schemas.microsoft.com/office/drawing/2014/main" id="{BAF1AEEF-3D47-4D62-BD99-1D8371C41A45}"/>
                  </a:ext>
                </a:extLst>
              </p:cNvPr>
              <p:cNvSpPr/>
              <p:nvPr/>
            </p:nvSpPr>
            <p:spPr>
              <a:xfrm>
                <a:off x="5577548" y="1907611"/>
                <a:ext cx="620419" cy="620419"/>
              </a:xfrm>
              <a:prstGeom prst="ellipse">
                <a:avLst/>
              </a:prstGeom>
              <a:solidFill>
                <a:srgbClr val="AAAAA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</p:grpSp>
        <p:grpSp>
          <p:nvGrpSpPr>
            <p:cNvPr id="2" name="Group 25">
              <a:extLst>
                <a:ext uri="{FF2B5EF4-FFF2-40B4-BE49-F238E27FC236}">
                  <a16:creationId xmlns:a16="http://schemas.microsoft.com/office/drawing/2014/main" id="{5D6DB06E-8062-3F8C-A1A0-D7F1E9A9700E}"/>
                </a:ext>
              </a:extLst>
            </p:cNvPr>
            <p:cNvGrpSpPr/>
            <p:nvPr/>
          </p:nvGrpSpPr>
          <p:grpSpPr>
            <a:xfrm rot="12013240">
              <a:off x="3239710" y="984782"/>
              <a:ext cx="2324910" cy="4028499"/>
              <a:chOff x="4722461" y="1907611"/>
              <a:chExt cx="2138040" cy="3421250"/>
            </a:xfrm>
          </p:grpSpPr>
          <p:grpSp>
            <p:nvGrpSpPr>
              <p:cNvPr id="3" name="Group 23">
                <a:extLst>
                  <a:ext uri="{FF2B5EF4-FFF2-40B4-BE49-F238E27FC236}">
                    <a16:creationId xmlns:a16="http://schemas.microsoft.com/office/drawing/2014/main" id="{B90B526B-5CF2-554D-1857-CC541251DCB1}"/>
                  </a:ext>
                </a:extLst>
              </p:cNvPr>
              <p:cNvGrpSpPr/>
              <p:nvPr/>
            </p:nvGrpSpPr>
            <p:grpSpPr>
              <a:xfrm>
                <a:off x="4722461" y="2154570"/>
                <a:ext cx="1410284" cy="2457710"/>
                <a:chOff x="4764849" y="1896442"/>
                <a:chExt cx="1630399" cy="2841304"/>
              </a:xfrm>
            </p:grpSpPr>
            <p:sp>
              <p:nvSpPr>
                <p:cNvPr id="7" name="Rectangle 15">
                  <a:extLst>
                    <a:ext uri="{FF2B5EF4-FFF2-40B4-BE49-F238E27FC236}">
                      <a16:creationId xmlns:a16="http://schemas.microsoft.com/office/drawing/2014/main" id="{6D96E2D6-7A1C-AB34-9645-EB8D09A66AA7}"/>
                    </a:ext>
                  </a:extLst>
                </p:cNvPr>
                <p:cNvSpPr/>
                <p:nvPr/>
              </p:nvSpPr>
              <p:spPr>
                <a:xfrm rot="2633242">
                  <a:off x="5392926" y="3840524"/>
                  <a:ext cx="929571" cy="897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571" h="897222">
                      <a:moveTo>
                        <a:pt x="929571" y="731682"/>
                      </a:moveTo>
                      <a:lnTo>
                        <a:pt x="929571" y="897222"/>
                      </a:lnTo>
                      <a:lnTo>
                        <a:pt x="442770" y="897222"/>
                      </a:lnTo>
                      <a:lnTo>
                        <a:pt x="298754" y="897222"/>
                      </a:lnTo>
                      <a:lnTo>
                        <a:pt x="274103" y="897222"/>
                      </a:lnTo>
                      <a:cubicBezTo>
                        <a:pt x="274103" y="613647"/>
                        <a:pt x="176652" y="340818"/>
                        <a:pt x="0" y="123903"/>
                      </a:cubicBezTo>
                      <a:lnTo>
                        <a:pt x="116909" y="0"/>
                      </a:lnTo>
                      <a:cubicBezTo>
                        <a:pt x="291351" y="207479"/>
                        <a:pt x="400795" y="461979"/>
                        <a:pt x="432150" y="731682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28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</a:endParaRPr>
                </a:p>
              </p:txBody>
            </p:sp>
            <p:grpSp>
              <p:nvGrpSpPr>
                <p:cNvPr id="8" name="Group 88">
                  <a:extLst>
                    <a:ext uri="{FF2B5EF4-FFF2-40B4-BE49-F238E27FC236}">
                      <a16:creationId xmlns:a16="http://schemas.microsoft.com/office/drawing/2014/main" id="{31C9F55E-C297-EF03-2FAA-1BDFE221D30E}"/>
                    </a:ext>
                  </a:extLst>
                </p:cNvPr>
                <p:cNvGrpSpPr/>
                <p:nvPr/>
              </p:nvGrpSpPr>
              <p:grpSpPr>
                <a:xfrm rot="5400000">
                  <a:off x="4707913" y="1953378"/>
                  <a:ext cx="1744272" cy="1630399"/>
                  <a:chOff x="2827731" y="1829193"/>
                  <a:chExt cx="1744272" cy="1630399"/>
                </a:xfrm>
              </p:grpSpPr>
              <p:sp>
                <p:nvSpPr>
                  <p:cNvPr id="9" name="Rectangle 15">
                    <a:extLst>
                      <a:ext uri="{FF2B5EF4-FFF2-40B4-BE49-F238E27FC236}">
                        <a16:creationId xmlns:a16="http://schemas.microsoft.com/office/drawing/2014/main" id="{85F9004D-8098-A948-7F73-C1D5FC72011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3658606" y="1845368"/>
                    <a:ext cx="929571" cy="8972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29571" h="897222">
                        <a:moveTo>
                          <a:pt x="929571" y="731682"/>
                        </a:moveTo>
                        <a:lnTo>
                          <a:pt x="929571" y="897222"/>
                        </a:lnTo>
                        <a:lnTo>
                          <a:pt x="442770" y="897222"/>
                        </a:lnTo>
                        <a:lnTo>
                          <a:pt x="298754" y="897222"/>
                        </a:lnTo>
                        <a:lnTo>
                          <a:pt x="274103" y="897222"/>
                        </a:lnTo>
                        <a:cubicBezTo>
                          <a:pt x="274103" y="613647"/>
                          <a:pt x="176652" y="340818"/>
                          <a:pt x="0" y="123903"/>
                        </a:cubicBezTo>
                        <a:lnTo>
                          <a:pt x="116909" y="0"/>
                        </a:lnTo>
                        <a:cubicBezTo>
                          <a:pt x="291351" y="207479"/>
                          <a:pt x="400795" y="461979"/>
                          <a:pt x="432150" y="731682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40000"/>
                      <a:lumOff val="6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28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Arial Unicode MS"/>
                    </a:endParaRPr>
                  </a:p>
                </p:txBody>
              </p:sp>
              <p:sp>
                <p:nvSpPr>
                  <p:cNvPr id="10" name="Rectangle 15">
                    <a:extLst>
                      <a:ext uri="{FF2B5EF4-FFF2-40B4-BE49-F238E27FC236}">
                        <a16:creationId xmlns:a16="http://schemas.microsoft.com/office/drawing/2014/main" id="{3918FBE6-DCC8-8F23-01CF-E301252B9C63}"/>
                      </a:ext>
                    </a:extLst>
                  </p:cNvPr>
                  <p:cNvSpPr/>
                  <p:nvPr/>
                </p:nvSpPr>
                <p:spPr>
                  <a:xfrm rot="13433242">
                    <a:off x="2827731" y="2562370"/>
                    <a:ext cx="929571" cy="8972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29571" h="897222">
                        <a:moveTo>
                          <a:pt x="929571" y="731682"/>
                        </a:moveTo>
                        <a:lnTo>
                          <a:pt x="929571" y="897222"/>
                        </a:lnTo>
                        <a:lnTo>
                          <a:pt x="442770" y="897222"/>
                        </a:lnTo>
                        <a:lnTo>
                          <a:pt x="298754" y="897222"/>
                        </a:lnTo>
                        <a:lnTo>
                          <a:pt x="274103" y="897222"/>
                        </a:lnTo>
                        <a:cubicBezTo>
                          <a:pt x="274103" y="613647"/>
                          <a:pt x="176652" y="340818"/>
                          <a:pt x="0" y="123903"/>
                        </a:cubicBezTo>
                        <a:lnTo>
                          <a:pt x="116909" y="0"/>
                        </a:lnTo>
                        <a:cubicBezTo>
                          <a:pt x="291351" y="207479"/>
                          <a:pt x="400795" y="461979"/>
                          <a:pt x="432150" y="731682"/>
                        </a:cubicBezTo>
                        <a:close/>
                      </a:path>
                    </a:pathLst>
                  </a:custGeom>
                  <a:solidFill>
                    <a:srgbClr val="AAAAAA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28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Arial Unicode MS"/>
                    </a:endParaRPr>
                  </a:p>
                </p:txBody>
              </p:sp>
            </p:grpSp>
          </p:grpSp>
          <p:sp>
            <p:nvSpPr>
              <p:cNvPr id="4" name="Oval 97">
                <a:extLst>
                  <a:ext uri="{FF2B5EF4-FFF2-40B4-BE49-F238E27FC236}">
                    <a16:creationId xmlns:a16="http://schemas.microsoft.com/office/drawing/2014/main" id="{3CC4EE69-CE78-132B-A5D3-7B2F88C4ECF3}"/>
                  </a:ext>
                </a:extLst>
              </p:cNvPr>
              <p:cNvSpPr/>
              <p:nvPr/>
            </p:nvSpPr>
            <p:spPr>
              <a:xfrm>
                <a:off x="5686583" y="4708442"/>
                <a:ext cx="620419" cy="620419"/>
              </a:xfrm>
              <a:prstGeom prst="ellipse">
                <a:avLst/>
              </a:prstGeom>
              <a:solidFill>
                <a:srgbClr val="A9D18E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5" name="Oval 98">
                <a:extLst>
                  <a:ext uri="{FF2B5EF4-FFF2-40B4-BE49-F238E27FC236}">
                    <a16:creationId xmlns:a16="http://schemas.microsoft.com/office/drawing/2014/main" id="{CA721705-41A1-5E11-105E-A01BAA5399E8}"/>
                  </a:ext>
                </a:extLst>
              </p:cNvPr>
              <p:cNvSpPr/>
              <p:nvPr/>
            </p:nvSpPr>
            <p:spPr>
              <a:xfrm>
                <a:off x="6240082" y="3275308"/>
                <a:ext cx="620419" cy="620419"/>
              </a:xfrm>
              <a:prstGeom prst="ellipse">
                <a:avLst/>
              </a:prstGeom>
              <a:solidFill>
                <a:srgbClr val="C5E0B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6" name="Oval 99">
                <a:extLst>
                  <a:ext uri="{FF2B5EF4-FFF2-40B4-BE49-F238E27FC236}">
                    <a16:creationId xmlns:a16="http://schemas.microsoft.com/office/drawing/2014/main" id="{6AF2122D-A911-A40C-A549-0ED7368437FA}"/>
                  </a:ext>
                </a:extLst>
              </p:cNvPr>
              <p:cNvSpPr/>
              <p:nvPr/>
            </p:nvSpPr>
            <p:spPr>
              <a:xfrm>
                <a:off x="5577548" y="1907611"/>
                <a:ext cx="620419" cy="620419"/>
              </a:xfrm>
              <a:prstGeom prst="ellipse">
                <a:avLst/>
              </a:prstGeom>
              <a:solidFill>
                <a:srgbClr val="AAAAA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</p:grpSp>
      </p:grpSp>
      <p:sp>
        <p:nvSpPr>
          <p:cNvPr id="11" name="TextBox 21">
            <a:extLst>
              <a:ext uri="{FF2B5EF4-FFF2-40B4-BE49-F238E27FC236}">
                <a16:creationId xmlns:a16="http://schemas.microsoft.com/office/drawing/2014/main" id="{B34A9F59-182D-A33E-69C3-C752090665AE}"/>
              </a:ext>
            </a:extLst>
          </p:cNvPr>
          <p:cNvSpPr txBox="1"/>
          <p:nvPr/>
        </p:nvSpPr>
        <p:spPr>
          <a:xfrm>
            <a:off x="8092717" y="1998134"/>
            <a:ext cx="4211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86"/>
            <a:r>
              <a:rPr lang="ca-ES" altLang="ko-KR" sz="2000" dirty="0" smtClean="0">
                <a:solidFill>
                  <a:prstClr val="black"/>
                </a:solidFill>
                <a:ea typeface="Arial Unicode MS"/>
                <a:cs typeface="Arial" pitchFamily="34" charset="0"/>
              </a:rPr>
              <a:t>Hospital: Consultes</a:t>
            </a:r>
            <a:endParaRPr lang="ca-ES" altLang="ko-KR" sz="2000" dirty="0">
              <a:solidFill>
                <a:prstClr val="black"/>
              </a:solidFill>
              <a:ea typeface="Arial Unicode MS"/>
              <a:cs typeface="Arial" pitchFamily="34" charset="0"/>
            </a:endParaRPr>
          </a:p>
        </p:txBody>
      </p:sp>
      <p:sp>
        <p:nvSpPr>
          <p:cNvPr id="12" name="TextBox 24">
            <a:extLst>
              <a:ext uri="{FF2B5EF4-FFF2-40B4-BE49-F238E27FC236}">
                <a16:creationId xmlns:a16="http://schemas.microsoft.com/office/drawing/2014/main" id="{4E7AD302-472E-10B2-2360-1D34956E3F66}"/>
              </a:ext>
            </a:extLst>
          </p:cNvPr>
          <p:cNvSpPr txBox="1"/>
          <p:nvPr/>
        </p:nvSpPr>
        <p:spPr>
          <a:xfrm>
            <a:off x="8299725" y="2579607"/>
            <a:ext cx="4211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86"/>
            <a:r>
              <a:rPr lang="en-US" altLang="ko-KR" sz="2000" dirty="0">
                <a:solidFill>
                  <a:prstClr val="black"/>
                </a:solidFill>
                <a:ea typeface="Arial Unicode MS"/>
                <a:cs typeface="Arial" pitchFamily="34" charset="0"/>
              </a:rPr>
              <a:t>Hospital: Hospital de </a:t>
            </a:r>
            <a:r>
              <a:rPr lang="en-US" altLang="ko-KR" sz="2000" dirty="0" err="1">
                <a:solidFill>
                  <a:prstClr val="black"/>
                </a:solidFill>
                <a:ea typeface="Arial Unicode MS"/>
                <a:cs typeface="Arial" pitchFamily="34" charset="0"/>
              </a:rPr>
              <a:t>Dia</a:t>
            </a:r>
            <a:endParaRPr lang="ko-KR" altLang="en-US" sz="2000" dirty="0">
              <a:solidFill>
                <a:prstClr val="black"/>
              </a:solidFill>
              <a:ea typeface="Arial Unicode MS"/>
              <a:cs typeface="Arial" pitchFamily="34" charset="0"/>
            </a:endParaRPr>
          </a:p>
        </p:txBody>
      </p:sp>
      <p:sp>
        <p:nvSpPr>
          <p:cNvPr id="13" name="TextBox 27">
            <a:extLst>
              <a:ext uri="{FF2B5EF4-FFF2-40B4-BE49-F238E27FC236}">
                <a16:creationId xmlns:a16="http://schemas.microsoft.com/office/drawing/2014/main" id="{3D1BC31D-7469-3F1E-E5A9-82504DFF34F2}"/>
              </a:ext>
            </a:extLst>
          </p:cNvPr>
          <p:cNvSpPr txBox="1"/>
          <p:nvPr/>
        </p:nvSpPr>
        <p:spPr>
          <a:xfrm>
            <a:off x="8284485" y="3770771"/>
            <a:ext cx="4211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86"/>
            <a:r>
              <a:rPr lang="ca-ES" altLang="ko-KR" sz="2000" dirty="0" smtClean="0">
                <a:solidFill>
                  <a:prstClr val="black"/>
                </a:solidFill>
                <a:ea typeface="Arial Unicode MS"/>
                <a:cs typeface="Arial" pitchFamily="34" charset="0"/>
              </a:rPr>
              <a:t>Hospital: Urgències</a:t>
            </a:r>
            <a:endParaRPr lang="ca-ES" altLang="ko-KR" sz="2000" dirty="0">
              <a:solidFill>
                <a:prstClr val="black"/>
              </a:solidFill>
              <a:ea typeface="Arial Unicode MS"/>
              <a:cs typeface="Arial" pitchFamily="34" charset="0"/>
            </a:endParaRPr>
          </a:p>
        </p:txBody>
      </p:sp>
      <p:sp>
        <p:nvSpPr>
          <p:cNvPr id="14" name="TextBox 21">
            <a:extLst>
              <a:ext uri="{FF2B5EF4-FFF2-40B4-BE49-F238E27FC236}">
                <a16:creationId xmlns:a16="http://schemas.microsoft.com/office/drawing/2014/main" id="{8B6EF484-9E1C-02BB-48A0-DF060AF29E00}"/>
              </a:ext>
            </a:extLst>
          </p:cNvPr>
          <p:cNvSpPr txBox="1"/>
          <p:nvPr/>
        </p:nvSpPr>
        <p:spPr>
          <a:xfrm>
            <a:off x="3003233" y="1703425"/>
            <a:ext cx="22946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86"/>
            <a:r>
              <a:rPr lang="ca-ES" altLang="ko-KR" sz="2000" dirty="0" smtClean="0">
                <a:solidFill>
                  <a:prstClr val="black"/>
                </a:solidFill>
                <a:ea typeface="Arial Unicode MS"/>
                <a:cs typeface="Arial" pitchFamily="34" charset="0"/>
              </a:rPr>
              <a:t>Altres centres: virtual o presencial</a:t>
            </a:r>
            <a:endParaRPr lang="ca-ES" altLang="ko-KR" sz="2000" dirty="0">
              <a:solidFill>
                <a:prstClr val="black"/>
              </a:solidFill>
              <a:ea typeface="Arial Unicode MS"/>
              <a:cs typeface="Arial" pitchFamily="34" charset="0"/>
            </a:endParaRPr>
          </a:p>
        </p:txBody>
      </p:sp>
      <p:sp>
        <p:nvSpPr>
          <p:cNvPr id="15" name="TextBox 24">
            <a:extLst>
              <a:ext uri="{FF2B5EF4-FFF2-40B4-BE49-F238E27FC236}">
                <a16:creationId xmlns:a16="http://schemas.microsoft.com/office/drawing/2014/main" id="{01AB7F94-204F-2EB7-7B39-A4F6AFE2F5CB}"/>
              </a:ext>
            </a:extLst>
          </p:cNvPr>
          <p:cNvSpPr txBox="1"/>
          <p:nvPr/>
        </p:nvSpPr>
        <p:spPr>
          <a:xfrm>
            <a:off x="2220726" y="4632596"/>
            <a:ext cx="33141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86"/>
            <a:r>
              <a:rPr lang="ca-ES" altLang="ko-KR" sz="2000" dirty="0" smtClean="0">
                <a:solidFill>
                  <a:prstClr val="black"/>
                </a:solidFill>
                <a:ea typeface="Arial Unicode MS"/>
                <a:cs typeface="Arial" pitchFamily="34" charset="0"/>
              </a:rPr>
              <a:t>Altres agents: Serveis Socials, fundacions, </a:t>
            </a:r>
            <a:r>
              <a:rPr lang="ca-ES" altLang="ko-KR" sz="2000" dirty="0" err="1" smtClean="0">
                <a:solidFill>
                  <a:prstClr val="black"/>
                </a:solidFill>
                <a:ea typeface="Arial Unicode MS"/>
                <a:cs typeface="Arial" pitchFamily="34" charset="0"/>
              </a:rPr>
              <a:t>ONGs</a:t>
            </a:r>
            <a:r>
              <a:rPr lang="ca-ES" altLang="ko-KR" sz="2000" dirty="0" smtClean="0">
                <a:solidFill>
                  <a:prstClr val="black"/>
                </a:solidFill>
                <a:ea typeface="Arial Unicode MS"/>
                <a:cs typeface="Arial" pitchFamily="34" charset="0"/>
              </a:rPr>
              <a:t>.. </a:t>
            </a:r>
            <a:endParaRPr lang="ca-ES" altLang="ko-KR" sz="2000" dirty="0">
              <a:solidFill>
                <a:prstClr val="black"/>
              </a:solidFill>
              <a:ea typeface="Arial Unicode MS"/>
              <a:cs typeface="Arial" pitchFamily="34" charset="0"/>
            </a:endParaRPr>
          </a:p>
        </p:txBody>
      </p:sp>
      <p:sp>
        <p:nvSpPr>
          <p:cNvPr id="16" name="TextBox 27">
            <a:extLst>
              <a:ext uri="{FF2B5EF4-FFF2-40B4-BE49-F238E27FC236}">
                <a16:creationId xmlns:a16="http://schemas.microsoft.com/office/drawing/2014/main" id="{E27A28A7-4F31-DFE9-FE02-636324BFCF8C}"/>
              </a:ext>
            </a:extLst>
          </p:cNvPr>
          <p:cNvSpPr txBox="1"/>
          <p:nvPr/>
        </p:nvSpPr>
        <p:spPr>
          <a:xfrm>
            <a:off x="4940941" y="5316464"/>
            <a:ext cx="3358784" cy="83099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 defTabSz="914286"/>
            <a:r>
              <a:rPr lang="ca-ES" altLang="ko-KR" sz="2400" b="1" dirty="0" smtClean="0">
                <a:solidFill>
                  <a:prstClr val="black"/>
                </a:solidFill>
                <a:highlight>
                  <a:srgbClr val="8CC800"/>
                </a:highlight>
                <a:ea typeface="Arial Unicode MS"/>
                <a:cs typeface="Arial" pitchFamily="34" charset="0"/>
              </a:rPr>
              <a:t>VIRTUAL </a:t>
            </a:r>
            <a:r>
              <a:rPr lang="ca-ES" altLang="ko-KR" sz="2400" b="1" dirty="0" smtClean="0">
                <a:solidFill>
                  <a:prstClr val="black"/>
                </a:solidFill>
                <a:ea typeface="Arial Unicode MS"/>
                <a:cs typeface="Arial" pitchFamily="34" charset="0"/>
              </a:rPr>
              <a:t>                  (pacients, professionals)</a:t>
            </a:r>
            <a:endParaRPr lang="ca-ES" altLang="ko-KR" sz="2400" b="1" dirty="0">
              <a:solidFill>
                <a:prstClr val="black"/>
              </a:solidFill>
              <a:ea typeface="Arial Unicode MS"/>
              <a:cs typeface="Arial" pitchFamily="34" charset="0"/>
            </a:endParaRPr>
          </a:p>
        </p:txBody>
      </p:sp>
      <p:pic>
        <p:nvPicPr>
          <p:cNvPr id="19" name="Imagen 18" descr="Casa en medio de la calle&#10;&#10;Descripción generada automáticamente con confianza media">
            <a:extLst>
              <a:ext uri="{FF2B5EF4-FFF2-40B4-BE49-F238E27FC236}">
                <a16:creationId xmlns:a16="http://schemas.microsoft.com/office/drawing/2014/main" id="{7CF81D28-81F6-4A1A-3634-9D0F01770F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963" y="1639026"/>
            <a:ext cx="1553525" cy="991101"/>
          </a:xfrm>
          <a:prstGeom prst="rect">
            <a:avLst/>
          </a:prstGeom>
        </p:spPr>
      </p:pic>
      <p:pic>
        <p:nvPicPr>
          <p:cNvPr id="21" name="Imagen 20" descr="Texto&#10;&#10;Descripción generada automáticamente">
            <a:extLst>
              <a:ext uri="{FF2B5EF4-FFF2-40B4-BE49-F238E27FC236}">
                <a16:creationId xmlns:a16="http://schemas.microsoft.com/office/drawing/2014/main" id="{F6A45417-06C2-EBB7-DD5A-E69ADE1E21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75" y="3757715"/>
            <a:ext cx="2235535" cy="726408"/>
          </a:xfrm>
          <a:prstGeom prst="rect">
            <a:avLst/>
          </a:prstGeom>
        </p:spPr>
      </p:pic>
      <p:pic>
        <p:nvPicPr>
          <p:cNvPr id="23" name="Imagen 22" descr="Imagen que contiene edificio, exterior, banqueta, casa&#10;&#10;Descripción generada automáticamente">
            <a:extLst>
              <a:ext uri="{FF2B5EF4-FFF2-40B4-BE49-F238E27FC236}">
                <a16:creationId xmlns:a16="http://schemas.microsoft.com/office/drawing/2014/main" id="{4C2C00E9-C28F-7890-1143-233E6B4F1B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17" y="4563977"/>
            <a:ext cx="1172025" cy="1106205"/>
          </a:xfrm>
          <a:prstGeom prst="rect">
            <a:avLst/>
          </a:prstGeom>
        </p:spPr>
      </p:pic>
      <p:pic>
        <p:nvPicPr>
          <p:cNvPr id="38" name="Imagen 37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9FBF013A-9668-DDC7-E718-BC7883B0FE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18" y="2699901"/>
            <a:ext cx="1634997" cy="919190"/>
          </a:xfrm>
          <a:prstGeom prst="rect">
            <a:avLst/>
          </a:prstGeom>
        </p:spPr>
      </p:pic>
      <p:sp>
        <p:nvSpPr>
          <p:cNvPr id="63" name="TextBox 27">
            <a:extLst>
              <a:ext uri="{FF2B5EF4-FFF2-40B4-BE49-F238E27FC236}">
                <a16:creationId xmlns:a16="http://schemas.microsoft.com/office/drawing/2014/main" id="{A53D335D-6AAB-5540-6897-A99F74B59929}"/>
              </a:ext>
            </a:extLst>
          </p:cNvPr>
          <p:cNvSpPr txBox="1"/>
          <p:nvPr/>
        </p:nvSpPr>
        <p:spPr>
          <a:xfrm>
            <a:off x="7996430" y="4352244"/>
            <a:ext cx="42110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86"/>
            <a:r>
              <a:rPr lang="ca-ES" altLang="ko-KR" sz="2000" dirty="0" smtClean="0">
                <a:solidFill>
                  <a:prstClr val="black"/>
                </a:solidFill>
                <a:ea typeface="Arial Unicode MS"/>
                <a:cs typeface="Arial" pitchFamily="34" charset="0"/>
              </a:rPr>
              <a:t>Hospital: altres especialistes (</a:t>
            </a:r>
            <a:r>
              <a:rPr lang="ca-ES" altLang="ko-KR" sz="2000" dirty="0" err="1" smtClean="0">
                <a:solidFill>
                  <a:prstClr val="black"/>
                </a:solidFill>
                <a:ea typeface="Arial Unicode MS"/>
                <a:cs typeface="Arial" pitchFamily="34" charset="0"/>
              </a:rPr>
              <a:t>ped</a:t>
            </a:r>
            <a:r>
              <a:rPr lang="ca-ES" altLang="ko-KR" sz="2000" dirty="0" smtClean="0">
                <a:solidFill>
                  <a:prstClr val="black"/>
                </a:solidFill>
                <a:ea typeface="Arial Unicode MS"/>
                <a:cs typeface="Arial" pitchFamily="34" charset="0"/>
              </a:rPr>
              <a:t>/adults)</a:t>
            </a:r>
            <a:endParaRPr lang="ca-ES" altLang="ko-KR" sz="2000" dirty="0">
              <a:solidFill>
                <a:prstClr val="black"/>
              </a:solidFill>
              <a:ea typeface="Arial Unicode MS"/>
              <a:cs typeface="Arial" pitchFamily="34" charset="0"/>
            </a:endParaRPr>
          </a:p>
        </p:txBody>
      </p:sp>
      <p:pic>
        <p:nvPicPr>
          <p:cNvPr id="55" name="Picture 6" descr="hospital_logo_color_2025.png (1753×306)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" y="6322931"/>
            <a:ext cx="2777525" cy="48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8" descr="logo_gene_negre_2025.png (1033×268)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596" y="6322931"/>
            <a:ext cx="1901364" cy="49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39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7" grpId="0" animBg="1"/>
      <p:bldP spid="60" grpId="0" animBg="1"/>
      <p:bldP spid="11" grpId="0"/>
      <p:bldP spid="12" grpId="0"/>
      <p:bldP spid="13" grpId="0"/>
      <p:bldP spid="14" grpId="0"/>
      <p:bldP spid="15" grpId="0"/>
      <p:bldP spid="16" grpId="0" animBg="1"/>
      <p:bldP spid="6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PROBLEMES. REPTES</a:t>
            </a:r>
            <a:endParaRPr lang="ca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6096000" y="2764397"/>
            <a:ext cx="5888367" cy="2098031"/>
          </a:xfrm>
        </p:spPr>
        <p:txBody>
          <a:bodyPr>
            <a:normAutofit lnSpcReduction="10000"/>
          </a:bodyPr>
          <a:lstStyle/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ca-ES" sz="2400" dirty="0" smtClean="0"/>
              <a:t>Assistència 24/7: pediatra de guàrdia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ca-ES" sz="2400" dirty="0" smtClean="0"/>
              <a:t>Transport: cotxe (cedit) + taxi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ca-ES" sz="2400" dirty="0"/>
              <a:t>No </a:t>
            </a:r>
            <a:r>
              <a:rPr lang="ca-ES" sz="2400" dirty="0" smtClean="0"/>
              <a:t>suport administratiu</a:t>
            </a:r>
            <a:endParaRPr lang="ca-ES" sz="2400" dirty="0"/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ca-ES" sz="2400" dirty="0"/>
              <a:t>No </a:t>
            </a:r>
            <a:r>
              <a:rPr lang="ca-ES" sz="2400" dirty="0" smtClean="0"/>
              <a:t>tenim referent d’atenció espiritual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ca-ES" sz="2400" b="1" dirty="0" smtClean="0"/>
              <a:t>Pacients &gt;15 anys: 24% ¡¡</a:t>
            </a:r>
            <a:endParaRPr lang="ca-ES" sz="2400" b="1" dirty="0"/>
          </a:p>
        </p:txBody>
      </p:sp>
      <p:sp>
        <p:nvSpPr>
          <p:cNvPr id="4" name="AutoShape 2" descr="Anàlisi DAFO - Viquipèdia, l'enciclopèdia lli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5" name="AutoShape 4" descr="Anàlisi DAFO - Viquipèdia, l'enciclopèdia lliur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pic>
        <p:nvPicPr>
          <p:cNvPr id="7" name="Picture 6" descr="hospital_logo_color_2025.png (1753×306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" y="6322931"/>
            <a:ext cx="2777525" cy="48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logo_gene_negre_2025.png (1033×268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596" y="6322931"/>
            <a:ext cx="1901364" cy="49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Gràfic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8309519"/>
              </p:ext>
            </p:extLst>
          </p:nvPr>
        </p:nvGraphicFramePr>
        <p:xfrm>
          <a:off x="307975" y="2449911"/>
          <a:ext cx="5224397" cy="3186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Rectangle 5"/>
          <p:cNvSpPr/>
          <p:nvPr/>
        </p:nvSpPr>
        <p:spPr>
          <a:xfrm>
            <a:off x="5804842" y="5300792"/>
            <a:ext cx="41273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ca-ES" sz="2400" i="1" dirty="0" smtClean="0"/>
              <a:t>Formació </a:t>
            </a:r>
            <a:r>
              <a:rPr lang="ca-ES" sz="2400" i="1" dirty="0"/>
              <a:t>continuada</a:t>
            </a:r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ca-ES" sz="2400" i="1" dirty="0" smtClean="0"/>
              <a:t>Investigació</a:t>
            </a:r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ca-ES" sz="2400" b="1" i="1" dirty="0" smtClean="0"/>
              <a:t>Risc de </a:t>
            </a:r>
            <a:r>
              <a:rPr lang="ca-ES" sz="2400" b="1" i="1" dirty="0" err="1" smtClean="0"/>
              <a:t>Sdr</a:t>
            </a:r>
            <a:r>
              <a:rPr lang="ca-ES" sz="2400" b="1" i="1" dirty="0" smtClean="0"/>
              <a:t> </a:t>
            </a:r>
            <a:r>
              <a:rPr lang="ca-ES" sz="2400" b="1" i="1" dirty="0" err="1" smtClean="0"/>
              <a:t>Burnout</a:t>
            </a:r>
            <a:endParaRPr lang="ca-ES" sz="2400" i="1" dirty="0"/>
          </a:p>
        </p:txBody>
      </p:sp>
      <p:sp>
        <p:nvSpPr>
          <p:cNvPr id="11" name="Rectangle 10"/>
          <p:cNvSpPr/>
          <p:nvPr/>
        </p:nvSpPr>
        <p:spPr>
          <a:xfrm>
            <a:off x="612775" y="1495036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ca-ES" sz="2400" dirty="0"/>
              <a:t>Problemàtica socioeconòmica</a:t>
            </a:r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ca-ES" sz="2400" dirty="0"/>
              <a:t>Barreres </a:t>
            </a:r>
            <a:r>
              <a:rPr lang="ca-ES" sz="2400" dirty="0" smtClean="0"/>
              <a:t>idiomàtiques/culturals</a:t>
            </a:r>
            <a:endParaRPr lang="ca-ES" sz="2400" dirty="0"/>
          </a:p>
        </p:txBody>
      </p:sp>
      <p:sp>
        <p:nvSpPr>
          <p:cNvPr id="12" name="Rectangle 11"/>
          <p:cNvSpPr/>
          <p:nvPr/>
        </p:nvSpPr>
        <p:spPr>
          <a:xfrm>
            <a:off x="6708775" y="1592862"/>
            <a:ext cx="5015255" cy="830997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lvl="1" algn="ctr">
              <a:buClr>
                <a:schemeClr val="accent6"/>
              </a:buClr>
            </a:pPr>
            <a:r>
              <a:rPr lang="ca-ES" sz="2400" b="1" dirty="0"/>
              <a:t>Repte </a:t>
            </a:r>
            <a:r>
              <a:rPr lang="ca-ES" sz="2400" b="1" dirty="0" smtClean="0"/>
              <a:t>mèdic/social/psicològic</a:t>
            </a:r>
            <a:endParaRPr lang="ca-ES" sz="2400" b="1" dirty="0"/>
          </a:p>
          <a:p>
            <a:pPr lvl="1" algn="ctr">
              <a:buClr>
                <a:schemeClr val="accent6"/>
              </a:buClr>
            </a:pPr>
            <a:r>
              <a:rPr lang="ca-ES" sz="2400" b="1" dirty="0" smtClean="0"/>
              <a:t>Necessitat </a:t>
            </a:r>
            <a:r>
              <a:rPr lang="ca-ES" sz="2400" b="1" dirty="0"/>
              <a:t>de mediadors culturals</a:t>
            </a:r>
          </a:p>
        </p:txBody>
      </p:sp>
      <p:sp>
        <p:nvSpPr>
          <p:cNvPr id="8" name="Fletxa dreta 7"/>
          <p:cNvSpPr/>
          <p:nvPr/>
        </p:nvSpPr>
        <p:spPr>
          <a:xfrm>
            <a:off x="5773213" y="1828261"/>
            <a:ext cx="645573" cy="319531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3" name="QuadreDeText 12"/>
          <p:cNvSpPr txBox="1"/>
          <p:nvPr/>
        </p:nvSpPr>
        <p:spPr>
          <a:xfrm>
            <a:off x="9717206" y="5491934"/>
            <a:ext cx="2267161" cy="830997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2400" b="1" dirty="0" smtClean="0"/>
              <a:t>Protegir les/els professionals</a:t>
            </a:r>
            <a:endParaRPr lang="ca-ES" sz="2400" b="1" dirty="0"/>
          </a:p>
        </p:txBody>
      </p:sp>
      <p:sp>
        <p:nvSpPr>
          <p:cNvPr id="14" name="Fletxa dreta 13"/>
          <p:cNvSpPr/>
          <p:nvPr/>
        </p:nvSpPr>
        <p:spPr>
          <a:xfrm>
            <a:off x="8968589" y="5741190"/>
            <a:ext cx="645573" cy="319531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1008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10" grpId="0">
        <p:bldAsOne/>
      </p:bldGraphic>
      <p:bldP spid="6" grpId="0"/>
      <p:bldP spid="11" grpId="0"/>
      <p:bldP spid="12" grpId="0" animBg="1"/>
      <p:bldP spid="8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 1"/>
          <p:cNvGrpSpPr/>
          <p:nvPr/>
        </p:nvGrpSpPr>
        <p:grpSpPr>
          <a:xfrm>
            <a:off x="1578014" y="758378"/>
            <a:ext cx="4562281" cy="2577457"/>
            <a:chOff x="309960" y="360277"/>
            <a:chExt cx="4562281" cy="2577457"/>
          </a:xfrm>
        </p:grpSpPr>
        <p:sp>
          <p:nvSpPr>
            <p:cNvPr id="3" name="Rectangle arrodonit 2"/>
            <p:cNvSpPr/>
            <p:nvPr/>
          </p:nvSpPr>
          <p:spPr>
            <a:xfrm>
              <a:off x="309960" y="360277"/>
              <a:ext cx="4562281" cy="2577457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QuadreDeText 3"/>
            <p:cNvSpPr txBox="1"/>
            <p:nvPr/>
          </p:nvSpPr>
          <p:spPr>
            <a:xfrm>
              <a:off x="435781" y="486098"/>
              <a:ext cx="4310639" cy="23258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t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a-ES" sz="2000" b="1" u="sng" kern="1200" noProof="0" dirty="0" smtClean="0"/>
                <a:t>OPORTUNITATS</a:t>
              </a:r>
              <a:endParaRPr lang="ca-ES" sz="2000" b="1" u="sng" kern="1200" noProof="0" dirty="0"/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ca-ES" sz="1600" b="1" kern="1200" noProof="0" dirty="0" smtClean="0"/>
                <a:t>Reconeixement social i institucional creixent de les Cures Pal·liatives Pediàtriques</a:t>
              </a:r>
              <a:endParaRPr lang="ca-ES" sz="1600" b="1" kern="1200" noProof="0" dirty="0"/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ca-ES" sz="1600" b="1" kern="1200" noProof="0" dirty="0" smtClean="0"/>
                <a:t>Augment de detecció de pacients PCC-MACA</a:t>
              </a:r>
              <a:endParaRPr lang="ca-ES" sz="1600" b="1" kern="1200" noProof="0" dirty="0"/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ca-ES" sz="1600" b="1" kern="1200" noProof="0" dirty="0" smtClean="0"/>
                <a:t>Ubicació  i experiència clau per al treball en xarxa territorial</a:t>
              </a:r>
              <a:endParaRPr lang="ca-ES" sz="1600" b="1" kern="1200" noProof="0" dirty="0"/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ca-ES" sz="1600" b="1" kern="1200" noProof="0" dirty="0" smtClean="0"/>
                <a:t>Sobrecàrrega de les  </a:t>
              </a:r>
              <a:r>
                <a:rPr lang="ca-ES" sz="1600" b="1" kern="1200" noProof="0" dirty="0" err="1" smtClean="0"/>
                <a:t>SAPPIs</a:t>
              </a:r>
              <a:r>
                <a:rPr lang="ca-ES" sz="1600" b="1" kern="1200" noProof="0" dirty="0" smtClean="0"/>
                <a:t>: redistribució de pacients de complexitat </a:t>
              </a:r>
              <a:r>
                <a:rPr lang="ca-ES" sz="1600" b="1" kern="1200" noProof="0" dirty="0" err="1" smtClean="0"/>
                <a:t>intermitja</a:t>
              </a:r>
              <a:endParaRPr lang="ca-ES" sz="1600" b="1" kern="1200" noProof="0" dirty="0"/>
            </a:p>
          </p:txBody>
        </p:sp>
      </p:grpSp>
      <p:grpSp>
        <p:nvGrpSpPr>
          <p:cNvPr id="5" name="Agrupa 4"/>
          <p:cNvGrpSpPr/>
          <p:nvPr/>
        </p:nvGrpSpPr>
        <p:grpSpPr>
          <a:xfrm>
            <a:off x="1402303" y="3668628"/>
            <a:ext cx="4737992" cy="2852009"/>
            <a:chOff x="151265" y="3458233"/>
            <a:chExt cx="4737992" cy="2852009"/>
          </a:xfrm>
        </p:grpSpPr>
        <p:sp>
          <p:nvSpPr>
            <p:cNvPr id="6" name="Rectangle arrodonit 5"/>
            <p:cNvSpPr/>
            <p:nvPr/>
          </p:nvSpPr>
          <p:spPr>
            <a:xfrm>
              <a:off x="151265" y="3458233"/>
              <a:ext cx="4737992" cy="285200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QuadreDeText 6"/>
            <p:cNvSpPr txBox="1"/>
            <p:nvPr/>
          </p:nvSpPr>
          <p:spPr>
            <a:xfrm>
              <a:off x="290489" y="3597457"/>
              <a:ext cx="4459544" cy="25735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t" anchorCtr="0">
              <a:noAutofit/>
            </a:bodyPr>
            <a:lstStyle/>
            <a:p>
              <a:pPr marL="0" lvl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a-ES" sz="2000" b="1" u="sng" kern="1200" noProof="0" dirty="0" smtClean="0">
                  <a:solidFill>
                    <a:schemeClr val="tx1">
                      <a:lumMod val="75000"/>
                    </a:schemeClr>
                  </a:solidFill>
                </a:rPr>
                <a:t>FORTALESES</a:t>
              </a:r>
              <a:endParaRPr lang="ca-ES" sz="2000" b="1" u="sng" kern="1200" noProof="0" dirty="0">
                <a:solidFill>
                  <a:schemeClr val="tx1">
                    <a:lumMod val="75000"/>
                  </a:schemeClr>
                </a:solidFill>
              </a:endParaRPr>
            </a:p>
            <a:p>
              <a:pPr marL="57150" lvl="1" indent="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ca-ES" sz="1600" b="1" kern="1200" noProof="0" dirty="0" smtClean="0">
                  <a:solidFill>
                    <a:schemeClr val="tx1">
                      <a:lumMod val="75000"/>
                    </a:schemeClr>
                  </a:solidFill>
                </a:rPr>
                <a:t> Suport de la Direcció de l’Hospital</a:t>
              </a:r>
              <a:endParaRPr lang="ca-ES" sz="1600" b="1" kern="1200" noProof="0" dirty="0">
                <a:solidFill>
                  <a:schemeClr val="tx1">
                    <a:lumMod val="75000"/>
                  </a:schemeClr>
                </a:solidFill>
              </a:endParaRPr>
            </a:p>
            <a:p>
              <a:pPr marL="57150" lvl="1" indent="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ca-ES" sz="1600" b="1" kern="1200" noProof="0" dirty="0" smtClean="0">
                  <a:solidFill>
                    <a:schemeClr val="tx1">
                      <a:lumMod val="75000"/>
                    </a:schemeClr>
                  </a:solidFill>
                </a:rPr>
                <a:t> Unitat pionera, equip consolidat i expert</a:t>
              </a:r>
              <a:endParaRPr lang="ca-ES" sz="1600" b="1" kern="1200" noProof="0" dirty="0">
                <a:solidFill>
                  <a:schemeClr val="tx1">
                    <a:lumMod val="75000"/>
                  </a:schemeClr>
                </a:solidFill>
              </a:endParaRPr>
            </a:p>
            <a:p>
              <a:pPr marL="57150" lvl="1" indent="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ca-ES" sz="1600" b="1" kern="1200" noProof="0" dirty="0" smtClean="0">
                  <a:solidFill>
                    <a:schemeClr val="tx1">
                      <a:lumMod val="75000"/>
                    </a:schemeClr>
                  </a:solidFill>
                </a:rPr>
                <a:t> Capacitat d’assumir pacients de major complexitat </a:t>
              </a:r>
              <a:endParaRPr lang="ca-ES" sz="1600" b="1" kern="1200" noProof="0" dirty="0">
                <a:solidFill>
                  <a:schemeClr val="tx1">
                    <a:lumMod val="75000"/>
                  </a:schemeClr>
                </a:solidFill>
              </a:endParaRPr>
            </a:p>
            <a:p>
              <a:pPr marL="57150" lvl="1" indent="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ca-ES" sz="1600" b="1" kern="1200" noProof="0" dirty="0" smtClean="0">
                  <a:solidFill>
                    <a:schemeClr val="tx1">
                      <a:lumMod val="75000"/>
                    </a:schemeClr>
                  </a:solidFill>
                </a:rPr>
                <a:t> Transició pacients pediatria-adults</a:t>
              </a:r>
              <a:endParaRPr lang="ca-ES" sz="1600" b="1" kern="1200" noProof="0" dirty="0">
                <a:solidFill>
                  <a:schemeClr val="tx1">
                    <a:lumMod val="75000"/>
                  </a:schemeClr>
                </a:solidFill>
              </a:endParaRPr>
            </a:p>
            <a:p>
              <a:pPr marL="57150" lvl="1" indent="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ca-ES" sz="1600" b="1" kern="1200" noProof="0" dirty="0" smtClean="0">
                  <a:solidFill>
                    <a:schemeClr val="tx1">
                      <a:lumMod val="75000"/>
                    </a:schemeClr>
                  </a:solidFill>
                </a:rPr>
                <a:t> Excel·lent coordinació amb altres unitats CPP, altres hospitals, atenció primària, altres entitats</a:t>
              </a:r>
              <a:endParaRPr lang="ca-ES" sz="1600" b="1" kern="1200" noProof="0" dirty="0">
                <a:solidFill>
                  <a:schemeClr val="tx1">
                    <a:lumMod val="75000"/>
                  </a:schemeClr>
                </a:solidFill>
              </a:endParaRPr>
            </a:p>
            <a:p>
              <a:pPr marL="57150" marR="0" lvl="1" indent="0" algn="l" defTabSz="4000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lang="ca-ES" sz="1600" b="1" kern="1200" noProof="0" dirty="0" smtClean="0">
                  <a:solidFill>
                    <a:schemeClr val="tx1">
                      <a:lumMod val="75000"/>
                    </a:schemeClr>
                  </a:solidFill>
                </a:rPr>
                <a:t> Capacitat docent</a:t>
              </a:r>
              <a:endParaRPr lang="ca-ES" sz="1600" b="1" kern="1200" noProof="0" dirty="0">
                <a:solidFill>
                  <a:schemeClr val="tx1">
                    <a:lumMod val="75000"/>
                  </a:schemeClr>
                </a:solidFill>
              </a:endParaRPr>
            </a:p>
            <a:p>
              <a:pPr marL="57150" marR="0" lvl="1" indent="0" algn="l" defTabSz="4000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lang="ca-ES" sz="1600" b="1" kern="1200" noProof="0" dirty="0" smtClean="0">
                  <a:solidFill>
                    <a:schemeClr val="tx1"/>
                  </a:solidFill>
                </a:rPr>
                <a:t> Campus Can </a:t>
              </a:r>
              <a:r>
                <a:rPr lang="ca-ES" sz="1600" b="1" kern="1200" noProof="0" dirty="0" err="1" smtClean="0">
                  <a:solidFill>
                    <a:schemeClr val="tx1"/>
                  </a:solidFill>
                </a:rPr>
                <a:t>Ruti</a:t>
              </a:r>
              <a:r>
                <a:rPr lang="ca-ES" sz="1600" b="1" kern="1200" noProof="0" dirty="0" smtClean="0">
                  <a:solidFill>
                    <a:schemeClr val="tx1"/>
                  </a:solidFill>
                </a:rPr>
                <a:t>: investigació, simulació</a:t>
              </a:r>
            </a:p>
            <a:p>
              <a:pPr marL="57150" lvl="1" indent="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ca-ES" sz="1600" b="1" kern="1200" noProof="0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</p:grpSp>
      <p:grpSp>
        <p:nvGrpSpPr>
          <p:cNvPr id="8" name="Agrupa 7"/>
          <p:cNvGrpSpPr/>
          <p:nvPr/>
        </p:nvGrpSpPr>
        <p:grpSpPr>
          <a:xfrm>
            <a:off x="6625555" y="750784"/>
            <a:ext cx="4193251" cy="2664722"/>
            <a:chOff x="5209187" y="361226"/>
            <a:chExt cx="4193251" cy="2664722"/>
          </a:xfrm>
        </p:grpSpPr>
        <p:sp>
          <p:nvSpPr>
            <p:cNvPr id="9" name="Rectangle arrodonit 8"/>
            <p:cNvSpPr/>
            <p:nvPr/>
          </p:nvSpPr>
          <p:spPr>
            <a:xfrm>
              <a:off x="5209187" y="361226"/>
              <a:ext cx="4193251" cy="2664722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QuadreDeText 9"/>
            <p:cNvSpPr txBox="1"/>
            <p:nvPr/>
          </p:nvSpPr>
          <p:spPr>
            <a:xfrm>
              <a:off x="5339268" y="491307"/>
              <a:ext cx="3933089" cy="24045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t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a-ES" sz="2000" b="1" u="sng" kern="1200" noProof="0" dirty="0" smtClean="0"/>
                <a:t>AMENACES</a:t>
              </a:r>
              <a:endParaRPr lang="ca-ES" sz="2000" b="1" u="sng" kern="1200" noProof="0" dirty="0"/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ca-ES" sz="1600" b="1" kern="1200" noProof="0" dirty="0" smtClean="0"/>
                <a:t> Manca i fuga de pediatres</a:t>
              </a:r>
              <a:endParaRPr lang="ca-ES" sz="1600" b="1" kern="1200" noProof="0" dirty="0"/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ca-ES" sz="1600" b="1" kern="1200" noProof="0" dirty="0" smtClean="0"/>
                <a:t> Inestabilitat plantilles</a:t>
              </a:r>
              <a:endParaRPr lang="ca-ES" sz="1600" b="1" kern="1200" noProof="0" dirty="0"/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ca-ES" sz="1600" b="1" kern="1200" noProof="0" dirty="0" smtClean="0"/>
                <a:t> Risc de </a:t>
              </a:r>
              <a:r>
                <a:rPr lang="ca-ES" sz="1600" b="1" kern="1200" noProof="0" dirty="0" err="1" smtClean="0"/>
                <a:t>burnout</a:t>
              </a:r>
              <a:endParaRPr lang="ca-ES" sz="1600" b="1" kern="1200" noProof="0" dirty="0"/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ca-ES" sz="1600" b="1" kern="1200" noProof="0" dirty="0" smtClean="0"/>
                <a:t> Fuita de pacients d’alta complexitat de la nostra àrea d’influència</a:t>
              </a:r>
              <a:endParaRPr lang="ca-ES" sz="1600" b="1" kern="1200" noProof="0" dirty="0"/>
            </a:p>
          </p:txBody>
        </p:sp>
      </p:grpSp>
      <p:grpSp>
        <p:nvGrpSpPr>
          <p:cNvPr id="11" name="Agrupa 10"/>
          <p:cNvGrpSpPr/>
          <p:nvPr/>
        </p:nvGrpSpPr>
        <p:grpSpPr>
          <a:xfrm>
            <a:off x="6626778" y="3759363"/>
            <a:ext cx="4193225" cy="2659717"/>
            <a:chOff x="5316639" y="3480152"/>
            <a:chExt cx="4193225" cy="2659717"/>
          </a:xfrm>
        </p:grpSpPr>
        <p:sp>
          <p:nvSpPr>
            <p:cNvPr id="12" name="Rectangle arrodonit 11"/>
            <p:cNvSpPr/>
            <p:nvPr/>
          </p:nvSpPr>
          <p:spPr>
            <a:xfrm>
              <a:off x="5316639" y="3480152"/>
              <a:ext cx="4193225" cy="2659717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QuadreDeText 12"/>
            <p:cNvSpPr txBox="1"/>
            <p:nvPr/>
          </p:nvSpPr>
          <p:spPr>
            <a:xfrm>
              <a:off x="5446476" y="3609989"/>
              <a:ext cx="3933551" cy="24000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t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a-ES" sz="2000" b="1" u="sng" kern="1200" noProof="0" dirty="0" smtClean="0"/>
                <a:t>DEBILITATS</a:t>
              </a:r>
              <a:endParaRPr lang="ca-ES" sz="2000" b="1" u="sng" kern="1200" noProof="0" dirty="0"/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ca-ES" sz="1600" b="1" kern="1200" noProof="0" dirty="0" smtClean="0"/>
                <a:t> Plantilla curta i alta càrrega assistencial</a:t>
              </a:r>
              <a:endParaRPr lang="ca-ES" sz="1600" b="1" kern="1200" noProof="0" dirty="0"/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ca-ES" sz="1600" b="1" kern="1200" noProof="0" dirty="0" smtClean="0"/>
                <a:t> Fatiga laboral i emocional</a:t>
              </a:r>
              <a:endParaRPr lang="ca-ES" sz="1600" b="1" kern="1200" noProof="0" dirty="0"/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ca-ES" sz="1600" b="1" kern="1200" noProof="0" dirty="0" smtClean="0"/>
                <a:t> Manca de suport administratiu</a:t>
              </a:r>
              <a:endParaRPr lang="ca-ES" sz="1600" b="1" kern="1200" noProof="0" dirty="0"/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ca-ES" sz="1600" b="1" kern="1200" noProof="0" dirty="0" smtClean="0"/>
                <a:t> Baixa producció científica</a:t>
              </a:r>
              <a:endParaRPr lang="ca-ES" sz="1600" b="1" kern="1200" noProof="0" dirty="0"/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ca-ES" sz="1600" b="1" kern="1200" noProof="0" dirty="0" smtClean="0"/>
                <a:t> Manca d’espais de treball</a:t>
              </a:r>
              <a:endParaRPr lang="ca-ES" sz="1600" b="1" kern="1200" noProof="0" dirty="0"/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ca-ES" sz="1600" b="1" kern="1200" noProof="0" dirty="0" smtClean="0"/>
                <a:t> Manca de temps per formació i autocura</a:t>
              </a:r>
              <a:endParaRPr lang="ca-ES" sz="1600" b="1" kern="1200" noProof="0" dirty="0"/>
            </a:p>
          </p:txBody>
        </p:sp>
      </p:grpSp>
      <p:cxnSp>
        <p:nvCxnSpPr>
          <p:cNvPr id="14" name="Connector de fletxa recta 13"/>
          <p:cNvCxnSpPr/>
          <p:nvPr/>
        </p:nvCxnSpPr>
        <p:spPr>
          <a:xfrm>
            <a:off x="6392961" y="594232"/>
            <a:ext cx="0" cy="5946826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or de fletxa recta 16"/>
          <p:cNvCxnSpPr/>
          <p:nvPr/>
        </p:nvCxnSpPr>
        <p:spPr>
          <a:xfrm flipH="1" flipV="1">
            <a:off x="914400" y="3499981"/>
            <a:ext cx="10044752" cy="95236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uadroTexto 4">
            <a:extLst>
              <a:ext uri="{FF2B5EF4-FFF2-40B4-BE49-F238E27FC236}">
                <a16:creationId xmlns:a16="http://schemas.microsoft.com/office/drawing/2014/main" id="{0B10CA5A-18B0-F463-6C46-2FA3392665AA}"/>
              </a:ext>
            </a:extLst>
          </p:cNvPr>
          <p:cNvSpPr txBox="1"/>
          <p:nvPr/>
        </p:nvSpPr>
        <p:spPr>
          <a:xfrm>
            <a:off x="22269" y="4787813"/>
            <a:ext cx="17972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i="1" dirty="0"/>
              <a:t>FACTORS INTERNS</a:t>
            </a:r>
          </a:p>
        </p:txBody>
      </p:sp>
      <p:sp>
        <p:nvSpPr>
          <p:cNvPr id="24" name="CuadroTexto 5">
            <a:extLst>
              <a:ext uri="{FF2B5EF4-FFF2-40B4-BE49-F238E27FC236}">
                <a16:creationId xmlns:a16="http://schemas.microsoft.com/office/drawing/2014/main" id="{FF1F06FB-596B-5653-D79A-D4BD7A278712}"/>
              </a:ext>
            </a:extLst>
          </p:cNvPr>
          <p:cNvSpPr txBox="1"/>
          <p:nvPr/>
        </p:nvSpPr>
        <p:spPr>
          <a:xfrm>
            <a:off x="146688" y="1674945"/>
            <a:ext cx="17972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i="1" dirty="0"/>
              <a:t>FACTORS EXTERNS</a:t>
            </a:r>
          </a:p>
        </p:txBody>
      </p:sp>
      <p:sp>
        <p:nvSpPr>
          <p:cNvPr id="25" name="CuadroTexto 6">
            <a:extLst>
              <a:ext uri="{FF2B5EF4-FFF2-40B4-BE49-F238E27FC236}">
                <a16:creationId xmlns:a16="http://schemas.microsoft.com/office/drawing/2014/main" id="{9C80E836-0C82-AA74-0420-6AAB6BD0A29D}"/>
              </a:ext>
            </a:extLst>
          </p:cNvPr>
          <p:cNvSpPr txBox="1"/>
          <p:nvPr/>
        </p:nvSpPr>
        <p:spPr>
          <a:xfrm>
            <a:off x="3307645" y="334870"/>
            <a:ext cx="1631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i="1" dirty="0"/>
              <a:t>POSITIUS</a:t>
            </a:r>
          </a:p>
        </p:txBody>
      </p:sp>
      <p:sp>
        <p:nvSpPr>
          <p:cNvPr id="26" name="CuadroTexto 7">
            <a:extLst>
              <a:ext uri="{FF2B5EF4-FFF2-40B4-BE49-F238E27FC236}">
                <a16:creationId xmlns:a16="http://schemas.microsoft.com/office/drawing/2014/main" id="{ED660606-3871-38AC-59B2-33CCCF65575D}"/>
              </a:ext>
            </a:extLst>
          </p:cNvPr>
          <p:cNvSpPr txBox="1"/>
          <p:nvPr/>
        </p:nvSpPr>
        <p:spPr>
          <a:xfrm>
            <a:off x="8129557" y="334869"/>
            <a:ext cx="1631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i="1" dirty="0"/>
              <a:t>NEGATIUS</a:t>
            </a:r>
          </a:p>
        </p:txBody>
      </p:sp>
    </p:spTree>
    <p:extLst>
      <p:ext uri="{BB962C8B-B14F-4D97-AF65-F5344CB8AC3E}">
        <p14:creationId xmlns:p14="http://schemas.microsoft.com/office/powerpoint/2010/main" val="370593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CONCLUSIONS</a:t>
            </a:r>
            <a:endParaRPr lang="ca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600434" y="1543322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  <a:buClr>
                <a:schemeClr val="accent6"/>
              </a:buClr>
              <a:buFont typeface="Wingdings" panose="05000000000000000000" pitchFamily="2" charset="2"/>
              <a:buChar char="q"/>
            </a:pPr>
            <a:r>
              <a:rPr lang="ca-ES" dirty="0" smtClean="0"/>
              <a:t> Unitat consolidada i experta</a:t>
            </a:r>
          </a:p>
          <a:p>
            <a:pPr>
              <a:lnSpc>
                <a:spcPct val="150000"/>
              </a:lnSpc>
              <a:buClr>
                <a:schemeClr val="accent6"/>
              </a:buClr>
              <a:buFont typeface="Wingdings" panose="05000000000000000000" pitchFamily="2" charset="2"/>
              <a:buChar char="q"/>
            </a:pPr>
            <a:r>
              <a:rPr lang="ca-ES" dirty="0" smtClean="0"/>
              <a:t> Capacitat formativa i docent</a:t>
            </a:r>
          </a:p>
          <a:p>
            <a:pPr>
              <a:lnSpc>
                <a:spcPct val="150000"/>
              </a:lnSpc>
              <a:buClr>
                <a:schemeClr val="accent6"/>
              </a:buClr>
              <a:buFont typeface="Wingdings" panose="05000000000000000000" pitchFamily="2" charset="2"/>
              <a:buChar char="q"/>
            </a:pPr>
            <a:r>
              <a:rPr lang="ca-ES" dirty="0" smtClean="0"/>
              <a:t>Capacitat assumir pacients de major complexitat</a:t>
            </a:r>
          </a:p>
          <a:p>
            <a:pPr lv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Font typeface="Wingdings" panose="05000000000000000000" pitchFamily="2" charset="2"/>
              <a:buChar char="q"/>
            </a:pPr>
            <a:r>
              <a:rPr lang="ca-ES" altLang="ca-ES" dirty="0" smtClean="0"/>
              <a:t> Millor </a:t>
            </a:r>
            <a:r>
              <a:rPr lang="ca-ES" altLang="ca-ES" dirty="0"/>
              <a:t>experiència del pacient i la família</a:t>
            </a:r>
          </a:p>
          <a:p>
            <a:pPr lv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Font typeface="Wingdings" panose="05000000000000000000" pitchFamily="2" charset="2"/>
              <a:buChar char="q"/>
            </a:pPr>
            <a:r>
              <a:rPr lang="ca-ES" altLang="ca-ES" dirty="0" smtClean="0"/>
              <a:t> Major </a:t>
            </a:r>
            <a:r>
              <a:rPr lang="ca-ES" altLang="ca-ES" dirty="0"/>
              <a:t>equitat territorial</a:t>
            </a:r>
          </a:p>
          <a:p>
            <a:pPr lv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Font typeface="Wingdings" panose="05000000000000000000" pitchFamily="2" charset="2"/>
              <a:buChar char="q"/>
            </a:pPr>
            <a:r>
              <a:rPr lang="ca-ES" altLang="ca-ES" dirty="0" smtClean="0"/>
              <a:t> Ús </a:t>
            </a:r>
            <a:r>
              <a:rPr lang="ca-ES" altLang="ca-ES" dirty="0"/>
              <a:t>més eficient dels recursos especialitzats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Font typeface="Wingdings" panose="05000000000000000000" pitchFamily="2" charset="2"/>
              <a:buChar char="q"/>
            </a:pPr>
            <a:r>
              <a:rPr lang="ca-ES" altLang="ca-ES" dirty="0" smtClean="0"/>
              <a:t> </a:t>
            </a:r>
            <a:r>
              <a:rPr lang="ca-ES" dirty="0"/>
              <a:t>Pacients i famílies amb dificultats socioeconòmiques i </a:t>
            </a:r>
            <a:r>
              <a:rPr lang="ca-ES" dirty="0" smtClean="0"/>
              <a:t>culturals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Font typeface="Wingdings" panose="05000000000000000000" pitchFamily="2" charset="2"/>
              <a:buChar char="q"/>
            </a:pPr>
            <a:r>
              <a:rPr lang="ca-ES" dirty="0"/>
              <a:t> </a:t>
            </a:r>
            <a:r>
              <a:rPr lang="ca-ES" dirty="0" smtClean="0"/>
              <a:t>Transició dels pacients a Unitats d’adults</a:t>
            </a:r>
            <a:endParaRPr lang="ca-ES" dirty="0"/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Font typeface="Wingdings" panose="05000000000000000000" pitchFamily="2" charset="2"/>
              <a:buChar char="q"/>
            </a:pPr>
            <a:r>
              <a:rPr lang="ca-ES" altLang="ca-ES" dirty="0" smtClean="0"/>
              <a:t> Protecció i cura dels professionals: clau per sostenibilitat del model CPP</a:t>
            </a:r>
            <a:endParaRPr lang="ca-ES" altLang="ca-ES" dirty="0"/>
          </a:p>
          <a:p>
            <a:pPr>
              <a:lnSpc>
                <a:spcPct val="150000"/>
              </a:lnSpc>
              <a:buClr>
                <a:schemeClr val="accent6"/>
              </a:buClr>
              <a:buFont typeface="Wingdings" panose="05000000000000000000" pitchFamily="2" charset="2"/>
              <a:buChar char="q"/>
            </a:pPr>
            <a:endParaRPr lang="ca-ES" dirty="0" smtClean="0"/>
          </a:p>
          <a:p>
            <a:pPr>
              <a:lnSpc>
                <a:spcPct val="150000"/>
              </a:lnSpc>
              <a:buClr>
                <a:schemeClr val="accent6"/>
              </a:buClr>
              <a:buFont typeface="Wingdings" panose="05000000000000000000" pitchFamily="2" charset="2"/>
              <a:buChar char="q"/>
            </a:pPr>
            <a:endParaRPr lang="ca-ES" dirty="0"/>
          </a:p>
        </p:txBody>
      </p:sp>
      <p:pic>
        <p:nvPicPr>
          <p:cNvPr id="7" name="Picture 6" descr="hospital_logo_color_2025.png (1753×306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" y="6322931"/>
            <a:ext cx="2777525" cy="48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logo_gene_negre_2025.png (1033×268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596" y="6322931"/>
            <a:ext cx="1901364" cy="49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641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ampus vectoritzat 2019.ai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694" y="-306369"/>
            <a:ext cx="9100307" cy="8092652"/>
          </a:xfrm>
          <a:prstGeom prst="rect">
            <a:avLst/>
          </a:prstGeom>
        </p:spPr>
      </p:pic>
      <p:sp>
        <p:nvSpPr>
          <p:cNvPr id="2" name="QuadreDeText 1"/>
          <p:cNvSpPr txBox="1"/>
          <p:nvPr/>
        </p:nvSpPr>
        <p:spPr>
          <a:xfrm>
            <a:off x="6983896" y="2398643"/>
            <a:ext cx="32600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4400" dirty="0" smtClean="0"/>
              <a:t>GRÀCIES</a:t>
            </a:r>
            <a:endParaRPr lang="ca-ES" sz="4400" dirty="0"/>
          </a:p>
        </p:txBody>
      </p:sp>
    </p:spTree>
    <p:extLst>
      <p:ext uri="{BB962C8B-B14F-4D97-AF65-F5344CB8AC3E}">
        <p14:creationId xmlns:p14="http://schemas.microsoft.com/office/powerpoint/2010/main" val="336998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202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0" descr="campus vectoritzat 2019.ai"/>
          <p:cNvPicPr>
            <a:picLocks noChangeAspect="1"/>
          </p:cNvPicPr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72" b="21694"/>
          <a:stretch/>
        </p:blipFill>
        <p:spPr>
          <a:xfrm>
            <a:off x="-7059" y="-306369"/>
            <a:ext cx="12215388" cy="6337055"/>
          </a:xfrm>
          <a:prstGeom prst="rect">
            <a:avLst/>
          </a:prstGeom>
        </p:spPr>
      </p:pic>
      <p:sp>
        <p:nvSpPr>
          <p:cNvPr id="6" name="Lágrima 4"/>
          <p:cNvSpPr/>
          <p:nvPr/>
        </p:nvSpPr>
        <p:spPr>
          <a:xfrm rot="8047398">
            <a:off x="11276462" y="1657203"/>
            <a:ext cx="597403" cy="585825"/>
          </a:xfrm>
          <a:prstGeom prst="teardrop">
            <a:avLst>
              <a:gd name="adj" fmla="val 112599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Lágrima 5"/>
          <p:cNvSpPr/>
          <p:nvPr/>
        </p:nvSpPr>
        <p:spPr>
          <a:xfrm rot="8047398">
            <a:off x="1764164" y="1829761"/>
            <a:ext cx="597403" cy="585825"/>
          </a:xfrm>
          <a:prstGeom prst="teardrop">
            <a:avLst>
              <a:gd name="adj" fmla="val 112599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CuadroTexto 6"/>
          <p:cNvSpPr txBox="1"/>
          <p:nvPr/>
        </p:nvSpPr>
        <p:spPr>
          <a:xfrm>
            <a:off x="4639128" y="1538514"/>
            <a:ext cx="449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1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1344728" y="1657728"/>
            <a:ext cx="449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3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1835741" y="1830285"/>
            <a:ext cx="449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5</a:t>
            </a:r>
          </a:p>
        </p:txBody>
      </p:sp>
      <p:sp>
        <p:nvSpPr>
          <p:cNvPr id="11" name="CuadroTexto 14"/>
          <p:cNvSpPr txBox="1"/>
          <p:nvPr/>
        </p:nvSpPr>
        <p:spPr>
          <a:xfrm>
            <a:off x="4913137" y="2264529"/>
            <a:ext cx="34298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>
                <a:solidFill>
                  <a:srgbClr val="3D3D3D"/>
                </a:solidFill>
                <a:latin typeface="Arial"/>
                <a:ea typeface="Arial"/>
                <a:cs typeface="Arial"/>
              </a:rPr>
              <a:t>Hospital </a:t>
            </a:r>
          </a:p>
          <a:p>
            <a:r>
              <a:rPr lang="es-CO" sz="1600" dirty="0">
                <a:solidFill>
                  <a:srgbClr val="3D3D3D"/>
                </a:solidFill>
                <a:latin typeface="Arial"/>
                <a:ea typeface="Arial"/>
                <a:cs typeface="Arial"/>
              </a:rPr>
              <a:t>Germans Trias </a:t>
            </a:r>
          </a:p>
          <a:p>
            <a:r>
              <a:rPr lang="es-CO" sz="1600" dirty="0">
                <a:solidFill>
                  <a:srgbClr val="3D3D3D"/>
                </a:solidFill>
                <a:latin typeface="Arial"/>
                <a:ea typeface="Arial"/>
                <a:cs typeface="Arial"/>
              </a:rPr>
              <a:t>(HGT)</a:t>
            </a:r>
          </a:p>
        </p:txBody>
      </p:sp>
      <p:cxnSp>
        <p:nvCxnSpPr>
          <p:cNvPr id="12" name="Conector recto 13"/>
          <p:cNvCxnSpPr/>
          <p:nvPr/>
        </p:nvCxnSpPr>
        <p:spPr>
          <a:xfrm>
            <a:off x="4874984" y="2343150"/>
            <a:ext cx="0" cy="131445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uadroTexto 24"/>
          <p:cNvSpPr txBox="1"/>
          <p:nvPr/>
        </p:nvSpPr>
        <p:spPr>
          <a:xfrm>
            <a:off x="6157257" y="3223379"/>
            <a:ext cx="34298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600" dirty="0">
                <a:solidFill>
                  <a:srgbClr val="3D3D3D"/>
                </a:solidFill>
                <a:latin typeface="Arial"/>
                <a:ea typeface="Arial"/>
                <a:cs typeface="Arial"/>
              </a:rPr>
              <a:t>Institut </a:t>
            </a:r>
          </a:p>
          <a:p>
            <a:pPr algn="r"/>
            <a:r>
              <a:rPr lang="es-CO" sz="1600" dirty="0">
                <a:solidFill>
                  <a:srgbClr val="3D3D3D"/>
                </a:solidFill>
                <a:latin typeface="Arial"/>
                <a:ea typeface="Arial"/>
                <a:cs typeface="Arial"/>
              </a:rPr>
              <a:t>de recerca </a:t>
            </a:r>
          </a:p>
          <a:p>
            <a:pPr algn="r"/>
            <a:r>
              <a:rPr lang="es-CO" sz="1600" dirty="0">
                <a:solidFill>
                  <a:srgbClr val="3D3D3D"/>
                </a:solidFill>
                <a:latin typeface="Arial"/>
                <a:ea typeface="Arial"/>
                <a:cs typeface="Arial"/>
              </a:rPr>
              <a:t>(IGTP)</a:t>
            </a:r>
          </a:p>
        </p:txBody>
      </p:sp>
      <p:cxnSp>
        <p:nvCxnSpPr>
          <p:cNvPr id="16" name="Conector recto 28"/>
          <p:cNvCxnSpPr/>
          <p:nvPr/>
        </p:nvCxnSpPr>
        <p:spPr>
          <a:xfrm>
            <a:off x="9612084" y="3314700"/>
            <a:ext cx="0" cy="184785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32"/>
          <p:cNvCxnSpPr/>
          <p:nvPr/>
        </p:nvCxnSpPr>
        <p:spPr>
          <a:xfrm>
            <a:off x="2055584" y="2641600"/>
            <a:ext cx="0" cy="73025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uadroTexto 35"/>
          <p:cNvSpPr txBox="1"/>
          <p:nvPr/>
        </p:nvSpPr>
        <p:spPr>
          <a:xfrm>
            <a:off x="2081037" y="2556629"/>
            <a:ext cx="342985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>
                <a:solidFill>
                  <a:srgbClr val="3D3D3D"/>
                </a:solidFill>
                <a:latin typeface="Arial"/>
                <a:ea typeface="Arial"/>
                <a:cs typeface="Arial"/>
              </a:rPr>
              <a:t>Institut </a:t>
            </a:r>
          </a:p>
          <a:p>
            <a:r>
              <a:rPr lang="es-CO" sz="1600" dirty="0">
                <a:solidFill>
                  <a:srgbClr val="3D3D3D"/>
                </a:solidFill>
                <a:latin typeface="Arial"/>
                <a:ea typeface="Arial"/>
                <a:cs typeface="Arial"/>
              </a:rPr>
              <a:t>Guttmann</a:t>
            </a:r>
          </a:p>
        </p:txBody>
      </p:sp>
      <p:sp>
        <p:nvSpPr>
          <p:cNvPr id="19" name="CuadroTexto 38"/>
          <p:cNvSpPr txBox="1"/>
          <p:nvPr/>
        </p:nvSpPr>
        <p:spPr>
          <a:xfrm>
            <a:off x="10132784" y="2385179"/>
            <a:ext cx="14609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600" dirty="0">
                <a:solidFill>
                  <a:srgbClr val="3D3D3D"/>
                </a:solidFill>
                <a:latin typeface="Arial"/>
                <a:ea typeface="Arial"/>
                <a:cs typeface="Arial"/>
              </a:rPr>
              <a:t>Centre de </a:t>
            </a:r>
          </a:p>
          <a:p>
            <a:pPr algn="r"/>
            <a:r>
              <a:rPr lang="es-CO" sz="1600" dirty="0">
                <a:solidFill>
                  <a:srgbClr val="3D3D3D"/>
                </a:solidFill>
                <a:latin typeface="Arial"/>
                <a:ea typeface="Arial"/>
                <a:cs typeface="Arial"/>
              </a:rPr>
              <a:t>Medecina </a:t>
            </a:r>
          </a:p>
          <a:p>
            <a:pPr algn="r"/>
            <a:r>
              <a:rPr lang="es-CO" sz="1600" dirty="0">
                <a:solidFill>
                  <a:srgbClr val="3D3D3D"/>
                </a:solidFill>
                <a:latin typeface="Arial"/>
                <a:ea typeface="Arial"/>
                <a:cs typeface="Arial"/>
              </a:rPr>
              <a:t>Comparativa </a:t>
            </a:r>
          </a:p>
          <a:p>
            <a:pPr algn="r"/>
            <a:r>
              <a:rPr lang="es-CO" sz="1600" dirty="0">
                <a:solidFill>
                  <a:srgbClr val="3D3D3D"/>
                </a:solidFill>
                <a:latin typeface="Arial"/>
                <a:ea typeface="Arial"/>
                <a:cs typeface="Arial"/>
              </a:rPr>
              <a:t>i Bioimatge</a:t>
            </a:r>
          </a:p>
          <a:p>
            <a:pPr algn="r"/>
            <a:r>
              <a:rPr lang="es-CO" sz="1600" dirty="0">
                <a:solidFill>
                  <a:srgbClr val="3D3D3D"/>
                </a:solidFill>
                <a:latin typeface="Arial"/>
                <a:ea typeface="Arial"/>
                <a:cs typeface="Arial"/>
              </a:rPr>
              <a:t>(CMCiB)</a:t>
            </a:r>
          </a:p>
        </p:txBody>
      </p:sp>
      <p:sp>
        <p:nvSpPr>
          <p:cNvPr id="20" name="Lágrima 41"/>
          <p:cNvSpPr/>
          <p:nvPr/>
        </p:nvSpPr>
        <p:spPr>
          <a:xfrm rot="8047398">
            <a:off x="9968362" y="476103"/>
            <a:ext cx="597403" cy="585825"/>
          </a:xfrm>
          <a:prstGeom prst="teardrop">
            <a:avLst>
              <a:gd name="adj" fmla="val 112599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1" name="CuadroTexto 42"/>
          <p:cNvSpPr txBox="1"/>
          <p:nvPr/>
        </p:nvSpPr>
        <p:spPr>
          <a:xfrm>
            <a:off x="10036628" y="463928"/>
            <a:ext cx="449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4</a:t>
            </a:r>
          </a:p>
        </p:txBody>
      </p:sp>
      <p:sp>
        <p:nvSpPr>
          <p:cNvPr id="22" name="CuadroTexto 53"/>
          <p:cNvSpPr txBox="1"/>
          <p:nvPr/>
        </p:nvSpPr>
        <p:spPr>
          <a:xfrm>
            <a:off x="6836707" y="1185029"/>
            <a:ext cx="34298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600" dirty="0">
                <a:solidFill>
                  <a:srgbClr val="3D3D3D"/>
                </a:solidFill>
                <a:latin typeface="Arial"/>
                <a:ea typeface="Arial"/>
                <a:cs typeface="Arial"/>
              </a:rPr>
              <a:t>Institut </a:t>
            </a:r>
          </a:p>
          <a:p>
            <a:pPr algn="r"/>
            <a:r>
              <a:rPr lang="es-CO" sz="1600" dirty="0">
                <a:solidFill>
                  <a:srgbClr val="3D3D3D"/>
                </a:solidFill>
                <a:latin typeface="Arial"/>
                <a:ea typeface="Arial"/>
                <a:cs typeface="Arial"/>
              </a:rPr>
              <a:t>de recerca </a:t>
            </a:r>
          </a:p>
          <a:p>
            <a:pPr algn="r"/>
            <a:r>
              <a:rPr lang="es-CO" sz="1600" dirty="0">
                <a:solidFill>
                  <a:srgbClr val="3D3D3D"/>
                </a:solidFill>
                <a:latin typeface="Arial"/>
                <a:ea typeface="Arial"/>
                <a:cs typeface="Arial"/>
              </a:rPr>
              <a:t>Josep Carreras</a:t>
            </a:r>
          </a:p>
          <a:p>
            <a:pPr algn="r"/>
            <a:r>
              <a:rPr lang="es-CO" sz="1600" dirty="0">
                <a:solidFill>
                  <a:srgbClr val="3D3D3D"/>
                </a:solidFill>
                <a:latin typeface="Arial"/>
                <a:ea typeface="Arial"/>
                <a:cs typeface="Arial"/>
              </a:rPr>
              <a:t>(IJC)</a:t>
            </a:r>
          </a:p>
        </p:txBody>
      </p:sp>
      <p:cxnSp>
        <p:nvCxnSpPr>
          <p:cNvPr id="23" name="Conector recto 30"/>
          <p:cNvCxnSpPr/>
          <p:nvPr/>
        </p:nvCxnSpPr>
        <p:spPr>
          <a:xfrm>
            <a:off x="11641152" y="2470150"/>
            <a:ext cx="29851" cy="319405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43"/>
          <p:cNvCxnSpPr/>
          <p:nvPr/>
        </p:nvCxnSpPr>
        <p:spPr>
          <a:xfrm>
            <a:off x="10337800" y="1282700"/>
            <a:ext cx="25002" cy="493395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Lágrima 5">
            <a:extLst>
              <a:ext uri="{FF2B5EF4-FFF2-40B4-BE49-F238E27FC236}">
                <a16:creationId xmlns:a16="http://schemas.microsoft.com/office/drawing/2014/main" id="{FB787CA2-1E8F-DEEA-A425-BDB5BB289E20}"/>
              </a:ext>
            </a:extLst>
          </p:cNvPr>
          <p:cNvSpPr/>
          <p:nvPr/>
        </p:nvSpPr>
        <p:spPr>
          <a:xfrm rot="8047398">
            <a:off x="4565379" y="1487726"/>
            <a:ext cx="597403" cy="585825"/>
          </a:xfrm>
          <a:prstGeom prst="teardrop">
            <a:avLst>
              <a:gd name="adj" fmla="val 112599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147BE393-C391-938C-F988-8196DE04E0DA}"/>
              </a:ext>
            </a:extLst>
          </p:cNvPr>
          <p:cNvSpPr txBox="1"/>
          <p:nvPr/>
        </p:nvSpPr>
        <p:spPr>
          <a:xfrm>
            <a:off x="4636956" y="1488250"/>
            <a:ext cx="449943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CO" sz="3200" b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1</a:t>
            </a:r>
          </a:p>
        </p:txBody>
      </p:sp>
      <p:sp>
        <p:nvSpPr>
          <p:cNvPr id="26" name="Lágrima 5">
            <a:extLst>
              <a:ext uri="{FF2B5EF4-FFF2-40B4-BE49-F238E27FC236}">
                <a16:creationId xmlns:a16="http://schemas.microsoft.com/office/drawing/2014/main" id="{0478EC6F-8DAF-7EFC-E92C-262376F03E6A}"/>
              </a:ext>
            </a:extLst>
          </p:cNvPr>
          <p:cNvSpPr/>
          <p:nvPr/>
        </p:nvSpPr>
        <p:spPr>
          <a:xfrm rot="8047398">
            <a:off x="9308801" y="2432661"/>
            <a:ext cx="597403" cy="585825"/>
          </a:xfrm>
          <a:prstGeom prst="teardrop">
            <a:avLst>
              <a:gd name="adj" fmla="val 112599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2F35CA45-A733-5557-3075-E91822186603}"/>
              </a:ext>
            </a:extLst>
          </p:cNvPr>
          <p:cNvSpPr txBox="1"/>
          <p:nvPr/>
        </p:nvSpPr>
        <p:spPr>
          <a:xfrm>
            <a:off x="9380378" y="2433185"/>
            <a:ext cx="449943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CO" sz="3200" b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4998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A qui tractem?</a:t>
            </a:r>
            <a:endParaRPr lang="ca-ES" dirty="0"/>
          </a:p>
        </p:txBody>
      </p:sp>
      <p:pic>
        <p:nvPicPr>
          <p:cNvPr id="1028" name="Picture 4" descr="Cronicidad, profesionalismo y la encrucijada paliativa | Medicina Paliativ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137"/>
          <a:stretch/>
        </p:blipFill>
        <p:spPr bwMode="auto">
          <a:xfrm>
            <a:off x="389157" y="4086621"/>
            <a:ext cx="5265226" cy="194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tge 5"/>
          <p:cNvPicPr>
            <a:picLocks noChangeAspect="1"/>
          </p:cNvPicPr>
          <p:nvPr/>
        </p:nvPicPr>
        <p:blipFill rotWithShape="1">
          <a:blip r:embed="rId3"/>
          <a:srcRect l="9481" t="12233" r="51364" b="44595"/>
          <a:stretch/>
        </p:blipFill>
        <p:spPr>
          <a:xfrm>
            <a:off x="1384307" y="1339317"/>
            <a:ext cx="4270076" cy="2648309"/>
          </a:xfrm>
          <a:prstGeom prst="rect">
            <a:avLst/>
          </a:prstGeom>
        </p:spPr>
      </p:pic>
      <p:pic>
        <p:nvPicPr>
          <p:cNvPr id="7" name="Imatge 6"/>
          <p:cNvPicPr>
            <a:picLocks noChangeAspect="1"/>
          </p:cNvPicPr>
          <p:nvPr/>
        </p:nvPicPr>
        <p:blipFill rotWithShape="1">
          <a:blip r:embed="rId4"/>
          <a:srcRect l="26142" t="21004" r="11743" b="10356"/>
          <a:stretch/>
        </p:blipFill>
        <p:spPr>
          <a:xfrm>
            <a:off x="6413903" y="3154274"/>
            <a:ext cx="5850659" cy="3636709"/>
          </a:xfrm>
          <a:prstGeom prst="rect">
            <a:avLst/>
          </a:prstGeom>
        </p:spPr>
      </p:pic>
      <p:pic>
        <p:nvPicPr>
          <p:cNvPr id="9" name="Imatge 8"/>
          <p:cNvPicPr>
            <a:picLocks noChangeAspect="1"/>
          </p:cNvPicPr>
          <p:nvPr/>
        </p:nvPicPr>
        <p:blipFill rotWithShape="1">
          <a:blip r:embed="rId5"/>
          <a:srcRect l="39941" t="7834" r="24881" b="4099"/>
          <a:stretch/>
        </p:blipFill>
        <p:spPr>
          <a:xfrm>
            <a:off x="9424346" y="66017"/>
            <a:ext cx="2095028" cy="295023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339163" y="3987626"/>
            <a:ext cx="3444949" cy="1254225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10" name="Picture 6" descr="hospital_logo_color_2025.png (1753×306)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" y="6322931"/>
            <a:ext cx="2777525" cy="48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logo_gene_negre_2025.png (1033×268)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596" y="6322931"/>
            <a:ext cx="1901364" cy="49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34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1900757" y="2059184"/>
            <a:ext cx="3744416" cy="3595120"/>
          </a:xfrm>
          <a:prstGeom prst="ellipse">
            <a:avLst/>
          </a:prstGeom>
          <a:solidFill>
            <a:srgbClr val="A3EF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" name="QuadreDeText 1"/>
          <p:cNvSpPr txBox="1"/>
          <p:nvPr/>
        </p:nvSpPr>
        <p:spPr>
          <a:xfrm>
            <a:off x="2342823" y="3311603"/>
            <a:ext cx="2979665" cy="892552"/>
          </a:xfrm>
          <a:prstGeom prst="rect">
            <a:avLst/>
          </a:prstGeom>
          <a:solidFill>
            <a:srgbClr val="FFFFFF"/>
          </a:solidFill>
          <a:ln w="38100">
            <a:solidFill>
              <a:srgbClr val="33CC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2600" b="1" dirty="0"/>
              <a:t>REHUMANITZACIÓ DE LA MEDICINA</a:t>
            </a:r>
          </a:p>
        </p:txBody>
      </p:sp>
      <p:sp>
        <p:nvSpPr>
          <p:cNvPr id="3" name="QuadreDeText 2"/>
          <p:cNvSpPr txBox="1"/>
          <p:nvPr/>
        </p:nvSpPr>
        <p:spPr>
          <a:xfrm>
            <a:off x="4601834" y="4650091"/>
            <a:ext cx="2988332" cy="1292662"/>
          </a:xfrm>
          <a:prstGeom prst="rect">
            <a:avLst/>
          </a:prstGeom>
          <a:solidFill>
            <a:srgbClr val="92D050"/>
          </a:solidFill>
          <a:ln w="38100">
            <a:solidFill>
              <a:srgbClr val="33CC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2600" dirty="0"/>
              <a:t>Acceptació </a:t>
            </a:r>
            <a:r>
              <a:rPr lang="ca-ES" sz="2600" dirty="0" smtClean="0"/>
              <a:t>de </a:t>
            </a:r>
            <a:r>
              <a:rPr lang="ca-ES" sz="2600" dirty="0"/>
              <a:t>la mort dels nens com a part de la vida</a:t>
            </a:r>
          </a:p>
        </p:txBody>
      </p:sp>
      <p:sp>
        <p:nvSpPr>
          <p:cNvPr id="4" name="QuadreDeText 3"/>
          <p:cNvSpPr txBox="1"/>
          <p:nvPr/>
        </p:nvSpPr>
        <p:spPr>
          <a:xfrm>
            <a:off x="8509411" y="4560720"/>
            <a:ext cx="2844389" cy="1077218"/>
          </a:xfrm>
          <a:prstGeom prst="rect">
            <a:avLst/>
          </a:prstGeom>
          <a:solidFill>
            <a:srgbClr val="A3EFD2"/>
          </a:solidFill>
          <a:ln w="38100">
            <a:solidFill>
              <a:srgbClr val="33CC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3200" b="1" dirty="0"/>
              <a:t>Racionalització de recursos</a:t>
            </a:r>
          </a:p>
        </p:txBody>
      </p:sp>
      <p:sp>
        <p:nvSpPr>
          <p:cNvPr id="8" name="QuadreDeText 7"/>
          <p:cNvSpPr txBox="1"/>
          <p:nvPr/>
        </p:nvSpPr>
        <p:spPr>
          <a:xfrm>
            <a:off x="567800" y="1590107"/>
            <a:ext cx="2465663" cy="1292662"/>
          </a:xfrm>
          <a:prstGeom prst="rect">
            <a:avLst/>
          </a:prstGeom>
          <a:solidFill>
            <a:srgbClr val="92D050"/>
          </a:solidFill>
          <a:ln w="38100">
            <a:solidFill>
              <a:srgbClr val="33CC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2600" dirty="0"/>
              <a:t>Qualitat de vida del pacients i del seu entorn</a:t>
            </a:r>
          </a:p>
        </p:txBody>
      </p:sp>
      <p:sp>
        <p:nvSpPr>
          <p:cNvPr id="9" name="QuadreDeText 8"/>
          <p:cNvSpPr txBox="1"/>
          <p:nvPr/>
        </p:nvSpPr>
        <p:spPr>
          <a:xfrm>
            <a:off x="4760439" y="1772424"/>
            <a:ext cx="1769467" cy="892552"/>
          </a:xfrm>
          <a:prstGeom prst="rect">
            <a:avLst/>
          </a:prstGeom>
          <a:solidFill>
            <a:srgbClr val="92D050"/>
          </a:solidFill>
          <a:ln w="38100">
            <a:solidFill>
              <a:srgbClr val="33CC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2600" dirty="0"/>
              <a:t>Dignitat del pacient</a:t>
            </a:r>
          </a:p>
        </p:txBody>
      </p:sp>
      <p:sp>
        <p:nvSpPr>
          <p:cNvPr id="13" name="Títol 1"/>
          <p:cNvSpPr txBox="1">
            <a:spLocks/>
          </p:cNvSpPr>
          <p:nvPr/>
        </p:nvSpPr>
        <p:spPr>
          <a:xfrm>
            <a:off x="770962" y="280552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dirty="0" smtClean="0"/>
              <a:t>Sentit de les Unitats de Cures Pal·liatives</a:t>
            </a:r>
            <a:endParaRPr lang="ca-ES" dirty="0"/>
          </a:p>
        </p:txBody>
      </p:sp>
      <p:sp>
        <p:nvSpPr>
          <p:cNvPr id="14" name="QuadreDeText 13"/>
          <p:cNvSpPr txBox="1"/>
          <p:nvPr/>
        </p:nvSpPr>
        <p:spPr>
          <a:xfrm>
            <a:off x="8256882" y="2343273"/>
            <a:ext cx="3437200" cy="1569660"/>
          </a:xfrm>
          <a:prstGeom prst="rect">
            <a:avLst/>
          </a:prstGeom>
          <a:solidFill>
            <a:srgbClr val="A3EFD2"/>
          </a:solidFill>
          <a:ln w="38100">
            <a:solidFill>
              <a:srgbClr val="33CC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3200" b="1" dirty="0" smtClean="0"/>
              <a:t>Enriquidor per a la societat: societats més humanes</a:t>
            </a:r>
            <a:endParaRPr lang="ca-ES" sz="3200" b="1" dirty="0"/>
          </a:p>
        </p:txBody>
      </p:sp>
      <p:sp>
        <p:nvSpPr>
          <p:cNvPr id="15" name="QuadreDeText 14"/>
          <p:cNvSpPr txBox="1"/>
          <p:nvPr/>
        </p:nvSpPr>
        <p:spPr>
          <a:xfrm>
            <a:off x="635038" y="4668590"/>
            <a:ext cx="2350562" cy="1292662"/>
          </a:xfrm>
          <a:prstGeom prst="rect">
            <a:avLst/>
          </a:prstGeom>
          <a:solidFill>
            <a:srgbClr val="92D050"/>
          </a:solidFill>
          <a:ln w="38100">
            <a:solidFill>
              <a:srgbClr val="33CC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2600" dirty="0"/>
              <a:t>Reconeixement </a:t>
            </a:r>
            <a:r>
              <a:rPr lang="ca-ES" sz="2600" dirty="0" smtClean="0"/>
              <a:t>social de </a:t>
            </a:r>
            <a:r>
              <a:rPr lang="ca-ES" sz="2600" dirty="0"/>
              <a:t>la discapacitat</a:t>
            </a:r>
          </a:p>
        </p:txBody>
      </p:sp>
      <p:pic>
        <p:nvPicPr>
          <p:cNvPr id="18" name="Picture 6" descr="hospital_logo_color_2025.png (1753×306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" y="6322931"/>
            <a:ext cx="2777525" cy="48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logo_gene_negre_2025.png (1033×268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596" y="6322931"/>
            <a:ext cx="1901364" cy="49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405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8" grpId="0" animBg="1"/>
      <p:bldP spid="9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22597"/>
            <a:ext cx="5529512" cy="461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2 Marcador de contenido"/>
          <p:cNvSpPr txBox="1">
            <a:spLocks/>
          </p:cNvSpPr>
          <p:nvPr/>
        </p:nvSpPr>
        <p:spPr>
          <a:xfrm>
            <a:off x="6949429" y="1186458"/>
            <a:ext cx="4787645" cy="281233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ca-ES" sz="2800" dirty="0" smtClean="0"/>
              <a:t>10% ingressos hospitalaris</a:t>
            </a:r>
          </a:p>
          <a:p>
            <a:pPr>
              <a:lnSpc>
                <a:spcPct val="200000"/>
              </a:lnSpc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ca-ES" sz="2800" dirty="0" smtClean="0"/>
              <a:t>75-90% ús tecnologia</a:t>
            </a:r>
          </a:p>
          <a:p>
            <a:pPr>
              <a:lnSpc>
                <a:spcPct val="200000"/>
              </a:lnSpc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ca-ES" sz="2800" dirty="0" smtClean="0"/>
              <a:t>43% defuncions infantils</a:t>
            </a:r>
          </a:p>
          <a:p>
            <a:pPr>
              <a:lnSpc>
                <a:spcPct val="200000"/>
              </a:lnSpc>
              <a:buClr>
                <a:schemeClr val="accent6"/>
              </a:buClr>
              <a:buFont typeface="Wingdings" panose="05000000000000000000" pitchFamily="2" charset="2"/>
              <a:buChar char="ü"/>
            </a:pPr>
            <a:endParaRPr lang="ca-ES" sz="2800" dirty="0" smtClean="0"/>
          </a:p>
          <a:p>
            <a:pPr>
              <a:lnSpc>
                <a:spcPct val="200000"/>
              </a:lnSpc>
              <a:buClr>
                <a:schemeClr val="accent6"/>
              </a:buClr>
              <a:buFont typeface="Wingdings" panose="05000000000000000000" pitchFamily="2" charset="2"/>
              <a:buChar char="ü"/>
            </a:pPr>
            <a:endParaRPr lang="ca-ES" sz="2800" dirty="0" smtClean="0"/>
          </a:p>
          <a:p>
            <a:pPr>
              <a:lnSpc>
                <a:spcPct val="200000"/>
              </a:lnSpc>
              <a:buClr>
                <a:schemeClr val="accent6"/>
              </a:buClr>
              <a:buFont typeface="Wingdings" panose="05000000000000000000" pitchFamily="2" charset="2"/>
              <a:buChar char="ü"/>
            </a:pPr>
            <a:endParaRPr lang="ca-ES" sz="2800" dirty="0"/>
          </a:p>
        </p:txBody>
      </p:sp>
      <p:sp>
        <p:nvSpPr>
          <p:cNvPr id="6" name="Rectangle 5"/>
          <p:cNvSpPr/>
          <p:nvPr/>
        </p:nvSpPr>
        <p:spPr>
          <a:xfrm>
            <a:off x="490952" y="5222929"/>
            <a:ext cx="820891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i="1" dirty="0"/>
              <a:t>Burns KH et al. Increasing prevalence of medically complex children in US hospitals. Pediatrics 2010, 126(4): 638-46</a:t>
            </a:r>
            <a:endParaRPr lang="ca-ES" sz="1050" i="1" dirty="0"/>
          </a:p>
        </p:txBody>
      </p:sp>
      <p:sp>
        <p:nvSpPr>
          <p:cNvPr id="7" name="QuadreDeText 6"/>
          <p:cNvSpPr txBox="1"/>
          <p:nvPr/>
        </p:nvSpPr>
        <p:spPr>
          <a:xfrm>
            <a:off x="454660" y="5513206"/>
            <a:ext cx="698477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050" i="1" dirty="0" err="1" smtClean="0"/>
              <a:t>Bogetz</a:t>
            </a:r>
            <a:r>
              <a:rPr lang="ca-ES" sz="1050" i="1" dirty="0"/>
              <a:t> </a:t>
            </a:r>
            <a:r>
              <a:rPr lang="ca-ES" sz="1050" i="1" dirty="0" smtClean="0"/>
              <a:t>JF, </a:t>
            </a:r>
            <a:r>
              <a:rPr lang="ca-ES" sz="1050" i="1" dirty="0" err="1" smtClean="0"/>
              <a:t>Ulrich</a:t>
            </a:r>
            <a:r>
              <a:rPr lang="ca-ES" sz="1050" i="1" dirty="0" smtClean="0"/>
              <a:t> CK et al. </a:t>
            </a:r>
            <a:r>
              <a:rPr lang="ca-ES" sz="1050" i="1" dirty="0" err="1" smtClean="0"/>
              <a:t>Pediatric</a:t>
            </a:r>
            <a:r>
              <a:rPr lang="ca-ES" sz="1050" i="1" dirty="0" smtClean="0"/>
              <a:t> hospital </a:t>
            </a:r>
            <a:r>
              <a:rPr lang="ca-ES" sz="1050" i="1" dirty="0" err="1" smtClean="0"/>
              <a:t>care</a:t>
            </a:r>
            <a:r>
              <a:rPr lang="ca-ES" sz="1050" i="1" dirty="0" smtClean="0"/>
              <a:t> for </a:t>
            </a:r>
            <a:r>
              <a:rPr lang="ca-ES" sz="1050" i="1" dirty="0" err="1" smtClean="0"/>
              <a:t>children</a:t>
            </a:r>
            <a:r>
              <a:rPr lang="ca-ES" sz="1050" i="1" dirty="0" smtClean="0"/>
              <a:t> </a:t>
            </a:r>
            <a:r>
              <a:rPr lang="ca-ES" sz="1050" i="1" dirty="0" err="1" smtClean="0"/>
              <a:t>with</a:t>
            </a:r>
            <a:r>
              <a:rPr lang="ca-ES" sz="1050" i="1" dirty="0" smtClean="0"/>
              <a:t> </a:t>
            </a:r>
            <a:r>
              <a:rPr lang="ca-ES" sz="1050" i="1" dirty="0" err="1" smtClean="0"/>
              <a:t>life</a:t>
            </a:r>
            <a:r>
              <a:rPr lang="ca-ES" sz="1050" i="1" dirty="0" smtClean="0"/>
              <a:t> </a:t>
            </a:r>
            <a:r>
              <a:rPr lang="ca-ES" sz="1050" i="1" dirty="0" err="1" smtClean="0"/>
              <a:t>threatening</a:t>
            </a:r>
            <a:r>
              <a:rPr lang="ca-ES" sz="1050" i="1" dirty="0" smtClean="0"/>
              <a:t> </a:t>
            </a:r>
            <a:r>
              <a:rPr lang="ca-ES" sz="1050" i="1" dirty="0" err="1" smtClean="0"/>
              <a:t>illness</a:t>
            </a:r>
            <a:r>
              <a:rPr lang="ca-ES" sz="1050" i="1" dirty="0" smtClean="0"/>
              <a:t> </a:t>
            </a:r>
            <a:r>
              <a:rPr lang="ca-ES" sz="1050" i="1" dirty="0" err="1" smtClean="0"/>
              <a:t>and</a:t>
            </a:r>
            <a:r>
              <a:rPr lang="ca-ES" sz="1050" i="1" dirty="0" smtClean="0"/>
              <a:t> </a:t>
            </a:r>
            <a:r>
              <a:rPr lang="ca-ES" sz="1050" i="1" dirty="0" err="1" smtClean="0"/>
              <a:t>the</a:t>
            </a:r>
            <a:r>
              <a:rPr lang="ca-ES" sz="1050" i="1" dirty="0" smtClean="0"/>
              <a:t> </a:t>
            </a:r>
            <a:r>
              <a:rPr lang="ca-ES" sz="1050" i="1" dirty="0" err="1" smtClean="0"/>
              <a:t>role</a:t>
            </a:r>
            <a:r>
              <a:rPr lang="ca-ES" sz="1050" i="1" dirty="0" smtClean="0"/>
              <a:t> of </a:t>
            </a:r>
            <a:r>
              <a:rPr lang="ca-ES" sz="1050" i="1" dirty="0" err="1" smtClean="0"/>
              <a:t>palliative</a:t>
            </a:r>
            <a:r>
              <a:rPr lang="ca-ES" sz="1050" i="1" dirty="0" smtClean="0"/>
              <a:t> </a:t>
            </a:r>
            <a:r>
              <a:rPr lang="ca-ES" sz="1050" i="1" dirty="0" err="1" smtClean="0"/>
              <a:t>care</a:t>
            </a:r>
            <a:r>
              <a:rPr lang="ca-ES" sz="1050" i="1" dirty="0" smtClean="0"/>
              <a:t>. </a:t>
            </a:r>
            <a:r>
              <a:rPr lang="ca-ES" sz="1050" i="1" dirty="0" err="1" smtClean="0"/>
              <a:t>Ped</a:t>
            </a:r>
            <a:r>
              <a:rPr lang="ca-ES" sz="1050" i="1" dirty="0" smtClean="0"/>
              <a:t> Clin NA 61(2014): 719-733</a:t>
            </a:r>
            <a:endParaRPr lang="ca-ES" sz="1050" i="1" dirty="0"/>
          </a:p>
        </p:txBody>
      </p:sp>
      <p:pic>
        <p:nvPicPr>
          <p:cNvPr id="10" name="Picture 6" descr="hospital_logo_color_2025.png (1753×306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" y="6322931"/>
            <a:ext cx="2777525" cy="48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logo_gene_negre_2025.png (1033×268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596" y="6322931"/>
            <a:ext cx="1901364" cy="49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21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QUE FEM?</a:t>
            </a:r>
            <a:endParaRPr lang="ca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268623" y="1754233"/>
            <a:ext cx="8598929" cy="4351338"/>
          </a:xfrm>
        </p:spPr>
        <p:txBody>
          <a:bodyPr>
            <a:normAutofit lnSpcReduction="10000"/>
          </a:bodyPr>
          <a:lstStyle/>
          <a:p>
            <a:pPr algn="just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ca-ES" dirty="0" smtClean="0"/>
              <a:t>Visió integral del pacient: metge de referència</a:t>
            </a:r>
          </a:p>
          <a:p>
            <a:pPr algn="just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ca-ES" dirty="0" smtClean="0"/>
              <a:t>Coordinació: professionals, nivells assistencials</a:t>
            </a:r>
          </a:p>
          <a:p>
            <a:pPr algn="just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ca-ES" dirty="0" smtClean="0"/>
              <a:t>Discussions difícils: adequació terapèutica, final </a:t>
            </a:r>
            <a:r>
              <a:rPr lang="ca-ES" dirty="0"/>
              <a:t>de </a:t>
            </a:r>
            <a:r>
              <a:rPr lang="ca-ES" dirty="0" smtClean="0"/>
              <a:t>vida</a:t>
            </a:r>
          </a:p>
          <a:p>
            <a:pPr lvl="1" algn="just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ca-ES" dirty="0" smtClean="0"/>
              <a:t>Saber com fer-ho. Temps per fer-ho</a:t>
            </a:r>
          </a:p>
          <a:p>
            <a:pPr algn="just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ca-ES" dirty="0" smtClean="0"/>
              <a:t>Racionalització de recursos (proves, tractaments)</a:t>
            </a:r>
          </a:p>
          <a:p>
            <a:pPr algn="just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ca-ES" dirty="0" smtClean="0"/>
              <a:t>Acompanyament al llarg del curs de la malaltia: diagnòstic, procés i final de vida: dignificació, humanització </a:t>
            </a:r>
          </a:p>
          <a:p>
            <a:pPr algn="just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ca-ES" dirty="0" smtClean="0"/>
              <a:t>Acompanyament a la família després de la mort del pacient</a:t>
            </a:r>
          </a:p>
        </p:txBody>
      </p:sp>
      <p:pic>
        <p:nvPicPr>
          <p:cNvPr id="1026" name="Picture 2" descr="CUENTO) El secreto de acompañar a las person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119" y="3285460"/>
            <a:ext cx="3144235" cy="1914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Los 12 tipos de liderazgo más utilizados en las empresas | Universitat  Carleman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552" y="1194168"/>
            <a:ext cx="3136606" cy="176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ospital_logo_color_2025.png (1753×306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" y="6322931"/>
            <a:ext cx="2777525" cy="48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logo_gene_negre_2025.png (1033×268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596" y="6322931"/>
            <a:ext cx="1901364" cy="49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57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6092584" y="11912677"/>
            <a:ext cx="1133978" cy="124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/>
              <a:t>v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5" t="17756" r="35526" b="4366"/>
          <a:stretch/>
        </p:blipFill>
        <p:spPr bwMode="auto">
          <a:xfrm>
            <a:off x="8056956" y="2995737"/>
            <a:ext cx="4089975" cy="3013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QuadreDeText 5"/>
          <p:cNvSpPr txBox="1"/>
          <p:nvPr/>
        </p:nvSpPr>
        <p:spPr>
          <a:xfrm>
            <a:off x="186023" y="172427"/>
            <a:ext cx="755731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ca-ES" sz="2400" dirty="0"/>
              <a:t> </a:t>
            </a:r>
            <a:r>
              <a:rPr lang="ca-ES" sz="2400" dirty="0" smtClean="0"/>
              <a:t>Hospital públic que presta atenció </a:t>
            </a:r>
            <a:r>
              <a:rPr lang="ca-ES" sz="2400" dirty="0"/>
              <a:t>sanitària d'alta complexitat a les </a:t>
            </a:r>
            <a:r>
              <a:rPr lang="ca-E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800.000 persones que viuen al Barcelonès Nord i al </a:t>
            </a:r>
            <a:r>
              <a:rPr lang="ca-E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Maresme. </a:t>
            </a:r>
            <a:r>
              <a:rPr lang="ca-ES" sz="2400" dirty="0" smtClean="0"/>
              <a:t>Hospital de </a:t>
            </a:r>
            <a:r>
              <a:rPr lang="ca-ES" sz="2400" dirty="0"/>
              <a:t>referència </a:t>
            </a:r>
            <a:r>
              <a:rPr lang="ca-ES" sz="2400" dirty="0" smtClean="0"/>
              <a:t>de patologies concretes per </a:t>
            </a:r>
            <a:r>
              <a:rPr lang="ca-ES" sz="2400" dirty="0"/>
              <a:t>a fins a </a:t>
            </a:r>
            <a:r>
              <a:rPr lang="ca-E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1.500.000 habitants</a:t>
            </a:r>
            <a:r>
              <a:rPr lang="ca-ES" sz="2400" dirty="0"/>
              <a:t>.</a:t>
            </a:r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ü"/>
            </a:pPr>
            <a:endParaRPr lang="ca-ES" sz="2400" dirty="0"/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ca-ES" sz="2400" dirty="0"/>
              <a:t> 4 Hospitals comarcals: Municipal de Badalona, H. Esperit Sant Santa Coloma, H. Mataró i H. de Calella</a:t>
            </a:r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ü"/>
            </a:pPr>
            <a:endParaRPr lang="ca-ES" sz="2400" dirty="0"/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ca-ES" sz="2400" dirty="0"/>
              <a:t> 16 Centres d’Atenció Primària</a:t>
            </a:r>
          </a:p>
        </p:txBody>
      </p:sp>
      <p:pic>
        <p:nvPicPr>
          <p:cNvPr id="2" name="Imagen 1" descr="http://mngt.cpd1.grupics.intranet/media/upload/imatges/informacio_general/ger_nciametropolitananord/GTMN.jpg">
            <a:extLst>
              <a:ext uri="{FF2B5EF4-FFF2-40B4-BE49-F238E27FC236}">
                <a16:creationId xmlns:a16="http://schemas.microsoft.com/office/drawing/2014/main" id="{BEB4F0D1-6E09-03DE-4740-6BD31EAA2AEB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788" y="284861"/>
            <a:ext cx="3749675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QuadreDeText 2"/>
          <p:cNvSpPr txBox="1"/>
          <p:nvPr/>
        </p:nvSpPr>
        <p:spPr>
          <a:xfrm>
            <a:off x="454660" y="3857246"/>
            <a:ext cx="587894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ca-ES" sz="2200" i="1" dirty="0"/>
              <a:t>Població Metro Nord 0-19 anys: 180.000</a:t>
            </a:r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ca-ES" sz="2200" i="1" dirty="0"/>
              <a:t>Estimació teòrica pacients PCC/MACA pediàtrics: </a:t>
            </a:r>
            <a:r>
              <a:rPr lang="ca-ES" sz="2200" i="1" dirty="0" smtClean="0"/>
              <a:t>28/10.000 </a:t>
            </a:r>
            <a:r>
              <a:rPr lang="ca-ES" sz="2000" i="1" baseline="30000" dirty="0" smtClean="0"/>
              <a:t>(1)</a:t>
            </a:r>
            <a:endParaRPr lang="ca-ES" sz="2000" i="1" baseline="30000" dirty="0"/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ca-ES" sz="2200" i="1" dirty="0"/>
              <a:t>Estimació pacients PCC/MACA Metro Nord: 500</a:t>
            </a:r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ca-ES" sz="2200" i="1" dirty="0" smtClean="0"/>
              <a:t>Pacients atesos </a:t>
            </a:r>
            <a:r>
              <a:rPr lang="ca-ES" sz="2200" i="1" dirty="0"/>
              <a:t>al nostre territori: </a:t>
            </a:r>
            <a:r>
              <a:rPr lang="ca-ES" sz="2200" i="1" dirty="0" smtClean="0"/>
              <a:t>90/500</a:t>
            </a:r>
            <a:endParaRPr lang="ca-ES" sz="2200" i="1" dirty="0"/>
          </a:p>
        </p:txBody>
      </p:sp>
      <p:sp>
        <p:nvSpPr>
          <p:cNvPr id="4" name="QuadreDeText 3"/>
          <p:cNvSpPr txBox="1"/>
          <p:nvPr/>
        </p:nvSpPr>
        <p:spPr>
          <a:xfrm>
            <a:off x="6583428" y="4500108"/>
            <a:ext cx="15275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18%</a:t>
            </a:r>
            <a:endParaRPr lang="ca-ES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QuadreDeText 7"/>
          <p:cNvSpPr txBox="1"/>
          <p:nvPr/>
        </p:nvSpPr>
        <p:spPr>
          <a:xfrm>
            <a:off x="1074431" y="5748014"/>
            <a:ext cx="61208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100" i="1" dirty="0" smtClean="0"/>
              <a:t>(1) </a:t>
            </a:r>
            <a:r>
              <a:rPr lang="ca-ES" sz="1100" i="1" dirty="0" err="1" smtClean="0"/>
              <a:t>Association</a:t>
            </a:r>
            <a:r>
              <a:rPr lang="ca-ES" sz="1100" i="1" dirty="0" smtClean="0"/>
              <a:t> for </a:t>
            </a:r>
            <a:r>
              <a:rPr lang="ca-ES" sz="1100" i="1" dirty="0" err="1" smtClean="0"/>
              <a:t>Children’s</a:t>
            </a:r>
            <a:r>
              <a:rPr lang="ca-ES" sz="1100" i="1" dirty="0" smtClean="0"/>
              <a:t> </a:t>
            </a:r>
            <a:r>
              <a:rPr lang="ca-ES" sz="1100" i="1" dirty="0" err="1" smtClean="0"/>
              <a:t>Palliative</a:t>
            </a:r>
            <a:r>
              <a:rPr lang="ca-ES" sz="1100" i="1" dirty="0" smtClean="0"/>
              <a:t> </a:t>
            </a:r>
            <a:r>
              <a:rPr lang="ca-ES" sz="1100" i="1" dirty="0" err="1" smtClean="0"/>
              <a:t>Care</a:t>
            </a:r>
            <a:r>
              <a:rPr lang="ca-ES" sz="1100" i="1" dirty="0" smtClean="0"/>
              <a:t> (ACT): A </a:t>
            </a:r>
            <a:r>
              <a:rPr lang="ca-ES" sz="1100" i="1" dirty="0" err="1" smtClean="0"/>
              <a:t>guide</a:t>
            </a:r>
            <a:r>
              <a:rPr lang="ca-ES" sz="1100" i="1" dirty="0" smtClean="0"/>
              <a:t> to </a:t>
            </a:r>
            <a:r>
              <a:rPr lang="ca-ES" sz="1100" i="1" dirty="0" err="1" smtClean="0"/>
              <a:t>the</a:t>
            </a:r>
            <a:r>
              <a:rPr lang="ca-ES" sz="1100" i="1" dirty="0" smtClean="0"/>
              <a:t> </a:t>
            </a:r>
            <a:r>
              <a:rPr lang="ca-ES" sz="1100" i="1" dirty="0" err="1" smtClean="0"/>
              <a:t>development</a:t>
            </a:r>
            <a:r>
              <a:rPr lang="ca-ES" sz="1100" i="1" dirty="0" smtClean="0"/>
              <a:t> of </a:t>
            </a:r>
            <a:r>
              <a:rPr lang="ca-ES" sz="1100" i="1" dirty="0" err="1" smtClean="0"/>
              <a:t>children’s</a:t>
            </a:r>
            <a:r>
              <a:rPr lang="ca-ES" sz="1100" i="1" dirty="0" smtClean="0"/>
              <a:t> </a:t>
            </a:r>
            <a:r>
              <a:rPr lang="ca-ES" sz="1100" i="1" dirty="0" err="1" smtClean="0"/>
              <a:t>palliative</a:t>
            </a:r>
            <a:r>
              <a:rPr lang="ca-ES" sz="1100" i="1" dirty="0" smtClean="0"/>
              <a:t> </a:t>
            </a:r>
            <a:r>
              <a:rPr lang="ca-ES" sz="1100" i="1" dirty="0" err="1" smtClean="0"/>
              <a:t>care</a:t>
            </a:r>
            <a:r>
              <a:rPr lang="ca-ES" sz="1100" i="1" dirty="0" smtClean="0"/>
              <a:t> </a:t>
            </a:r>
            <a:r>
              <a:rPr lang="ca-ES" sz="1100" i="1" dirty="0" err="1" smtClean="0"/>
              <a:t>services</a:t>
            </a:r>
            <a:r>
              <a:rPr lang="ca-ES" sz="1100" i="1" dirty="0" smtClean="0"/>
              <a:t>. ACT 4ª edició Bristol 2018</a:t>
            </a:r>
            <a:endParaRPr lang="ca-ES" sz="1100" i="1" dirty="0"/>
          </a:p>
        </p:txBody>
      </p:sp>
      <p:pic>
        <p:nvPicPr>
          <p:cNvPr id="12" name="Picture 6" descr="hospital_logo_color_2025.png (1753×306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" y="6322931"/>
            <a:ext cx="2777525" cy="48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logo_gene_negre_2025.png (1033×268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596" y="6322931"/>
            <a:ext cx="1901364" cy="49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40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4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Oval 4"/>
          <p:cNvSpPr/>
          <p:nvPr/>
        </p:nvSpPr>
        <p:spPr>
          <a:xfrm>
            <a:off x="4867835" y="4195482"/>
            <a:ext cx="618565" cy="672353"/>
          </a:xfrm>
          <a:prstGeom prst="ellipse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grpSp>
        <p:nvGrpSpPr>
          <p:cNvPr id="7" name="Agrupa 6"/>
          <p:cNvGrpSpPr/>
          <p:nvPr/>
        </p:nvGrpSpPr>
        <p:grpSpPr>
          <a:xfrm>
            <a:off x="1659512" y="62790"/>
            <a:ext cx="8399024" cy="4378192"/>
            <a:chOff x="242047" y="245382"/>
            <a:chExt cx="11406825" cy="6529161"/>
          </a:xfrm>
        </p:grpSpPr>
        <p:pic>
          <p:nvPicPr>
            <p:cNvPr id="4" name="Imatge 3"/>
            <p:cNvPicPr>
              <a:picLocks noChangeAspect="1"/>
            </p:cNvPicPr>
            <p:nvPr/>
          </p:nvPicPr>
          <p:blipFill rotWithShape="1">
            <a:blip r:embed="rId2"/>
            <a:srcRect l="2780" t="32788" r="53769" b="22998"/>
            <a:stretch/>
          </p:blipFill>
          <p:spPr>
            <a:xfrm>
              <a:off x="242047" y="245382"/>
              <a:ext cx="11406825" cy="6529161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6787299" y="4647414"/>
              <a:ext cx="4402317" cy="16591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  <p:graphicFrame>
        <p:nvGraphicFramePr>
          <p:cNvPr id="8" name="Tau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2857858"/>
              </p:ext>
            </p:extLst>
          </p:nvPr>
        </p:nvGraphicFramePr>
        <p:xfrm>
          <a:off x="1795024" y="3999052"/>
          <a:ext cx="8127999" cy="2194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95893679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63115980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3594945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a-E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REGIÓ SANITÀRIA</a:t>
                      </a:r>
                      <a:endParaRPr lang="ca-E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HOSPITAL</a:t>
                      </a:r>
                      <a:r>
                        <a:rPr lang="ca-ES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DE REFERÈNCIA</a:t>
                      </a:r>
                      <a:endParaRPr lang="ca-E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SAPPI DE REFERÈNCIA</a:t>
                      </a:r>
                      <a:endParaRPr lang="ca-E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41823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sz="2400" dirty="0" smtClean="0"/>
                        <a:t>Girona</a:t>
                      </a:r>
                      <a:endParaRPr lang="ca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sz="2400" dirty="0" smtClean="0"/>
                        <a:t>H. Josep Trueta</a:t>
                      </a:r>
                      <a:endParaRPr lang="ca-ES" sz="24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ca-ES" sz="2400" dirty="0" smtClean="0"/>
                        <a:t>H.U. Vall d’Hebron</a:t>
                      </a:r>
                      <a:endParaRPr lang="ca-E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07322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sz="2400" dirty="0" smtClean="0"/>
                        <a:t>Metropolitana</a:t>
                      </a:r>
                      <a:r>
                        <a:rPr lang="ca-ES" sz="2400" baseline="0" dirty="0" smtClean="0"/>
                        <a:t> Nord</a:t>
                      </a:r>
                      <a:endParaRPr lang="ca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sz="2400" dirty="0" smtClean="0"/>
                        <a:t>H.</a:t>
                      </a:r>
                      <a:r>
                        <a:rPr lang="ca-ES" sz="2400" baseline="0" dirty="0" smtClean="0"/>
                        <a:t> </a:t>
                      </a:r>
                      <a:r>
                        <a:rPr lang="ca-ES" sz="2400" dirty="0" smtClean="0"/>
                        <a:t>G. Trias i Pujol</a:t>
                      </a:r>
                      <a:endParaRPr lang="ca-ES" sz="2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a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0344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sz="2400" dirty="0" smtClean="0"/>
                        <a:t>Barcelona Ciutat</a:t>
                      </a:r>
                      <a:endParaRPr lang="ca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sz="2400" dirty="0" smtClean="0"/>
                        <a:t>H.</a:t>
                      </a:r>
                      <a:r>
                        <a:rPr lang="ca-ES" sz="2400" baseline="0" dirty="0" smtClean="0"/>
                        <a:t> </a:t>
                      </a:r>
                      <a:r>
                        <a:rPr lang="ca-ES" sz="2400" dirty="0" smtClean="0"/>
                        <a:t>S. </a:t>
                      </a:r>
                      <a:r>
                        <a:rPr lang="ca-ES" sz="2400" baseline="0" dirty="0" smtClean="0"/>
                        <a:t>Creu i S. Pau</a:t>
                      </a:r>
                      <a:endParaRPr lang="ca-ES" sz="2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a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0843563"/>
                  </a:ext>
                </a:extLst>
              </a:tr>
            </a:tbl>
          </a:graphicData>
        </a:graphic>
      </p:graphicFrame>
      <p:sp>
        <p:nvSpPr>
          <p:cNvPr id="11" name="Oval 10"/>
          <p:cNvSpPr/>
          <p:nvPr/>
        </p:nvSpPr>
        <p:spPr>
          <a:xfrm>
            <a:off x="4449817" y="5295855"/>
            <a:ext cx="2696066" cy="49962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14" name="Picture 6" descr="hospital_logo_color_2025.png (1753×306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" y="6322931"/>
            <a:ext cx="2777525" cy="48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logo_gene_negre_2025.png (1033×268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596" y="6322931"/>
            <a:ext cx="1901364" cy="49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47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Resum de la nostra activitat</a:t>
            </a:r>
            <a:endParaRPr lang="ca-ES" dirty="0"/>
          </a:p>
        </p:txBody>
      </p:sp>
      <p:graphicFrame>
        <p:nvGraphicFramePr>
          <p:cNvPr id="11" name="Gràfic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8200146"/>
              </p:ext>
            </p:extLst>
          </p:nvPr>
        </p:nvGraphicFramePr>
        <p:xfrm>
          <a:off x="652731" y="1439418"/>
          <a:ext cx="3493699" cy="2380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Gràfic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0122441"/>
              </p:ext>
            </p:extLst>
          </p:nvPr>
        </p:nvGraphicFramePr>
        <p:xfrm>
          <a:off x="113581" y="4114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Gràfic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9028705"/>
              </p:ext>
            </p:extLst>
          </p:nvPr>
        </p:nvGraphicFramePr>
        <p:xfrm>
          <a:off x="4241321" y="152434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QuadreDeText 2"/>
          <p:cNvSpPr txBox="1"/>
          <p:nvPr/>
        </p:nvSpPr>
        <p:spPr>
          <a:xfrm>
            <a:off x="8415052" y="2250648"/>
            <a:ext cx="31917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ca-ES" sz="2400" dirty="0" smtClean="0"/>
              <a:t>Pacients actius: 90 </a:t>
            </a:r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ca-ES" sz="2400" dirty="0" smtClean="0"/>
              <a:t>Èxitus (històric): 20</a:t>
            </a:r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ca-ES" sz="2400" dirty="0" smtClean="0"/>
              <a:t>Èxitus 2025: 4</a:t>
            </a:r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ca-ES" sz="2400" dirty="0" smtClean="0"/>
              <a:t>Altes 2025: 9</a:t>
            </a:r>
            <a:endParaRPr lang="ca-ES" sz="2400" dirty="0"/>
          </a:p>
        </p:txBody>
      </p:sp>
      <p:graphicFrame>
        <p:nvGraphicFramePr>
          <p:cNvPr id="16" name="Gràfic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4121303"/>
              </p:ext>
            </p:extLst>
          </p:nvPr>
        </p:nvGraphicFramePr>
        <p:xfrm>
          <a:off x="8813321" y="4380268"/>
          <a:ext cx="3060941" cy="2493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5" name="Connector corbat 4"/>
          <p:cNvCxnSpPr/>
          <p:nvPr/>
        </p:nvCxnSpPr>
        <p:spPr>
          <a:xfrm flipV="1">
            <a:off x="7637499" y="5218277"/>
            <a:ext cx="1779456" cy="723183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Gràfic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1388007"/>
              </p:ext>
            </p:extLst>
          </p:nvPr>
        </p:nvGraphicFramePr>
        <p:xfrm>
          <a:off x="4723106" y="4055161"/>
          <a:ext cx="405268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59965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Graphic spid="13" grpId="0">
        <p:bldAsOne/>
      </p:bldGraphic>
      <p:bldGraphic spid="14" grpId="0">
        <p:bldAsOne/>
      </p:bldGraphic>
      <p:bldP spid="3" grpId="0"/>
      <p:bldGraphic spid="16" grpId="0">
        <p:bldAsOne/>
      </p:bldGraphic>
      <p:bldGraphic spid="17" grpId="0">
        <p:bldAsOne/>
      </p:bldGraphic>
    </p:bldLst>
  </p:timing>
</p:sld>
</file>

<file path=ppt/theme/theme1.xml><?xml version="1.0" encoding="utf-8"?>
<a:theme xmlns:a="http://schemas.openxmlformats.org/drawingml/2006/main" name="Tema de l'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2019-Medical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60BED4"/>
    </a:accent1>
    <a:accent2>
      <a:srgbClr val="8EDADA"/>
    </a:accent2>
    <a:accent3>
      <a:srgbClr val="AAAAAA"/>
    </a:accent3>
    <a:accent4>
      <a:srgbClr val="D4D4D4"/>
    </a:accent4>
    <a:accent5>
      <a:srgbClr val="60BED4"/>
    </a:accent5>
    <a:accent6>
      <a:srgbClr val="8EDADA"/>
    </a:accent6>
    <a:hlink>
      <a:srgbClr val="FFFFFF"/>
    </a:hlink>
    <a:folHlink>
      <a:srgbClr val="FFFFFF"/>
    </a:folHlink>
  </a:clrScheme>
  <a:fontScheme name="MAX-THEME FONT">
    <a:majorFont>
      <a:latin typeface="Arial"/>
      <a:ea typeface="Arial Unicode MS"/>
      <a:cs typeface=""/>
    </a:majorFont>
    <a:minorFont>
      <a:latin typeface="Arial"/>
      <a:ea typeface="Arial Unicode MS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2019-Medical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60BED4"/>
    </a:accent1>
    <a:accent2>
      <a:srgbClr val="8EDADA"/>
    </a:accent2>
    <a:accent3>
      <a:srgbClr val="AAAAAA"/>
    </a:accent3>
    <a:accent4>
      <a:srgbClr val="D4D4D4"/>
    </a:accent4>
    <a:accent5>
      <a:srgbClr val="60BED4"/>
    </a:accent5>
    <a:accent6>
      <a:srgbClr val="8EDADA"/>
    </a:accent6>
    <a:hlink>
      <a:srgbClr val="FFFFFF"/>
    </a:hlink>
    <a:folHlink>
      <a:srgbClr val="FFFFFF"/>
    </a:folHlink>
  </a:clrScheme>
  <a:fontScheme name="MAX-THEME FONT">
    <a:majorFont>
      <a:latin typeface="Arial"/>
      <a:ea typeface="Arial Unicode MS"/>
      <a:cs typeface=""/>
    </a:majorFont>
    <a:minorFont>
      <a:latin typeface="Arial"/>
      <a:ea typeface="Arial Unicode MS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2019-Medical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60BED4"/>
    </a:accent1>
    <a:accent2>
      <a:srgbClr val="8EDADA"/>
    </a:accent2>
    <a:accent3>
      <a:srgbClr val="AAAAAA"/>
    </a:accent3>
    <a:accent4>
      <a:srgbClr val="D4D4D4"/>
    </a:accent4>
    <a:accent5>
      <a:srgbClr val="60BED4"/>
    </a:accent5>
    <a:accent6>
      <a:srgbClr val="8EDADA"/>
    </a:accent6>
    <a:hlink>
      <a:srgbClr val="FFFFFF"/>
    </a:hlink>
    <a:folHlink>
      <a:srgbClr val="FFFFFF"/>
    </a:folHlink>
  </a:clrScheme>
  <a:fontScheme name="MAX-THEME FONT">
    <a:majorFont>
      <a:latin typeface="Arial"/>
      <a:ea typeface="Arial Unicode MS"/>
      <a:cs typeface=""/>
    </a:majorFont>
    <a:minorFont>
      <a:latin typeface="Arial"/>
      <a:ea typeface="Arial Unicode MS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2019-Medical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60BED4"/>
    </a:accent1>
    <a:accent2>
      <a:srgbClr val="8EDADA"/>
    </a:accent2>
    <a:accent3>
      <a:srgbClr val="AAAAAA"/>
    </a:accent3>
    <a:accent4>
      <a:srgbClr val="D4D4D4"/>
    </a:accent4>
    <a:accent5>
      <a:srgbClr val="60BED4"/>
    </a:accent5>
    <a:accent6>
      <a:srgbClr val="8EDADA"/>
    </a:accent6>
    <a:hlink>
      <a:srgbClr val="FFFFFF"/>
    </a:hlink>
    <a:folHlink>
      <a:srgbClr val="FFFFFF"/>
    </a:folHlink>
  </a:clrScheme>
  <a:fontScheme name="MAX-THEME FONT">
    <a:majorFont>
      <a:latin typeface="Arial"/>
      <a:ea typeface="Arial Unicode MS"/>
      <a:cs typeface=""/>
    </a:majorFont>
    <a:minorFont>
      <a:latin typeface="Arial"/>
      <a:ea typeface="Arial Unicode MS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2019-Medical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60BED4"/>
    </a:accent1>
    <a:accent2>
      <a:srgbClr val="8EDADA"/>
    </a:accent2>
    <a:accent3>
      <a:srgbClr val="AAAAAA"/>
    </a:accent3>
    <a:accent4>
      <a:srgbClr val="D4D4D4"/>
    </a:accent4>
    <a:accent5>
      <a:srgbClr val="60BED4"/>
    </a:accent5>
    <a:accent6>
      <a:srgbClr val="8EDADA"/>
    </a:accent6>
    <a:hlink>
      <a:srgbClr val="FFFFFF"/>
    </a:hlink>
    <a:folHlink>
      <a:srgbClr val="FFFFFF"/>
    </a:folHlink>
  </a:clrScheme>
  <a:fontScheme name="MAX-THEME FONT">
    <a:majorFont>
      <a:latin typeface="Arial"/>
      <a:ea typeface="Arial Unicode MS"/>
      <a:cs typeface=""/>
    </a:majorFont>
    <a:minorFont>
      <a:latin typeface="Arial"/>
      <a:ea typeface="Arial Unicode MS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2019-Medical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60BED4"/>
    </a:accent1>
    <a:accent2>
      <a:srgbClr val="8EDADA"/>
    </a:accent2>
    <a:accent3>
      <a:srgbClr val="AAAAAA"/>
    </a:accent3>
    <a:accent4>
      <a:srgbClr val="D4D4D4"/>
    </a:accent4>
    <a:accent5>
      <a:srgbClr val="60BED4"/>
    </a:accent5>
    <a:accent6>
      <a:srgbClr val="8EDADA"/>
    </a:accent6>
    <a:hlink>
      <a:srgbClr val="FFFFFF"/>
    </a:hlink>
    <a:folHlink>
      <a:srgbClr val="FFFFFF"/>
    </a:folHlink>
  </a:clrScheme>
  <a:fontScheme name="MAX-THEME FONT">
    <a:majorFont>
      <a:latin typeface="Arial"/>
      <a:ea typeface="Arial Unicode MS"/>
      <a:cs typeface=""/>
    </a:majorFont>
    <a:minorFont>
      <a:latin typeface="Arial"/>
      <a:ea typeface="Arial Unicode MS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2019-Medical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60BED4"/>
    </a:accent1>
    <a:accent2>
      <a:srgbClr val="8EDADA"/>
    </a:accent2>
    <a:accent3>
      <a:srgbClr val="AAAAAA"/>
    </a:accent3>
    <a:accent4>
      <a:srgbClr val="D4D4D4"/>
    </a:accent4>
    <a:accent5>
      <a:srgbClr val="60BED4"/>
    </a:accent5>
    <a:accent6>
      <a:srgbClr val="8EDADA"/>
    </a:accent6>
    <a:hlink>
      <a:srgbClr val="FFFFFF"/>
    </a:hlink>
    <a:folHlink>
      <a:srgbClr val="FFFFFF"/>
    </a:folHlink>
  </a:clrScheme>
  <a:fontScheme name="MAX-THEME FONT">
    <a:majorFont>
      <a:latin typeface="Arial"/>
      <a:ea typeface="Arial Unicode MS"/>
      <a:cs typeface=""/>
    </a:majorFont>
    <a:minorFont>
      <a:latin typeface="Arial"/>
      <a:ea typeface="Arial Unicode MS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2019-Medical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60BED4"/>
    </a:accent1>
    <a:accent2>
      <a:srgbClr val="8EDADA"/>
    </a:accent2>
    <a:accent3>
      <a:srgbClr val="AAAAAA"/>
    </a:accent3>
    <a:accent4>
      <a:srgbClr val="D4D4D4"/>
    </a:accent4>
    <a:accent5>
      <a:srgbClr val="60BED4"/>
    </a:accent5>
    <a:accent6>
      <a:srgbClr val="8EDADA"/>
    </a:accent6>
    <a:hlink>
      <a:srgbClr val="FFFFFF"/>
    </a:hlink>
    <a:folHlink>
      <a:srgbClr val="FFFFFF"/>
    </a:folHlink>
  </a:clrScheme>
  <a:fontScheme name="MAX-THEME FONT">
    <a:majorFont>
      <a:latin typeface="Arial"/>
      <a:ea typeface="Arial Unicode MS"/>
      <a:cs typeface=""/>
    </a:majorFont>
    <a:minorFont>
      <a:latin typeface="Arial"/>
      <a:ea typeface="Arial Unicode MS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2019-Medical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60BED4"/>
    </a:accent1>
    <a:accent2>
      <a:srgbClr val="8EDADA"/>
    </a:accent2>
    <a:accent3>
      <a:srgbClr val="AAAAAA"/>
    </a:accent3>
    <a:accent4>
      <a:srgbClr val="D4D4D4"/>
    </a:accent4>
    <a:accent5>
      <a:srgbClr val="60BED4"/>
    </a:accent5>
    <a:accent6>
      <a:srgbClr val="8EDADA"/>
    </a:accent6>
    <a:hlink>
      <a:srgbClr val="FFFFFF"/>
    </a:hlink>
    <a:folHlink>
      <a:srgbClr val="FFFFFF"/>
    </a:folHlink>
  </a:clrScheme>
  <a:fontScheme name="MAX-THEME FONT">
    <a:majorFont>
      <a:latin typeface="Arial"/>
      <a:ea typeface="Arial Unicode MS"/>
      <a:cs typeface=""/>
    </a:majorFont>
    <a:minorFont>
      <a:latin typeface="Arial"/>
      <a:ea typeface="Arial Unicode MS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2019-Medical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60BED4"/>
    </a:accent1>
    <a:accent2>
      <a:srgbClr val="8EDADA"/>
    </a:accent2>
    <a:accent3>
      <a:srgbClr val="AAAAAA"/>
    </a:accent3>
    <a:accent4>
      <a:srgbClr val="D4D4D4"/>
    </a:accent4>
    <a:accent5>
      <a:srgbClr val="60BED4"/>
    </a:accent5>
    <a:accent6>
      <a:srgbClr val="8EDADA"/>
    </a:accent6>
    <a:hlink>
      <a:srgbClr val="FFFFFF"/>
    </a:hlink>
    <a:folHlink>
      <a:srgbClr val="FFFFFF"/>
    </a:folHlink>
  </a:clrScheme>
  <a:fontScheme name="MAX-THEME FONT">
    <a:majorFont>
      <a:latin typeface="Arial"/>
      <a:ea typeface="Arial Unicode MS"/>
      <a:cs typeface=""/>
    </a:majorFont>
    <a:minorFont>
      <a:latin typeface="Arial"/>
      <a:ea typeface="Arial Unicode MS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2019-Medical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60BED4"/>
    </a:accent1>
    <a:accent2>
      <a:srgbClr val="8EDADA"/>
    </a:accent2>
    <a:accent3>
      <a:srgbClr val="AAAAAA"/>
    </a:accent3>
    <a:accent4>
      <a:srgbClr val="D4D4D4"/>
    </a:accent4>
    <a:accent5>
      <a:srgbClr val="60BED4"/>
    </a:accent5>
    <a:accent6>
      <a:srgbClr val="8EDADA"/>
    </a:accent6>
    <a:hlink>
      <a:srgbClr val="FFFFFF"/>
    </a:hlink>
    <a:folHlink>
      <a:srgbClr val="FFFFFF"/>
    </a:folHlink>
  </a:clrScheme>
  <a:fontScheme name="MAX-THEME FONT">
    <a:majorFont>
      <a:latin typeface="Arial"/>
      <a:ea typeface="Arial Unicode MS"/>
      <a:cs typeface=""/>
    </a:majorFont>
    <a:minorFont>
      <a:latin typeface="Arial"/>
      <a:ea typeface="Arial Unicode MS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2019-Medical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60BED4"/>
    </a:accent1>
    <a:accent2>
      <a:srgbClr val="8EDADA"/>
    </a:accent2>
    <a:accent3>
      <a:srgbClr val="AAAAAA"/>
    </a:accent3>
    <a:accent4>
      <a:srgbClr val="D4D4D4"/>
    </a:accent4>
    <a:accent5>
      <a:srgbClr val="60BED4"/>
    </a:accent5>
    <a:accent6>
      <a:srgbClr val="8EDADA"/>
    </a:accent6>
    <a:hlink>
      <a:srgbClr val="FFFFFF"/>
    </a:hlink>
    <a:folHlink>
      <a:srgbClr val="FFFFFF"/>
    </a:folHlink>
  </a:clrScheme>
  <a:fontScheme name="MAX-THEME FONT">
    <a:majorFont>
      <a:latin typeface="Arial"/>
      <a:ea typeface="Arial Unicode MS"/>
      <a:cs typeface=""/>
    </a:majorFont>
    <a:minorFont>
      <a:latin typeface="Arial"/>
      <a:ea typeface="Arial Unicode MS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2019-Medical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60BED4"/>
    </a:accent1>
    <a:accent2>
      <a:srgbClr val="8EDADA"/>
    </a:accent2>
    <a:accent3>
      <a:srgbClr val="AAAAAA"/>
    </a:accent3>
    <a:accent4>
      <a:srgbClr val="D4D4D4"/>
    </a:accent4>
    <a:accent5>
      <a:srgbClr val="60BED4"/>
    </a:accent5>
    <a:accent6>
      <a:srgbClr val="8EDADA"/>
    </a:accent6>
    <a:hlink>
      <a:srgbClr val="FFFFFF"/>
    </a:hlink>
    <a:folHlink>
      <a:srgbClr val="FFFFFF"/>
    </a:folHlink>
  </a:clrScheme>
  <a:fontScheme name="MAX-THEME FONT">
    <a:majorFont>
      <a:latin typeface="Arial"/>
      <a:ea typeface="Arial Unicode MS"/>
      <a:cs typeface=""/>
    </a:majorFont>
    <a:minorFont>
      <a:latin typeface="Arial"/>
      <a:ea typeface="Arial Unicode MS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2019-Medical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60BED4"/>
    </a:accent1>
    <a:accent2>
      <a:srgbClr val="8EDADA"/>
    </a:accent2>
    <a:accent3>
      <a:srgbClr val="AAAAAA"/>
    </a:accent3>
    <a:accent4>
      <a:srgbClr val="D4D4D4"/>
    </a:accent4>
    <a:accent5>
      <a:srgbClr val="60BED4"/>
    </a:accent5>
    <a:accent6>
      <a:srgbClr val="8EDADA"/>
    </a:accent6>
    <a:hlink>
      <a:srgbClr val="FFFFFF"/>
    </a:hlink>
    <a:folHlink>
      <a:srgbClr val="FFFFFF"/>
    </a:folHlink>
  </a:clrScheme>
  <a:fontScheme name="MAX-THEME FONT">
    <a:majorFont>
      <a:latin typeface="Arial"/>
      <a:ea typeface="Arial Unicode MS"/>
      <a:cs typeface=""/>
    </a:majorFont>
    <a:minorFont>
      <a:latin typeface="Arial"/>
      <a:ea typeface="Arial Unicode MS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963</TotalTime>
  <Words>793</Words>
  <Application>Microsoft Office PowerPoint</Application>
  <PresentationFormat>Panorámica</PresentationFormat>
  <Paragraphs>171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2" baseType="lpstr">
      <vt:lpstr>Arial Unicode MS</vt:lpstr>
      <vt:lpstr>Arial</vt:lpstr>
      <vt:lpstr>Calibri</vt:lpstr>
      <vt:lpstr>Calibri Light</vt:lpstr>
      <vt:lpstr>Wingdings</vt:lpstr>
      <vt:lpstr>Tema de l'Office</vt:lpstr>
      <vt:lpstr>Presentación de PowerPoint</vt:lpstr>
      <vt:lpstr>Presentación de PowerPoint</vt:lpstr>
      <vt:lpstr>A qui tractem?</vt:lpstr>
      <vt:lpstr>Presentación de PowerPoint</vt:lpstr>
      <vt:lpstr>Presentación de PowerPoint</vt:lpstr>
      <vt:lpstr>QUE FEM?</vt:lpstr>
      <vt:lpstr>Presentación de PowerPoint</vt:lpstr>
      <vt:lpstr>Presentación de PowerPoint</vt:lpstr>
      <vt:lpstr>Resum de la nostra activitat</vt:lpstr>
      <vt:lpstr>Presentación de PowerPoint</vt:lpstr>
      <vt:lpstr>Presentación de PowerPoint</vt:lpstr>
      <vt:lpstr>PROBLEMES. REPTES</vt:lpstr>
      <vt:lpstr>Presentación de PowerPoint</vt:lpstr>
      <vt:lpstr>CONCLUSIONS</vt:lpstr>
      <vt:lpstr>Presentación de PowerPoint</vt:lpstr>
      <vt:lpstr>Presentación de PowerPoint</vt:lpstr>
    </vt:vector>
  </TitlesOfParts>
  <Company>Fujitsu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 del PowerPoint</dc:title>
  <dc:creator>Francisco Almazán Castro</dc:creator>
  <cp:lastModifiedBy>Oset López, Sílvia</cp:lastModifiedBy>
  <cp:revision>53</cp:revision>
  <dcterms:created xsi:type="dcterms:W3CDTF">2026-01-12T10:13:43Z</dcterms:created>
  <dcterms:modified xsi:type="dcterms:W3CDTF">2026-01-20T09:08:49Z</dcterms:modified>
</cp:coreProperties>
</file>