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870" r:id="rId2"/>
    <p:sldId id="364" r:id="rId3"/>
    <p:sldId id="319" r:id="rId4"/>
    <p:sldId id="391" r:id="rId5"/>
    <p:sldId id="261" r:id="rId6"/>
    <p:sldId id="256" r:id="rId7"/>
    <p:sldId id="321" r:id="rId8"/>
    <p:sldId id="278" r:id="rId9"/>
    <p:sldId id="869" r:id="rId10"/>
    <p:sldId id="871" r:id="rId11"/>
  </p:sldIdLst>
  <p:sldSz cx="12192000" cy="6858000"/>
  <p:notesSz cx="6797675" cy="99266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0399"/>
    <a:srgbClr val="CC0000"/>
    <a:srgbClr val="009999"/>
    <a:srgbClr val="00CC99"/>
    <a:srgbClr val="ADABFF"/>
    <a:srgbClr val="6E8FEB"/>
    <a:srgbClr val="BCBBFF"/>
    <a:srgbClr val="324069"/>
    <a:srgbClr val="580DAB"/>
    <a:srgbClr val="2833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034E78-7F5D-4C2E-B375-FC64B27BC917}" styleName="Estilo o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546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9000"/>
    </p:cViewPr>
  </p:sorterViewPr>
  <p:notesViewPr>
    <p:cSldViewPr snapToGrid="0">
      <p:cViewPr varScale="1">
        <p:scale>
          <a:sx n="95" d="100"/>
          <a:sy n="95" d="100"/>
        </p:scale>
        <p:origin x="4008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FEC47B76-BE61-EDE2-6C12-F55470BE574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3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E5E248E-A7CD-8E43-478B-23EB9E51FC0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3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E115CA-938E-5C41-9314-ACB0CA48B69C}" type="datetimeFigureOut">
              <a:rPr lang="es-ES" smtClean="0"/>
              <a:t>25/11/2025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D487285-ABBC-F581-2A07-A33BAEFBBD3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245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54F0ED1-AA45-99BD-B3A7-284C5E98AC4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8245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27D8A6-4A6B-C948-9F66-BED16B9B68F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97290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6" y="2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E2BC5B-57E2-48EC-BB39-47A954C4DB95}" type="datetimeFigureOut">
              <a:rPr lang="es-ES" smtClean="0"/>
              <a:t>25/11/2025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199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3" y="9428586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6" y="9428586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AF70B9-9B99-4A64-8B89-E736BCC6BF1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5126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6320de4b7d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6320de4b7d_0_136:notes"/>
          <p:cNvSpPr txBox="1">
            <a:spLocks noGrp="1"/>
          </p:cNvSpPr>
          <p:nvPr>
            <p:ph type="body" idx="1"/>
          </p:nvPr>
        </p:nvSpPr>
        <p:spPr>
          <a:xfrm>
            <a:off x="685800" y="4342707"/>
            <a:ext cx="5486400" cy="411414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8867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6c0a1bf4e4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6c0a1bf4e4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5973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g63da1a4385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2" name="Google Shape;542;g63da1a4385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38474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g6320de4b7d_0_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0" name="Google Shape;630;g6320de4b7d_0_196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B34910-9862-FC7E-04CC-6F66989BC8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89030CE-5A61-CFD5-475B-750B0BEF88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E377EEB-CB4E-32FC-6819-DA5E9FC60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6A7DE-E6F5-4C2C-803D-341CD4653065}" type="datetimeFigureOut">
              <a:rPr lang="es-ES" smtClean="0"/>
              <a:t>25/11/2025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6F46662-17C2-8211-2BF8-E8A6413B3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9FA4379-2A3A-CD2E-B2EC-A39061C6F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99AF3-D075-43AD-936C-D0FD1F9335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0208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051B3C-5ED8-E5F2-FA73-89347428A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631BE58-3DE8-09F2-46C8-4E6B0A13C2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6A16A52-C421-A663-9011-C3400FA9F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6A7DE-E6F5-4C2C-803D-341CD4653065}" type="datetimeFigureOut">
              <a:rPr lang="es-ES" smtClean="0"/>
              <a:t>25/11/2025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2C741F9-EE36-C2E5-74C7-DA9A673D6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8BF07E2-16F4-99CB-24A7-9288661A0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99AF3-D075-43AD-936C-D0FD1F9335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3169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BD3F3E4-91E6-8021-1FAD-119E681B10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6AD8EA2-43B6-2AC9-B73B-8A5D912701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BC773F2-9F66-2112-6E7C-858BE5E12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6A7DE-E6F5-4C2C-803D-341CD4653065}" type="datetimeFigureOut">
              <a:rPr lang="es-ES" smtClean="0"/>
              <a:t>25/11/2025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8A8408C-FCC6-401B-3401-F7CB44495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F83B9FB-61FA-1E82-DA39-9AA2FF8A9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99AF3-D075-43AD-936C-D0FD1F9335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6839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959933" y="462833"/>
            <a:ext cx="82908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400995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>
            <a:spLocks noGrp="1"/>
          </p:cNvSpPr>
          <p:nvPr>
            <p:ph type="ctrTitle"/>
          </p:nvPr>
        </p:nvSpPr>
        <p:spPr>
          <a:xfrm flipH="1">
            <a:off x="960003" y="3760634"/>
            <a:ext cx="24684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91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91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91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91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91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91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91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91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ubTitle" idx="1"/>
          </p:nvPr>
        </p:nvSpPr>
        <p:spPr>
          <a:xfrm flipH="1">
            <a:off x="959989" y="4558945"/>
            <a:ext cx="24684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85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7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7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7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7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7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7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7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73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ctrTitle" idx="2"/>
          </p:nvPr>
        </p:nvSpPr>
        <p:spPr>
          <a:xfrm flipH="1">
            <a:off x="8763601" y="3760634"/>
            <a:ext cx="24684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91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91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91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91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91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91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91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91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ubTitle" idx="3"/>
          </p:nvPr>
        </p:nvSpPr>
        <p:spPr>
          <a:xfrm flipH="1">
            <a:off x="8763600" y="4558934"/>
            <a:ext cx="24684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85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7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7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7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7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7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7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7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73"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ctrTitle" idx="4"/>
          </p:nvPr>
        </p:nvSpPr>
        <p:spPr>
          <a:xfrm flipH="1">
            <a:off x="4861803" y="3760634"/>
            <a:ext cx="24684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91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91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91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91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91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91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91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91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ubTitle" idx="5"/>
          </p:nvPr>
        </p:nvSpPr>
        <p:spPr>
          <a:xfrm flipH="1">
            <a:off x="4861788" y="4558945"/>
            <a:ext cx="24684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85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7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7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7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7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7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7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7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73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title" idx="6"/>
          </p:nvPr>
        </p:nvSpPr>
        <p:spPr>
          <a:xfrm>
            <a:off x="960001" y="478178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97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97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97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97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97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97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97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97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97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432841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2">
  <p:cSld name="Header 2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>
            <a:spLocks noGrp="1"/>
          </p:cNvSpPr>
          <p:nvPr>
            <p:ph type="ctrTitle"/>
          </p:nvPr>
        </p:nvSpPr>
        <p:spPr>
          <a:xfrm flipH="1">
            <a:off x="5668787" y="3468967"/>
            <a:ext cx="5563200" cy="116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p18"/>
          <p:cNvSpPr txBox="1">
            <a:spLocks noGrp="1"/>
          </p:cNvSpPr>
          <p:nvPr>
            <p:ph type="subTitle" idx="1"/>
          </p:nvPr>
        </p:nvSpPr>
        <p:spPr>
          <a:xfrm flipH="1">
            <a:off x="6251187" y="4556467"/>
            <a:ext cx="49808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97" name="Google Shape;97;p18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8036787" y="1010433"/>
            <a:ext cx="3195200" cy="1459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None/>
              <a:defRPr sz="13333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7333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7333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7333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7333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7333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7333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7333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7333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2273396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960000" y="1739133"/>
            <a:ext cx="10048800" cy="455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Quicksand Light"/>
              <a:buAutoNum type="arabicPeriod"/>
              <a:defRPr sz="1867">
                <a:solidFill>
                  <a:srgbClr val="07243D"/>
                </a:solidFill>
              </a:defRPr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07243D"/>
                </a:solidFill>
              </a:defRPr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07243D"/>
                </a:solidFill>
              </a:defRPr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07243D"/>
                </a:solidFill>
              </a:defRPr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07243D"/>
                </a:solidFill>
              </a:defRPr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07243D"/>
                </a:solidFill>
              </a:defRPr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07243D"/>
                </a:solidFill>
              </a:defRPr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07243D"/>
                </a:solidFill>
              </a:defRPr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07243D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960008" y="467848"/>
            <a:ext cx="5661600" cy="13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rgbClr val="07243D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rgbClr val="07243D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rgbClr val="07243D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rgbClr val="07243D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rgbClr val="07243D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rgbClr val="07243D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rgbClr val="07243D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rgbClr val="07243D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rgbClr val="07243D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094089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11/25/2025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74958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F81CED-028E-8CAB-C6C1-3CED4C7EA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CF8FB6A-DD42-3172-D723-F853E55509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E98C7D3-4BDE-8D42-DD8C-6D36CCA39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6A7DE-E6F5-4C2C-803D-341CD4653065}" type="datetimeFigureOut">
              <a:rPr lang="es-ES" smtClean="0"/>
              <a:t>25/11/2025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E964690-A41B-0DB6-143F-E411BB239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6866446-D04E-6178-909C-2925D19A7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99AF3-D075-43AD-936C-D0FD1F9335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5969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AB0584-E4AA-BB24-1D57-E087468FE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161DACA-2DB2-B886-6CA2-1F6376C121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84B4BE6-F6AA-7C65-5262-7B6677878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6A7DE-E6F5-4C2C-803D-341CD4653065}" type="datetimeFigureOut">
              <a:rPr lang="es-ES" smtClean="0"/>
              <a:t>25/11/2025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53CEA9C-C128-B472-C5DA-7667027B6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D73F86-96F9-3F1E-EF1E-81BBD0C3F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99AF3-D075-43AD-936C-D0FD1F9335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8557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83FB79-7F08-AD63-0AAD-68719C7E7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8A44E04-B023-1FC6-0F00-A4DE5E105E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9AD0220-FE63-302E-2999-672B0321E3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C08271D-1757-083B-F87C-E99EBEE39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6A7DE-E6F5-4C2C-803D-341CD4653065}" type="datetimeFigureOut">
              <a:rPr lang="es-ES" smtClean="0"/>
              <a:t>25/11/2025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ED13ECC-8337-6062-0170-704F33A46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9115C18-50E8-FCED-8192-258DF2729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99AF3-D075-43AD-936C-D0FD1F9335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7433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9627D3-25AA-F1FA-8235-38C54DB96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0388EBB-3760-B344-E7DF-E9F61F35F3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CDE3476-8AA4-3482-5662-057E54CAE5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642BEFB-8DB0-82EF-8415-A2226BE19C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98BFCAC-9CDB-056C-EE54-9B9D0D70BB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DE8681D-04EC-E06C-5B19-2C46CB548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6A7DE-E6F5-4C2C-803D-341CD4653065}" type="datetimeFigureOut">
              <a:rPr lang="es-ES" smtClean="0"/>
              <a:t>25/11/2025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470C711-D3FD-C225-4C23-EC69A8B06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193ECFF-4BE8-9180-BDD3-8772D1FE6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99AF3-D075-43AD-936C-D0FD1F9335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9273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8D0E48-18B4-0EBE-367D-EDE3CC6B9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68D334F-D88D-75D4-53B8-4F231C1D2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6A7DE-E6F5-4C2C-803D-341CD4653065}" type="datetimeFigureOut">
              <a:rPr lang="es-ES" smtClean="0"/>
              <a:t>25/11/2025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EEF4713-6234-4C04-CCB9-DDE5428A1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94C0F44-77D9-04F0-FAEE-1C56EF105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99AF3-D075-43AD-936C-D0FD1F9335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9633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A9845A9-F9F7-B5AB-C0BD-21FF510A3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6A7DE-E6F5-4C2C-803D-341CD4653065}" type="datetimeFigureOut">
              <a:rPr lang="es-ES" smtClean="0"/>
              <a:t>25/11/2025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97CA663-E7A8-943D-3F9F-9E69B9468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6406170-6A23-C15E-7EAC-5CC16288C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99AF3-D075-43AD-936C-D0FD1F9335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5040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6C10F5-3122-838C-EB52-4E1FF6649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A4487F4-63AB-C65C-CB50-8A93047621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26C3421-3AA0-B427-0D48-85C592CB2C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6E06E01-8AED-FBD7-6487-A4B043D9F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6A7DE-E6F5-4C2C-803D-341CD4653065}" type="datetimeFigureOut">
              <a:rPr lang="es-ES" smtClean="0"/>
              <a:t>25/11/2025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7B1A01D-72AA-D8C6-B675-A19371F02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5EAB765-CB91-800D-99C9-BB4218069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99AF3-D075-43AD-936C-D0FD1F9335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5132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9EF92D-D5E0-2C98-998D-501682715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D40088E-35E7-D8C7-F9AE-56F22A91A7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077F3C8-A502-3346-1BF6-A68B43DF0A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3780B3A-F89F-CA7C-0B04-E7A8D9ECC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6A7DE-E6F5-4C2C-803D-341CD4653065}" type="datetimeFigureOut">
              <a:rPr lang="es-ES" smtClean="0"/>
              <a:t>25/11/2025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DEBF22A-AB52-1D5F-6047-9CCDC48B6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467DD09-469A-B258-65C2-CFCA0D983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99AF3-D075-43AD-936C-D0FD1F9335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4710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05D41E4-5BA1-1AC7-1BB0-243E10025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A612BAE-7704-75AA-7156-14FC294FE8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43406B8-9E29-723C-EF06-0676AA0E4B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56A7DE-E6F5-4C2C-803D-341CD4653065}" type="datetimeFigureOut">
              <a:rPr lang="es-ES" smtClean="0"/>
              <a:t>25/11/2025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D195EA8-D4D1-4EEC-FFF3-E288026655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C5AA6CD-06CD-CC1C-F500-C782BE5025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799AF3-D075-43AD-936C-D0FD1F9335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983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3" r:id="rId13"/>
    <p:sldLayoutId id="2147483664" r:id="rId14"/>
    <p:sldLayoutId id="2147483666" r:id="rId15"/>
    <p:sldLayoutId id="2147483667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1.emf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17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419" y="-78849"/>
            <a:ext cx="6078370" cy="7272092"/>
            <a:chOff x="8526" y="0"/>
            <a:chExt cx="10030460" cy="11303635"/>
          </a:xfrm>
        </p:grpSpPr>
        <p:sp>
          <p:nvSpPr>
            <p:cNvPr id="3" name="object 3"/>
            <p:cNvSpPr/>
            <p:nvPr/>
          </p:nvSpPr>
          <p:spPr>
            <a:xfrm>
              <a:off x="8526" y="0"/>
              <a:ext cx="10030460" cy="11303635"/>
            </a:xfrm>
            <a:custGeom>
              <a:avLst/>
              <a:gdLst/>
              <a:ahLst/>
              <a:cxnLst/>
              <a:rect l="l" t="t" r="r" b="b"/>
              <a:pathLst>
                <a:path w="10030460" h="11303635">
                  <a:moveTo>
                    <a:pt x="0" y="11303533"/>
                  </a:moveTo>
                  <a:lnTo>
                    <a:pt x="10029939" y="11303533"/>
                  </a:lnTo>
                  <a:lnTo>
                    <a:pt x="10029939" y="0"/>
                  </a:lnTo>
                  <a:lnTo>
                    <a:pt x="0" y="0"/>
                  </a:lnTo>
                  <a:lnTo>
                    <a:pt x="0" y="11303533"/>
                  </a:lnTo>
                  <a:close/>
                </a:path>
              </a:pathLst>
            </a:custGeom>
            <a:solidFill>
              <a:srgbClr val="00253A"/>
            </a:solidFill>
          </p:spPr>
          <p:txBody>
            <a:bodyPr wrap="square" lIns="0" tIns="0" rIns="0" bIns="0" rtlCol="0"/>
            <a:lstStyle/>
            <a:p>
              <a:endParaRPr sz="1090" dirty="0"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35706" y="1179667"/>
              <a:ext cx="5794286" cy="2529524"/>
            </a:xfrm>
            <a:prstGeom prst="rect">
              <a:avLst/>
            </a:prstGeom>
          </p:spPr>
        </p:pic>
      </p:grpSp>
      <p:sp>
        <p:nvSpPr>
          <p:cNvPr id="8" name="CuadroTexto 7">
            <a:extLst>
              <a:ext uri="{FF2B5EF4-FFF2-40B4-BE49-F238E27FC236}">
                <a16:creationId xmlns:a16="http://schemas.microsoft.com/office/drawing/2014/main" id="{81323EF3-D9EF-43AB-BF24-1DA5649CD787}"/>
              </a:ext>
            </a:extLst>
          </p:cNvPr>
          <p:cNvSpPr txBox="1"/>
          <p:nvPr/>
        </p:nvSpPr>
        <p:spPr>
          <a:xfrm>
            <a:off x="1111161" y="3474736"/>
            <a:ext cx="4347679" cy="27393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696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Acompanyem</a:t>
            </a:r>
            <a:r>
              <a:rPr lang="ca-ES" sz="1696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la vida </a:t>
            </a:r>
          </a:p>
          <a:p>
            <a:r>
              <a:rPr lang="ca-ES" sz="1696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dels infants i joves amb càncer </a:t>
            </a:r>
          </a:p>
          <a:p>
            <a:r>
              <a:rPr lang="ca-ES" sz="1696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 altres malalties greus que limiten la vida</a:t>
            </a:r>
          </a:p>
          <a:p>
            <a:endParaRPr lang="ca-ES" sz="1696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ca-ES" sz="1696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ca-ES" sz="1696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Donem suport </a:t>
            </a:r>
            <a:r>
              <a:rPr lang="ca-ES" sz="1696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les seves famílies.</a:t>
            </a:r>
          </a:p>
          <a:p>
            <a:endParaRPr lang="ca-ES" sz="1696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ca-ES" sz="1696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s-ES" sz="1817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s-ES" sz="1817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Imagen 4" descr="Foto en blanco y negro de un grupo de personas posando para una foto&#10;&#10;Descripción generada automáticamente">
            <a:extLst>
              <a:ext uri="{FF2B5EF4-FFF2-40B4-BE49-F238E27FC236}">
                <a16:creationId xmlns:a16="http://schemas.microsoft.com/office/drawing/2014/main" id="{BD8E7EAA-DA1A-5B3A-9700-697471E3BB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78"/>
          <a:stretch/>
        </p:blipFill>
        <p:spPr>
          <a:xfrm>
            <a:off x="6081789" y="-78849"/>
            <a:ext cx="6140234" cy="776615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EDD2AF-0C46-586C-F5A3-89B04D0901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id="{6707422E-F4B4-A391-2C1D-A7B31B039071}"/>
              </a:ext>
            </a:extLst>
          </p:cNvPr>
          <p:cNvGrpSpPr/>
          <p:nvPr/>
        </p:nvGrpSpPr>
        <p:grpSpPr>
          <a:xfrm>
            <a:off x="3419" y="-78849"/>
            <a:ext cx="6078370" cy="7272092"/>
            <a:chOff x="8526" y="0"/>
            <a:chExt cx="10030460" cy="11303635"/>
          </a:xfrm>
        </p:grpSpPr>
        <p:sp>
          <p:nvSpPr>
            <p:cNvPr id="3" name="object 3">
              <a:extLst>
                <a:ext uri="{FF2B5EF4-FFF2-40B4-BE49-F238E27FC236}">
                  <a16:creationId xmlns:a16="http://schemas.microsoft.com/office/drawing/2014/main" id="{E493DE0F-A7C7-5584-BFAE-5494CAD9A2D0}"/>
                </a:ext>
              </a:extLst>
            </p:cNvPr>
            <p:cNvSpPr/>
            <p:nvPr/>
          </p:nvSpPr>
          <p:spPr>
            <a:xfrm>
              <a:off x="8526" y="0"/>
              <a:ext cx="10030460" cy="11303635"/>
            </a:xfrm>
            <a:custGeom>
              <a:avLst/>
              <a:gdLst/>
              <a:ahLst/>
              <a:cxnLst/>
              <a:rect l="l" t="t" r="r" b="b"/>
              <a:pathLst>
                <a:path w="10030460" h="11303635">
                  <a:moveTo>
                    <a:pt x="0" y="11303533"/>
                  </a:moveTo>
                  <a:lnTo>
                    <a:pt x="10029939" y="11303533"/>
                  </a:lnTo>
                  <a:lnTo>
                    <a:pt x="10029939" y="0"/>
                  </a:lnTo>
                  <a:lnTo>
                    <a:pt x="0" y="0"/>
                  </a:lnTo>
                  <a:lnTo>
                    <a:pt x="0" y="11303533"/>
                  </a:lnTo>
                  <a:close/>
                </a:path>
              </a:pathLst>
            </a:custGeom>
            <a:solidFill>
              <a:srgbClr val="00253A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" name="object 4">
              <a:extLst>
                <a:ext uri="{FF2B5EF4-FFF2-40B4-BE49-F238E27FC236}">
                  <a16:creationId xmlns:a16="http://schemas.microsoft.com/office/drawing/2014/main" id="{82C49C98-CE24-BAB1-B4F7-503228346980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35706" y="1179667"/>
              <a:ext cx="5794286" cy="2529524"/>
            </a:xfrm>
            <a:prstGeom prst="rect">
              <a:avLst/>
            </a:prstGeom>
          </p:spPr>
        </p:pic>
      </p:grpSp>
      <p:sp>
        <p:nvSpPr>
          <p:cNvPr id="8" name="CuadroTexto 7">
            <a:extLst>
              <a:ext uri="{FF2B5EF4-FFF2-40B4-BE49-F238E27FC236}">
                <a16:creationId xmlns:a16="http://schemas.microsoft.com/office/drawing/2014/main" id="{BD02CD58-CA2B-3305-E3E8-1B0B92519C10}"/>
              </a:ext>
            </a:extLst>
          </p:cNvPr>
          <p:cNvSpPr txBox="1"/>
          <p:nvPr/>
        </p:nvSpPr>
        <p:spPr>
          <a:xfrm>
            <a:off x="1064794" y="4051293"/>
            <a:ext cx="4347679" cy="3418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a-ES" sz="36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Moltes gràcies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a-ES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Anna Varderi i Casas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a-ES" dirty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a-ES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fundació@fevillavecchia.es</a:t>
            </a:r>
            <a:endParaRPr kumimoji="0" lang="ca-ES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17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Imagen 4" descr="Foto en blanco y negro de un grupo de personas posando para una foto&#10;&#10;Descripción generada automáticamente">
            <a:extLst>
              <a:ext uri="{FF2B5EF4-FFF2-40B4-BE49-F238E27FC236}">
                <a16:creationId xmlns:a16="http://schemas.microsoft.com/office/drawing/2014/main" id="{424E19B7-2D82-CCD0-A386-D978F09B3F1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78"/>
          <a:stretch/>
        </p:blipFill>
        <p:spPr>
          <a:xfrm>
            <a:off x="6081789" y="-78849"/>
            <a:ext cx="6140234" cy="776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433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04165" y="4947720"/>
            <a:ext cx="7772400" cy="695000"/>
          </a:xfrm>
        </p:spPr>
        <p:txBody>
          <a:bodyPr>
            <a:normAutofit fontScale="90000"/>
          </a:bodyPr>
          <a:lstStyle/>
          <a:p>
            <a:r>
              <a:rPr lang="es-ES" sz="1867" b="1" dirty="0">
                <a:solidFill>
                  <a:srgbClr val="002060"/>
                </a:solidFill>
                <a:latin typeface="Montserrat" panose="020B0604020202020204" charset="0"/>
                <a:ea typeface="Open Sans Light" pitchFamily="34" charset="0"/>
                <a:cs typeface="Open Sans Light" pitchFamily="34" charset="0"/>
              </a:rPr>
              <a:t>EN COORDINACIÓ AMB</a:t>
            </a:r>
            <a:r>
              <a:rPr lang="es-ES" sz="1867" dirty="0">
                <a:solidFill>
                  <a:srgbClr val="002060"/>
                </a:solidFill>
                <a:latin typeface="Montserrat" panose="020B0604020202020204" charset="0"/>
                <a:ea typeface="Open Sans Light" pitchFamily="34" charset="0"/>
                <a:cs typeface="Open Sans Light" pitchFamily="34" charset="0"/>
              </a:rPr>
              <a:t>:</a:t>
            </a:r>
            <a:r>
              <a:rPr lang="es-ES" dirty="0">
                <a:solidFill>
                  <a:srgbClr val="002060"/>
                </a:solidFill>
                <a:latin typeface="Montserrat" panose="020B0604020202020204" charset="0"/>
                <a:ea typeface="Open Sans Light" pitchFamily="34" charset="0"/>
                <a:cs typeface="Open Sans Light" pitchFamily="34" charset="0"/>
              </a:rPr>
              <a:t/>
            </a:r>
            <a:br>
              <a:rPr lang="es-ES" dirty="0">
                <a:solidFill>
                  <a:srgbClr val="002060"/>
                </a:solidFill>
                <a:latin typeface="Montserrat" panose="020B0604020202020204" charset="0"/>
                <a:ea typeface="Open Sans Light" pitchFamily="34" charset="0"/>
                <a:cs typeface="Open Sans Light" pitchFamily="34" charset="0"/>
              </a:rPr>
            </a:br>
            <a:endParaRPr lang="ca-ES" dirty="0">
              <a:solidFill>
                <a:srgbClr val="002060"/>
              </a:solidFill>
              <a:latin typeface="Montserrat" panose="020B0604020202020204" charset="0"/>
              <a:ea typeface="Open Sans Light" pitchFamily="34" charset="0"/>
              <a:cs typeface="Open Sans Light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8" t="72583" r="26418" b="14427"/>
          <a:stretch/>
        </p:blipFill>
        <p:spPr bwMode="auto">
          <a:xfrm>
            <a:off x="94005" y="5167512"/>
            <a:ext cx="12097996" cy="1335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5" descr="Niño con la boca abierta&#10;&#10;Descripción generada automáticamente con confianza baja">
            <a:extLst>
              <a:ext uri="{FF2B5EF4-FFF2-40B4-BE49-F238E27FC236}">
                <a16:creationId xmlns:a16="http://schemas.microsoft.com/office/drawing/2014/main" id="{0D9CFE7B-9B09-462F-9E8E-6EE3EF1223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146" t="15900" r="7892" b="21365"/>
          <a:stretch/>
        </p:blipFill>
        <p:spPr>
          <a:xfrm>
            <a:off x="6829778" y="0"/>
            <a:ext cx="8617623" cy="5141392"/>
          </a:xfrm>
          <a:prstGeom prst="rect">
            <a:avLst/>
          </a:prstGeom>
        </p:spPr>
      </p:pic>
      <p:sp>
        <p:nvSpPr>
          <p:cNvPr id="16" name="Google Shape;239;p38">
            <a:extLst>
              <a:ext uri="{FF2B5EF4-FFF2-40B4-BE49-F238E27FC236}">
                <a16:creationId xmlns:a16="http://schemas.microsoft.com/office/drawing/2014/main" id="{AA696E6B-9AFA-45E9-8DBD-8C70B74FCE1C}"/>
              </a:ext>
            </a:extLst>
          </p:cNvPr>
          <p:cNvSpPr txBox="1">
            <a:spLocks/>
          </p:cNvSpPr>
          <p:nvPr/>
        </p:nvSpPr>
        <p:spPr>
          <a:xfrm flipH="1">
            <a:off x="667657" y="2015692"/>
            <a:ext cx="5118704" cy="1166284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a-ES" sz="16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Treballem per cuidar la</a:t>
            </a:r>
            <a:r>
              <a:rPr lang="ca-ES" sz="1600" b="1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vida</a:t>
            </a:r>
            <a:r>
              <a:rPr lang="ca-ES" sz="16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dels nens i joves </a:t>
            </a:r>
            <a:br>
              <a:rPr lang="ca-ES" sz="16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ca-ES" sz="16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amb malalties greus que els limiten la vida,</a:t>
            </a:r>
          </a:p>
          <a:p>
            <a:endParaRPr lang="ca-ES" sz="1600" dirty="0">
              <a:solidFill>
                <a:schemeClr val="accent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ca-ES" sz="16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 garantir el </a:t>
            </a:r>
            <a:r>
              <a:rPr lang="ca-ES" sz="1600" b="1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suport  i l’acompanyament </a:t>
            </a:r>
            <a:br>
              <a:rPr lang="ca-ES" sz="1600" b="1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ca-ES" sz="1600" b="1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necessari a les famílies, </a:t>
            </a:r>
          </a:p>
          <a:p>
            <a:endParaRPr lang="ca-ES" sz="1600" dirty="0">
              <a:solidFill>
                <a:schemeClr val="accent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ca-ES" sz="16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 per promoure </a:t>
            </a:r>
            <a:r>
              <a:rPr lang="ca-ES" sz="1600" b="1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avenços en l’assistència, </a:t>
            </a:r>
            <a:br>
              <a:rPr lang="ca-ES" sz="1600" b="1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ca-ES" sz="1600" b="1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investigació i la formació </a:t>
            </a:r>
            <a:r>
              <a:rPr lang="ca-ES" sz="16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 Oncologia, Hematologia i Cures Pal·liatives Pediàtriques</a:t>
            </a:r>
            <a:r>
              <a:rPr lang="es-ES" sz="16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pic>
        <p:nvPicPr>
          <p:cNvPr id="3" name="Imagen 2" descr="Imagen que contiene Texto&#10;&#10;Descripción generada automáticamente">
            <a:extLst>
              <a:ext uri="{FF2B5EF4-FFF2-40B4-BE49-F238E27FC236}">
                <a16:creationId xmlns:a16="http://schemas.microsoft.com/office/drawing/2014/main" id="{10E909A2-DD02-061B-AD04-BB753D165E0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14" y="513538"/>
            <a:ext cx="2621197" cy="1166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257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CABA0759-A8A6-4CC3-8CBA-431587529C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83" y="1995055"/>
            <a:ext cx="7870411" cy="3258586"/>
          </a:xfrm>
          <a:prstGeom prst="rect">
            <a:avLst/>
          </a:prstGeom>
        </p:spPr>
      </p:pic>
      <p:sp>
        <p:nvSpPr>
          <p:cNvPr id="31" name="Google Shape;179;p33">
            <a:extLst>
              <a:ext uri="{FF2B5EF4-FFF2-40B4-BE49-F238E27FC236}">
                <a16:creationId xmlns:a16="http://schemas.microsoft.com/office/drawing/2014/main" id="{9DF6ADE6-0673-4F00-9658-973AA477E2BA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8679268" y="1859317"/>
            <a:ext cx="3139441" cy="737436"/>
          </a:xfrm>
          <a:prstGeom prst="rect">
            <a:avLst/>
          </a:prstGeom>
        </p:spPr>
        <p:txBody>
          <a:bodyPr spcFirstLastPara="1" vert="horz" wrap="square" lIns="96979" tIns="96979" rIns="96979" bIns="96979" rtlCol="0" anchor="b" anchorCtr="0">
            <a:noAutofit/>
          </a:bodyPr>
          <a:lstStyle/>
          <a:p>
            <a:endParaRPr sz="2423" spc="9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Imagen 7" descr="Imagen que contiene persona, interior, a rayas, mujer&#10;&#10;Descripción generada automáticamente">
            <a:extLst>
              <a:ext uri="{FF2B5EF4-FFF2-40B4-BE49-F238E27FC236}">
                <a16:creationId xmlns:a16="http://schemas.microsoft.com/office/drawing/2014/main" id="{25241E7E-D1B4-4D8D-90C9-61B9E19F03E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691" t="4888" b="6220"/>
          <a:stretch/>
        </p:blipFill>
        <p:spPr>
          <a:xfrm>
            <a:off x="7635122" y="0"/>
            <a:ext cx="4542295" cy="5594464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C628F739-58C6-2897-0E34-1C7D01C22E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028" y="154098"/>
            <a:ext cx="2145513" cy="1085681"/>
          </a:xfrm>
          <a:prstGeom prst="rect">
            <a:avLst/>
          </a:prstGeom>
        </p:spPr>
      </p:pic>
      <p:pic>
        <p:nvPicPr>
          <p:cNvPr id="4" name="Imagen 3" descr="Icono&#10;&#10;Descripción generada automáticamente">
            <a:extLst>
              <a:ext uri="{FF2B5EF4-FFF2-40B4-BE49-F238E27FC236}">
                <a16:creationId xmlns:a16="http://schemas.microsoft.com/office/drawing/2014/main" id="{00FC0157-076E-BE6F-C340-5F5254ECF75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541" y="3624348"/>
            <a:ext cx="675585" cy="789496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80BBA6F4-52C8-A1A8-01DC-5E06526CB575}"/>
              </a:ext>
            </a:extLst>
          </p:cNvPr>
          <p:cNvSpPr txBox="1"/>
          <p:nvPr/>
        </p:nvSpPr>
        <p:spPr>
          <a:xfrm>
            <a:off x="1772304" y="5437657"/>
            <a:ext cx="4627341" cy="73866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s-ES" dirty="0">
              <a:solidFill>
                <a:srgbClr val="28335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s-ES" sz="2400" dirty="0">
                <a:solidFill>
                  <a:srgbClr val="2833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www.fevillavecchia.es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9ECE712-55A9-40AA-E796-2588DA3B559F}"/>
              </a:ext>
            </a:extLst>
          </p:cNvPr>
          <p:cNvSpPr txBox="1"/>
          <p:nvPr/>
        </p:nvSpPr>
        <p:spPr>
          <a:xfrm>
            <a:off x="-2127740" y="1420343"/>
            <a:ext cx="121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2800" b="1" dirty="0">
                <a:solidFill>
                  <a:srgbClr val="2F3B58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LÍNIES DE TREBALL</a:t>
            </a:r>
          </a:p>
        </p:txBody>
      </p:sp>
    </p:spTree>
    <p:extLst>
      <p:ext uri="{BB962C8B-B14F-4D97-AF65-F5344CB8AC3E}">
        <p14:creationId xmlns:p14="http://schemas.microsoft.com/office/powerpoint/2010/main" val="2689808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5"/>
          <p:cNvSpPr txBox="1">
            <a:spLocks noGrp="1"/>
          </p:cNvSpPr>
          <p:nvPr>
            <p:ph type="title"/>
          </p:nvPr>
        </p:nvSpPr>
        <p:spPr>
          <a:xfrm>
            <a:off x="249632" y="1945648"/>
            <a:ext cx="6937813" cy="131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s-ES" sz="18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 REPTE:</a:t>
            </a:r>
            <a:br>
              <a:rPr lang="es-ES" sz="18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s-E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s-E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ca-ES" sz="1600" b="1" dirty="0">
                <a:solidFill>
                  <a:srgbClr val="2833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Millorar l’atenció en Cures Pal·liatives Pediàtriques a Catalunya</a:t>
            </a:r>
            <a:br>
              <a:rPr lang="ca-ES" sz="1600" b="1" dirty="0">
                <a:solidFill>
                  <a:srgbClr val="2833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ca-ES" sz="1600" b="1" dirty="0">
                <a:solidFill>
                  <a:srgbClr val="2833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ca-ES" sz="1600" b="1" dirty="0">
                <a:solidFill>
                  <a:srgbClr val="2833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ca-ES" sz="1600" dirty="0">
                <a:solidFill>
                  <a:srgbClr val="2833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ca-ES" sz="1600" dirty="0">
                <a:solidFill>
                  <a:srgbClr val="2833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s-ES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s-ES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600" dirty="0">
                <a:latin typeface="Montserrat" panose="00000500000000000000" pitchFamily="2" charset="0"/>
              </a:rPr>
              <a:t/>
            </a:r>
            <a:br>
              <a:rPr lang="en-US" sz="1600" dirty="0">
                <a:latin typeface="Montserrat" panose="00000500000000000000" pitchFamily="2" charset="0"/>
              </a:rPr>
            </a:br>
            <a:r>
              <a:rPr lang="es-ES" sz="1333" b="1" kern="1200" dirty="0">
                <a:solidFill>
                  <a:srgbClr val="002E5C"/>
                </a:solidFill>
                <a:latin typeface="Montserrat" panose="020B0604020202020204" charset="0"/>
                <a:ea typeface="Open Sans Light" pitchFamily="34" charset="0"/>
                <a:cs typeface="Open Sans Light" pitchFamily="34" charset="0"/>
              </a:rPr>
              <a:t/>
            </a:r>
            <a:br>
              <a:rPr lang="es-ES" sz="1333" b="1" kern="1200" dirty="0">
                <a:solidFill>
                  <a:srgbClr val="002E5C"/>
                </a:solidFill>
                <a:latin typeface="Montserrat" panose="020B0604020202020204" charset="0"/>
                <a:ea typeface="Open Sans Light" pitchFamily="34" charset="0"/>
                <a:cs typeface="Open Sans Light" pitchFamily="34" charset="0"/>
              </a:rPr>
            </a:br>
            <a:r>
              <a:rPr lang="es-ES" sz="1333" b="1" kern="1200" dirty="0">
                <a:solidFill>
                  <a:srgbClr val="002E5C"/>
                </a:solidFill>
                <a:latin typeface="Montserrat" panose="020B0604020202020204" charset="0"/>
                <a:ea typeface="Open Sans Light" pitchFamily="34" charset="0"/>
                <a:cs typeface="Open Sans Light" pitchFamily="34" charset="0"/>
              </a:rPr>
              <a:t/>
            </a:r>
            <a:br>
              <a:rPr lang="es-ES" sz="1333" b="1" kern="1200" dirty="0">
                <a:solidFill>
                  <a:srgbClr val="002E5C"/>
                </a:solidFill>
                <a:latin typeface="Montserrat" panose="020B0604020202020204" charset="0"/>
                <a:ea typeface="Open Sans Light" pitchFamily="34" charset="0"/>
                <a:cs typeface="Open Sans Light" pitchFamily="34" charset="0"/>
              </a:rPr>
            </a:br>
            <a:r>
              <a:rPr lang="es-ES" sz="1333" b="1" kern="1200" dirty="0">
                <a:solidFill>
                  <a:srgbClr val="002E5C"/>
                </a:solidFill>
                <a:latin typeface="Montserrat" panose="020B0604020202020204" charset="0"/>
                <a:ea typeface="Open Sans Light" pitchFamily="34" charset="0"/>
                <a:cs typeface="Open Sans Light" pitchFamily="34" charset="0"/>
              </a:rPr>
              <a:t/>
            </a:r>
            <a:br>
              <a:rPr lang="es-ES" sz="1333" b="1" kern="1200" dirty="0">
                <a:solidFill>
                  <a:srgbClr val="002E5C"/>
                </a:solidFill>
                <a:latin typeface="Montserrat" panose="020B0604020202020204" charset="0"/>
                <a:ea typeface="Open Sans Light" pitchFamily="34" charset="0"/>
                <a:cs typeface="Open Sans Light" pitchFamily="34" charset="0"/>
              </a:rPr>
            </a:br>
            <a:r>
              <a:rPr lang="es-ES" sz="1333" b="1" kern="1200" dirty="0">
                <a:solidFill>
                  <a:srgbClr val="002E5C"/>
                </a:solidFill>
                <a:latin typeface="Montserrat" panose="020B0604020202020204" charset="0"/>
                <a:ea typeface="Open Sans Light" pitchFamily="34" charset="0"/>
                <a:cs typeface="Open Sans Light" pitchFamily="34" charset="0"/>
              </a:rPr>
              <a:t/>
            </a:r>
            <a:br>
              <a:rPr lang="es-ES" sz="1333" b="1" kern="1200" dirty="0">
                <a:solidFill>
                  <a:srgbClr val="002E5C"/>
                </a:solidFill>
                <a:latin typeface="Montserrat" panose="020B0604020202020204" charset="0"/>
                <a:ea typeface="Open Sans Light" pitchFamily="34" charset="0"/>
                <a:cs typeface="Open Sans Light" pitchFamily="34" charset="0"/>
              </a:rPr>
            </a:br>
            <a:endParaRPr lang="en-US" sz="2667" dirty="0">
              <a:latin typeface="Montserrat" panose="00000500000000000000" pitchFamily="2" charset="0"/>
            </a:endParaRPr>
          </a:p>
        </p:txBody>
      </p:sp>
      <p:pic>
        <p:nvPicPr>
          <p:cNvPr id="6" name="Imagen 5" descr="Mujer hablando por telefono&#10;&#10;Descripción generada automáticamente con confianza baja">
            <a:extLst>
              <a:ext uri="{FF2B5EF4-FFF2-40B4-BE49-F238E27FC236}">
                <a16:creationId xmlns:a16="http://schemas.microsoft.com/office/drawing/2014/main" id="{891E52CC-DD65-4F9E-A837-E38BB16782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340" t="27575" r="12238" b="11915"/>
          <a:stretch/>
        </p:blipFill>
        <p:spPr>
          <a:xfrm>
            <a:off x="7149993" y="-46193"/>
            <a:ext cx="5684049" cy="6904193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14BF447C-0414-4197-9DBE-42259DACBC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4" t="72583" r="26418" b="14427"/>
          <a:stretch/>
        </p:blipFill>
        <p:spPr bwMode="auto">
          <a:xfrm>
            <a:off x="269693" y="3114060"/>
            <a:ext cx="6772906" cy="756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ECCF0FB7-F80D-84C7-F35B-8893E73ABBB0}"/>
              </a:ext>
            </a:extLst>
          </p:cNvPr>
          <p:cNvSpPr txBox="1"/>
          <p:nvPr/>
        </p:nvSpPr>
        <p:spPr>
          <a:xfrm>
            <a:off x="269693" y="4034773"/>
            <a:ext cx="6531491" cy="2792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s-ES" sz="16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 RESULTAT: </a:t>
            </a:r>
          </a:p>
          <a:p>
            <a:pPr>
              <a:lnSpc>
                <a:spcPct val="200000"/>
              </a:lnSpc>
            </a:pPr>
            <a:r>
              <a:rPr lang="es-ES" sz="1600" b="1" kern="12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XAPPI</a:t>
            </a:r>
          </a:p>
          <a:p>
            <a:r>
              <a:rPr lang="es-ES" sz="1600" b="1" kern="12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Xarxa</a:t>
            </a:r>
            <a:r>
              <a:rPr lang="es-ES" sz="1600" b="1" kern="12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600" b="1" kern="12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d’Atenció</a:t>
            </a:r>
            <a:r>
              <a:rPr lang="es-ES" sz="1600" b="1" kern="12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600" b="1" kern="12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Pal·liativa</a:t>
            </a:r>
            <a:r>
              <a:rPr lang="es-ES" sz="1600" b="1" kern="12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600" b="1" kern="12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Pediàtrica</a:t>
            </a:r>
            <a:r>
              <a:rPr lang="es-ES" sz="1600" b="1" kern="12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Integral de Catalunya</a:t>
            </a:r>
          </a:p>
          <a:p>
            <a:endParaRPr lang="es-ES" sz="1400" b="1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s-ES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</a:t>
            </a:r>
            <a:r>
              <a:rPr lang="es-ES" sz="14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4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hospitals</a:t>
            </a:r>
            <a:r>
              <a:rPr lang="es-ES" sz="14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4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amb</a:t>
            </a:r>
            <a:r>
              <a:rPr lang="es-ES" sz="14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4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unitats</a:t>
            </a:r>
            <a:r>
              <a:rPr lang="es-ES" sz="14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4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especialitzades</a:t>
            </a:r>
            <a:r>
              <a:rPr lang="es-ES" sz="14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4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treballant</a:t>
            </a:r>
            <a:r>
              <a:rPr lang="es-ES" sz="14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en </a:t>
            </a:r>
            <a:r>
              <a:rPr lang="es-ES" sz="14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xarxa</a:t>
            </a:r>
            <a:r>
              <a:rPr lang="es-ES" sz="14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en dos corones</a:t>
            </a:r>
          </a:p>
          <a:p>
            <a:endParaRPr lang="es-ES" b="1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s-ES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1.000 </a:t>
            </a:r>
            <a:r>
              <a:rPr lang="es-ES" sz="14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famílies</a:t>
            </a:r>
            <a:r>
              <a:rPr lang="es-ES" sz="14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4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ateses</a:t>
            </a:r>
            <a:r>
              <a:rPr lang="es-ES" sz="14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4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anualment</a:t>
            </a:r>
            <a:endParaRPr lang="es-ES" sz="140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200000"/>
              </a:lnSpc>
            </a:pPr>
            <a:endParaRPr lang="es-ES" sz="1600" dirty="0">
              <a:solidFill>
                <a:schemeClr val="accen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A875145-AEDD-84F4-0720-1212BFFBF0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028" y="154098"/>
            <a:ext cx="2145513" cy="108568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FD7F9D6-D848-2AB6-DC63-F31D5FA15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639" y="163381"/>
            <a:ext cx="1717905" cy="20030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2516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6EB0209-5BAD-579C-1FBE-C196847126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407" y="2273580"/>
            <a:ext cx="7561800" cy="2756886"/>
          </a:xfrm>
        </p:spPr>
        <p:txBody>
          <a:bodyPr>
            <a:no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ca-ES" sz="1800" noProof="0" dirty="0">
                <a:solidFill>
                  <a:srgbClr val="22222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Necessitat d’atenció integral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ca-ES" sz="1800" noProof="0" dirty="0">
              <a:solidFill>
                <a:srgbClr val="22222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a-ES" sz="1800" noProof="0" dirty="0">
                <a:solidFill>
                  <a:srgbClr val="22222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Respir, descans, dignitat en la cura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ca-ES" sz="1800" noProof="0" dirty="0">
              <a:solidFill>
                <a:srgbClr val="22222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a-ES" sz="1800" dirty="0">
                <a:solidFill>
                  <a:srgbClr val="22222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Suport en els ú</a:t>
            </a:r>
            <a:r>
              <a:rPr lang="ca-ES" sz="1800" noProof="0" dirty="0" err="1">
                <a:solidFill>
                  <a:srgbClr val="22222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ltims</a:t>
            </a:r>
            <a:r>
              <a:rPr lang="ca-ES" sz="1800" noProof="0" dirty="0">
                <a:solidFill>
                  <a:srgbClr val="22222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dies de vida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ca-ES" sz="1800" noProof="0" dirty="0">
              <a:solidFill>
                <a:srgbClr val="22222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a-ES" sz="1800" noProof="0" dirty="0">
                <a:solidFill>
                  <a:srgbClr val="22222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Compromís col·lectiu amb cuidar la vida, </a:t>
            </a:r>
          </a:p>
          <a:p>
            <a:pPr marL="0" indent="0" algn="l">
              <a:buNone/>
            </a:pPr>
            <a:r>
              <a:rPr lang="ca-ES" sz="1800" noProof="0" dirty="0">
                <a:solidFill>
                  <a:srgbClr val="22222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quan no es pot curar la malaltia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9F43DBD1-6C62-35E9-F860-7907B7EE6A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3273" y="203650"/>
            <a:ext cx="6788727" cy="645069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21D0BE8-1F37-3787-4225-EC1D4FE808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028" y="154098"/>
            <a:ext cx="2582312" cy="130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958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A4DE1A-3876-6225-EF9A-8A6081BD0A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err="1"/>
              <a:t>Pavelló</a:t>
            </a:r>
            <a:r>
              <a:rPr lang="es-ES" dirty="0"/>
              <a:t> de la </a:t>
            </a:r>
            <a:r>
              <a:rPr lang="es-ES" dirty="0" err="1"/>
              <a:t>Victòria</a:t>
            </a:r>
            <a:endParaRPr lang="es-E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BDAC78E-4DC5-AD94-31FE-C9D39412594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5" name="Imagen 4" descr="Imagen que contiene persona, sostener, mano, verde&#10;&#10;Descripción generada automáticamente">
            <a:extLst>
              <a:ext uri="{FF2B5EF4-FFF2-40B4-BE49-F238E27FC236}">
                <a16:creationId xmlns:a16="http://schemas.microsoft.com/office/drawing/2014/main" id="{1D57B1F9-7DCA-9832-BC1A-6FAD931665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41"/>
          <a:stretch/>
        </p:blipFill>
        <p:spPr>
          <a:xfrm>
            <a:off x="0" y="-249381"/>
            <a:ext cx="12192000" cy="7185890"/>
          </a:xfrm>
          <a:prstGeom prst="rect">
            <a:avLst/>
          </a:prstGeom>
        </p:spPr>
      </p:pic>
      <p:pic>
        <p:nvPicPr>
          <p:cNvPr id="7" name="Imagen 6" descr="Imagen que contiene Texto&#10;&#10;Descripción generada automáticamente">
            <a:extLst>
              <a:ext uri="{FF2B5EF4-FFF2-40B4-BE49-F238E27FC236}">
                <a16:creationId xmlns:a16="http://schemas.microsoft.com/office/drawing/2014/main" id="{2722F82E-AED4-82FF-048D-E64EBFC43B9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19" y="5467927"/>
            <a:ext cx="1949962" cy="867622"/>
          </a:xfrm>
          <a:prstGeom prst="rect">
            <a:avLst/>
          </a:prstGeom>
        </p:spPr>
      </p:pic>
      <p:pic>
        <p:nvPicPr>
          <p:cNvPr id="11" name="Imagen 10" descr="Un letrero de color negro&#10;&#10;Descripción generada automáticamente con confianza media">
            <a:extLst>
              <a:ext uri="{FF2B5EF4-FFF2-40B4-BE49-F238E27FC236}">
                <a16:creationId xmlns:a16="http://schemas.microsoft.com/office/drawing/2014/main" id="{C720BBE4-7AB9-EC0A-ED1D-3F8BD4C6F3B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5562207"/>
            <a:ext cx="2078759" cy="679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462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46"/>
          <p:cNvSpPr txBox="1">
            <a:spLocks noGrp="1"/>
          </p:cNvSpPr>
          <p:nvPr>
            <p:ph type="subTitle" idx="1"/>
          </p:nvPr>
        </p:nvSpPr>
        <p:spPr>
          <a:xfrm flipH="1">
            <a:off x="342708" y="1203803"/>
            <a:ext cx="6005740" cy="770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 algn="l"/>
            <a:endParaRPr lang="es-ES" dirty="0"/>
          </a:p>
          <a:p>
            <a:pPr marL="0" indent="0" algn="l"/>
            <a:r>
              <a:rPr lang="es-ES" dirty="0"/>
              <a:t>HOSPICE INFANTIL</a:t>
            </a:r>
          </a:p>
          <a:p>
            <a:pPr marL="0" indent="0" algn="l"/>
            <a:endParaRPr lang="es-ES" dirty="0"/>
          </a:p>
        </p:txBody>
      </p:sp>
      <p:cxnSp>
        <p:nvCxnSpPr>
          <p:cNvPr id="547" name="Google Shape;547;p46"/>
          <p:cNvCxnSpPr>
            <a:cxnSpLocks/>
          </p:cNvCxnSpPr>
          <p:nvPr/>
        </p:nvCxnSpPr>
        <p:spPr>
          <a:xfrm>
            <a:off x="403167" y="2292518"/>
            <a:ext cx="5373112" cy="0"/>
          </a:xfrm>
          <a:prstGeom prst="straightConnector1">
            <a:avLst/>
          </a:prstGeom>
          <a:noFill/>
          <a:ln w="28575" cap="flat" cmpd="sng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7" name="Imagen 6" descr="Diagrama&#10;&#10;Descripción generada automáticamente">
            <a:extLst>
              <a:ext uri="{FF2B5EF4-FFF2-40B4-BE49-F238E27FC236}">
                <a16:creationId xmlns:a16="http://schemas.microsoft.com/office/drawing/2014/main" id="{713358D9-5C5B-4BE4-9180-10479E06AE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3174" y="503998"/>
            <a:ext cx="1445777" cy="644128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D60DFAFA-EB05-4B19-AC29-D46961F0B263}"/>
              </a:ext>
            </a:extLst>
          </p:cNvPr>
          <p:cNvSpPr txBox="1"/>
          <p:nvPr/>
        </p:nvSpPr>
        <p:spPr>
          <a:xfrm>
            <a:off x="359028" y="4078862"/>
            <a:ext cx="600574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sz="14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facilitant:</a:t>
            </a:r>
          </a:p>
          <a:p>
            <a:endParaRPr lang="ca-ES" sz="1400" b="1" dirty="0">
              <a:solidFill>
                <a:srgbClr val="C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ca-ES" sz="1400" dirty="0">
                <a:solidFill>
                  <a:srgbClr val="22222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espais de </a:t>
            </a:r>
            <a:r>
              <a:rPr lang="ca-ES" sz="1400" b="1" dirty="0">
                <a:solidFill>
                  <a:srgbClr val="4A9A9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respir</a:t>
            </a:r>
            <a:r>
              <a:rPr lang="ca-ES" sz="1400" dirty="0">
                <a:solidFill>
                  <a:srgbClr val="4A9A9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ca-ES" sz="1400" b="1" dirty="0">
                <a:solidFill>
                  <a:srgbClr val="4A9A9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descans, lleure i suport familiar</a:t>
            </a:r>
            <a:r>
              <a:rPr lang="ca-ES" sz="1400" dirty="0">
                <a:solidFill>
                  <a:srgbClr val="4A9A9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</a:t>
            </a:r>
          </a:p>
          <a:p>
            <a:r>
              <a:rPr lang="ca-ES" sz="1400" dirty="0">
                <a:solidFill>
                  <a:srgbClr val="22222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 un espai adequat per acompanyar els </a:t>
            </a:r>
            <a:r>
              <a:rPr lang="ca-ES" sz="1400" b="1" dirty="0">
                <a:solidFill>
                  <a:srgbClr val="4A9A9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últims dies de vida</a:t>
            </a:r>
          </a:p>
          <a:p>
            <a:endParaRPr lang="ca-ES" sz="1400" dirty="0">
              <a:solidFill>
                <a:srgbClr val="22222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ca-ES" sz="14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complementant</a:t>
            </a:r>
            <a:r>
              <a:rPr lang="ca-ES" sz="1400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l’atenció hospitalària i intermèdia</a:t>
            </a:r>
          </a:p>
        </p:txBody>
      </p:sp>
      <p:pic>
        <p:nvPicPr>
          <p:cNvPr id="2" name="Imagen 1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EABAFFFE-4404-F458-2F0D-87ED3787DA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67" y="448321"/>
            <a:ext cx="2047744" cy="845601"/>
          </a:xfrm>
          <a:prstGeom prst="rect">
            <a:avLst/>
          </a:prstGeom>
        </p:spPr>
      </p:pic>
      <p:pic>
        <p:nvPicPr>
          <p:cNvPr id="5" name="Imagen 4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AF0A99A3-3D76-0887-DC85-6784F2C07E6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288" y="5816405"/>
            <a:ext cx="1568991" cy="49859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88B29EF2-758A-78F6-2794-28903775E6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1200" y="5744685"/>
            <a:ext cx="3730423" cy="686054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F03038B3-ACA9-1E08-1B1A-D906C5E022D9}"/>
              </a:ext>
            </a:extLst>
          </p:cNvPr>
          <p:cNvSpPr txBox="1"/>
          <p:nvPr/>
        </p:nvSpPr>
        <p:spPr>
          <a:xfrm>
            <a:off x="342707" y="2413040"/>
            <a:ext cx="683426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ca-ES" sz="1400" dirty="0">
                <a:solidFill>
                  <a:srgbClr val="22222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</a:t>
            </a:r>
            <a:r>
              <a:rPr lang="ca-ES" sz="1400" b="0" i="0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entre </a:t>
            </a:r>
            <a:r>
              <a:rPr lang="ca-ES" sz="1400" dirty="0">
                <a:solidFill>
                  <a:srgbClr val="22222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que</a:t>
            </a:r>
            <a:r>
              <a:rPr lang="ca-ES" sz="1400" b="1" dirty="0">
                <a:solidFill>
                  <a:srgbClr val="22222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ca-ES" sz="1400" b="1" dirty="0">
                <a:solidFill>
                  <a:srgbClr val="4A9A9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ajuda</a:t>
            </a:r>
            <a:r>
              <a:rPr lang="ca-ES" sz="1400" b="1" i="0" dirty="0">
                <a:solidFill>
                  <a:srgbClr val="4A9A9F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nens amb malalties </a:t>
            </a:r>
          </a:p>
          <a:p>
            <a:pPr marL="0" indent="0" algn="l">
              <a:buNone/>
            </a:pPr>
            <a:r>
              <a:rPr lang="ca-ES" sz="1400" b="1" i="0" dirty="0">
                <a:solidFill>
                  <a:srgbClr val="4A9A9F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que limiten la vida</a:t>
            </a:r>
          </a:p>
          <a:p>
            <a:pPr marL="0" indent="0" algn="l">
              <a:buNone/>
            </a:pPr>
            <a:endParaRPr lang="ca-ES" sz="1400" b="1" i="0" dirty="0">
              <a:solidFill>
                <a:srgbClr val="4A9A9F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l">
              <a:buNone/>
            </a:pPr>
            <a:r>
              <a:rPr lang="ca-ES" sz="1400" b="1" i="0" dirty="0">
                <a:solidFill>
                  <a:srgbClr val="4A9A9F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 dona suport integral a les seves famílies</a:t>
            </a:r>
            <a:r>
              <a:rPr lang="ca-ES" sz="1400" b="1" i="0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0" indent="0" algn="l">
              <a:buNone/>
            </a:pPr>
            <a:endParaRPr lang="ca-ES" sz="1400" b="1" i="0" dirty="0">
              <a:solidFill>
                <a:srgbClr val="222222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l">
              <a:buNone/>
            </a:pPr>
            <a:r>
              <a:rPr lang="ca-ES" sz="1400" b="0" i="0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 situacions </a:t>
            </a:r>
            <a:r>
              <a:rPr lang="ca-ES" sz="1400" b="1" i="0" dirty="0">
                <a:solidFill>
                  <a:srgbClr val="4A9A9F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cròniques, avançades i en el final de vida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AD4DE4DB-19FE-3E5B-6BEA-B5D1D87AE3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11037" y="0"/>
            <a:ext cx="49743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48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90CF0E95-32CE-7F7F-C449-8ECD76B459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0" t="65621" r="4338" b="6412"/>
          <a:stretch/>
        </p:blipFill>
        <p:spPr>
          <a:xfrm>
            <a:off x="190419" y="2537769"/>
            <a:ext cx="11612409" cy="2571043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8BC0D512-2E2C-B05E-5B20-A3D0AC8726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0" y="-7743"/>
            <a:ext cx="12419932" cy="122905"/>
          </a:xfrm>
          <a:prstGeom prst="rect">
            <a:avLst/>
          </a:prstGeom>
        </p:spPr>
      </p:pic>
      <p:pic>
        <p:nvPicPr>
          <p:cNvPr id="6" name="Imagen 5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0D13A291-D0E1-FED3-B95D-EFD6243256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19" y="6017838"/>
            <a:ext cx="1820819" cy="751894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1309936B-28B2-7CD7-E556-24AB6D672F54}"/>
              </a:ext>
            </a:extLst>
          </p:cNvPr>
          <p:cNvCxnSpPr>
            <a:cxnSpLocks/>
          </p:cNvCxnSpPr>
          <p:nvPr/>
        </p:nvCxnSpPr>
        <p:spPr>
          <a:xfrm>
            <a:off x="240834" y="5939390"/>
            <a:ext cx="11612409" cy="0"/>
          </a:xfrm>
          <a:prstGeom prst="line">
            <a:avLst/>
          </a:prstGeom>
          <a:ln w="19050">
            <a:solidFill>
              <a:srgbClr val="2F3B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id="{6832C690-161D-5E28-3C64-3B8CEC586791}"/>
              </a:ext>
            </a:extLst>
          </p:cNvPr>
          <p:cNvSpPr txBox="1"/>
          <p:nvPr/>
        </p:nvSpPr>
        <p:spPr>
          <a:xfrm>
            <a:off x="686055" y="1050566"/>
            <a:ext cx="38077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a-ES" sz="1400" b="1" dirty="0">
              <a:solidFill>
                <a:srgbClr val="2F3B5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Wingdings" pitchFamily="2" charset="2"/>
            </a:endParaRPr>
          </a:p>
          <a:p>
            <a:r>
              <a:rPr lang="ca-ES" sz="1400" dirty="0">
                <a:solidFill>
                  <a:srgbClr val="2F3B5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itchFamily="2" charset="2"/>
              </a:rPr>
              <a:t>Rehabilitació de l’edifici i creació del centre</a:t>
            </a:r>
            <a:endParaRPr lang="ca-ES" sz="1400" b="1" dirty="0">
              <a:solidFill>
                <a:srgbClr val="2F3B5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Imagen 1" descr="Imagen que contiene Texto&#10;&#10;Descripción generada automáticamente">
            <a:extLst>
              <a:ext uri="{FF2B5EF4-FFF2-40B4-BE49-F238E27FC236}">
                <a16:creationId xmlns:a16="http://schemas.microsoft.com/office/drawing/2014/main" id="{DAEFDE7D-790F-EFB0-85A4-63BAD0D5F6D5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2838" y="6046870"/>
            <a:ext cx="1696470" cy="754833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73A3026-9151-E193-AAD8-6DAB0EB3CBA9}"/>
              </a:ext>
            </a:extLst>
          </p:cNvPr>
          <p:cNvSpPr txBox="1"/>
          <p:nvPr/>
        </p:nvSpPr>
        <p:spPr>
          <a:xfrm>
            <a:off x="5289958" y="1236353"/>
            <a:ext cx="6459350" cy="674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9250" indent="-1714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1400" dirty="0" err="1">
                <a:solidFill>
                  <a:srgbClr val="00206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Concertació</a:t>
            </a:r>
            <a:r>
              <a:rPr lang="es-ES" sz="1400" dirty="0">
                <a:solidFill>
                  <a:srgbClr val="00206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Cartera </a:t>
            </a:r>
            <a:r>
              <a:rPr lang="es-ES" sz="1400" dirty="0" err="1">
                <a:solidFill>
                  <a:srgbClr val="00206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Serv</a:t>
            </a:r>
            <a:r>
              <a:rPr lang="es-ES" sz="14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ei</a:t>
            </a:r>
            <a:r>
              <a:rPr lang="es-ES" sz="1400" dirty="0" err="1">
                <a:solidFill>
                  <a:srgbClr val="00206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es-ES" sz="1400" dirty="0">
                <a:solidFill>
                  <a:srgbClr val="00206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 </a:t>
            </a:r>
            <a:r>
              <a:rPr lang="es-ES" sz="1400" dirty="0" err="1">
                <a:solidFill>
                  <a:srgbClr val="00206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Dep</a:t>
            </a:r>
            <a:r>
              <a:rPr lang="es-ES" sz="1400" dirty="0">
                <a:solidFill>
                  <a:srgbClr val="00206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s-ES" sz="1400" b="0" dirty="0" err="1">
                <a:solidFill>
                  <a:srgbClr val="00206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Salut</a:t>
            </a:r>
            <a:r>
              <a:rPr lang="es-ES" sz="1400" b="0" dirty="0">
                <a:solidFill>
                  <a:srgbClr val="00206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/ D. </a:t>
            </a:r>
            <a:r>
              <a:rPr lang="es-ES" sz="1400" b="0" dirty="0" err="1">
                <a:solidFill>
                  <a:srgbClr val="00206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Drets</a:t>
            </a:r>
            <a:r>
              <a:rPr lang="es-ES" sz="1400" b="0" dirty="0">
                <a:solidFill>
                  <a:srgbClr val="00206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Socials / D. </a:t>
            </a:r>
            <a:r>
              <a:rPr lang="es-ES" sz="1400" b="0" dirty="0" err="1">
                <a:solidFill>
                  <a:srgbClr val="00206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Educació</a:t>
            </a:r>
            <a:endParaRPr lang="es-ES" sz="1400" b="0" dirty="0">
              <a:solidFill>
                <a:srgbClr val="00206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9250" indent="-1714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</a:t>
            </a:r>
            <a:r>
              <a:rPr lang="es-ES" sz="140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disposició</a:t>
            </a:r>
            <a:r>
              <a:rPr lang="es-ES" sz="14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tota la XAPPI</a:t>
            </a:r>
            <a:endParaRPr lang="es-ES" sz="1400" dirty="0">
              <a:solidFill>
                <a:srgbClr val="00206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0618B18E-1CED-3299-9AFA-CF8A2CD9AC08}"/>
              </a:ext>
            </a:extLst>
          </p:cNvPr>
          <p:cNvCxnSpPr/>
          <p:nvPr/>
        </p:nvCxnSpPr>
        <p:spPr>
          <a:xfrm>
            <a:off x="5113538" y="1035349"/>
            <a:ext cx="0" cy="1260629"/>
          </a:xfrm>
          <a:prstGeom prst="line">
            <a:avLst/>
          </a:prstGeom>
          <a:ln w="2222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7B922891-0A30-0929-E4CA-B7E63C2CB8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89919" y="6072795"/>
            <a:ext cx="792549" cy="59136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9F42D8-F160-EDFE-14A4-AA939BF67A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Niña sentada en una silla&#10;&#10;Descripción generada automáticamente con confianza baja">
            <a:extLst>
              <a:ext uri="{FF2B5EF4-FFF2-40B4-BE49-F238E27FC236}">
                <a16:creationId xmlns:a16="http://schemas.microsoft.com/office/drawing/2014/main" id="{79D35A2B-5C79-78FE-85C9-8ACCE8AD73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24" t="-53" r="16830" b="20461"/>
          <a:stretch>
            <a:fillRect/>
          </a:stretch>
        </p:blipFill>
        <p:spPr>
          <a:xfrm>
            <a:off x="6718434" y="300789"/>
            <a:ext cx="5274644" cy="6256421"/>
          </a:xfrm>
          <a:prstGeom prst="rect">
            <a:avLst/>
          </a:prstGeom>
        </p:spPr>
      </p:pic>
      <p:pic>
        <p:nvPicPr>
          <p:cNvPr id="9" name="Imagen 8" descr="Imagen que contiene Texto&#10;&#10;Descripción generada automáticamente">
            <a:extLst>
              <a:ext uri="{FF2B5EF4-FFF2-40B4-BE49-F238E27FC236}">
                <a16:creationId xmlns:a16="http://schemas.microsoft.com/office/drawing/2014/main" id="{7588BC91-2CB6-AED2-2127-65C17DAD230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51" y="427283"/>
            <a:ext cx="1696470" cy="754833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967030B1-F786-F729-9025-86908358A169}"/>
              </a:ext>
            </a:extLst>
          </p:cNvPr>
          <p:cNvSpPr txBox="1"/>
          <p:nvPr/>
        </p:nvSpPr>
        <p:spPr>
          <a:xfrm>
            <a:off x="409393" y="1525157"/>
            <a:ext cx="63090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sz="1800" noProof="0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  <a:r>
              <a:rPr lang="ca-ES" sz="2400" noProof="0" dirty="0">
                <a:solidFill>
                  <a:srgbClr val="200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</a:t>
            </a:r>
            <a:r>
              <a:rPr lang="ca-ES" sz="2400" noProof="0" dirty="0">
                <a:solidFill>
                  <a:srgbClr val="200399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lei d'atenció pal·liativa pediàtrica integral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246D6F5-5915-EB41-06B5-FCFB598753CF}"/>
              </a:ext>
            </a:extLst>
          </p:cNvPr>
          <p:cNvSpPr txBox="1"/>
          <p:nvPr/>
        </p:nvSpPr>
        <p:spPr>
          <a:xfrm>
            <a:off x="409783" y="2329864"/>
            <a:ext cx="6096000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altLang="ca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Assegurar l’</a:t>
            </a:r>
            <a:r>
              <a:rPr lang="ca-ES" altLang="ca-ES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exercici</a:t>
            </a:r>
            <a:r>
              <a:rPr lang="ca-ES" altLang="ca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ca-ES" altLang="ca-ES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efectiu d’un dret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a-ES" altLang="ca-E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Alleujar el patiment</a:t>
            </a:r>
            <a:r>
              <a:rPr lang="ca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físic, psicològic i social, i </a:t>
            </a:r>
            <a:r>
              <a:rPr lang="ca-ES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millorar la qualitat de vida</a:t>
            </a:r>
            <a:r>
              <a:rPr lang="ca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del pacient i la seva unitat familiar</a:t>
            </a:r>
          </a:p>
          <a:p>
            <a:endParaRPr lang="ca-ES" altLang="ca-E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altLang="ca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Garantir el </a:t>
            </a:r>
            <a:r>
              <a:rPr lang="ca-ES" altLang="ca-ES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Suport integral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a-ES" altLang="ca-ES" sz="1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Integració dels àmbits sanitari, social i d’educació</a:t>
            </a:r>
          </a:p>
          <a:p>
            <a:endParaRPr lang="ca-ES" altLang="ca-E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altLang="ca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Facilitar el </a:t>
            </a:r>
            <a:r>
              <a:rPr lang="ca-ES" altLang="ca-ES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Respir, el record i l’atenció al Dol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a-ES" altLang="ca-ES" sz="1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Finançament específic</a:t>
            </a:r>
            <a:r>
              <a:rPr lang="ca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garantint la </a:t>
            </a:r>
            <a:r>
              <a:rPr lang="ca-ES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continuïtat assistencial efectiva 24/7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a-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a-ES" altLang="ca-ES" dirty="0"/>
          </a:p>
        </p:txBody>
      </p:sp>
    </p:spTree>
    <p:extLst>
      <p:ext uri="{BB962C8B-B14F-4D97-AF65-F5344CB8AC3E}">
        <p14:creationId xmlns:p14="http://schemas.microsoft.com/office/powerpoint/2010/main" val="5920118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529</TotalTime>
  <Words>332</Words>
  <Application>Microsoft Office PowerPoint</Application>
  <PresentationFormat>Panorámica</PresentationFormat>
  <Paragraphs>70</Paragraphs>
  <Slides>10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22" baseType="lpstr">
      <vt:lpstr>Arial</vt:lpstr>
      <vt:lpstr>Calibri</vt:lpstr>
      <vt:lpstr>Calibri Light</vt:lpstr>
      <vt:lpstr>Fira Sans Extra Condensed Medium</vt:lpstr>
      <vt:lpstr>Montserrat</vt:lpstr>
      <vt:lpstr>Open Sans</vt:lpstr>
      <vt:lpstr>Open Sans Extrabold</vt:lpstr>
      <vt:lpstr>Open Sans Light</vt:lpstr>
      <vt:lpstr>Quicksand Light</vt:lpstr>
      <vt:lpstr>Roboto Condensed Light</vt:lpstr>
      <vt:lpstr>Wingdings</vt:lpstr>
      <vt:lpstr>Tema de Office</vt:lpstr>
      <vt:lpstr>Presentación de PowerPoint</vt:lpstr>
      <vt:lpstr>EN COORDINACIÓ AMB: </vt:lpstr>
      <vt:lpstr>Presentación de PowerPoint</vt:lpstr>
      <vt:lpstr>EL REPTE:  Millorar l’atenció en Cures Pal·liatives Pediàtriques a Catalunya         </vt:lpstr>
      <vt:lpstr>Presentación de PowerPoint</vt:lpstr>
      <vt:lpstr>Pavelló de la Victòria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Pavelló de la Victòria</dc:title>
  <dc:creator>Anna Varderi</dc:creator>
  <cp:lastModifiedBy>Oset López, Sílvia</cp:lastModifiedBy>
  <cp:revision>184</cp:revision>
  <cp:lastPrinted>2024-05-14T10:37:08Z</cp:lastPrinted>
  <dcterms:created xsi:type="dcterms:W3CDTF">2023-02-08T09:35:43Z</dcterms:created>
  <dcterms:modified xsi:type="dcterms:W3CDTF">2025-11-25T16:01:43Z</dcterms:modified>
</cp:coreProperties>
</file>