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4"/>
  </p:sldMasterIdLst>
  <p:notesMasterIdLst>
    <p:notesMasterId r:id="rId25"/>
  </p:notesMasterIdLst>
  <p:sldIdLst>
    <p:sldId id="311" r:id="rId5"/>
    <p:sldId id="312" r:id="rId6"/>
    <p:sldId id="256" r:id="rId7"/>
    <p:sldId id="305" r:id="rId8"/>
    <p:sldId id="306" r:id="rId9"/>
    <p:sldId id="307" r:id="rId10"/>
    <p:sldId id="308" r:id="rId11"/>
    <p:sldId id="309" r:id="rId12"/>
    <p:sldId id="299" r:id="rId13"/>
    <p:sldId id="290" r:id="rId14"/>
    <p:sldId id="301" r:id="rId15"/>
    <p:sldId id="300" r:id="rId16"/>
    <p:sldId id="302" r:id="rId17"/>
    <p:sldId id="291" r:id="rId18"/>
    <p:sldId id="304" r:id="rId19"/>
    <p:sldId id="287" r:id="rId20"/>
    <p:sldId id="310" r:id="rId21"/>
    <p:sldId id="293" r:id="rId22"/>
    <p:sldId id="297" r:id="rId23"/>
    <p:sldId id="275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9994"/>
    <a:srgbClr val="DD052B"/>
    <a:srgbClr val="BFB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78146-5EC6-4D16-ADF5-F295BEC01496}" v="32" dt="2023-11-14T13:19:03.573"/>
    <p1510:client id="{B711F0A9-0A78-44DD-906A-D2A32E813A54}" v="25" dt="2023-11-15T05:05:04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/>
    <p:restoredTop sz="95781"/>
  </p:normalViewPr>
  <p:slideViewPr>
    <p:cSldViewPr snapToGrid="0" snapToObjects="1" showGuides="1">
      <p:cViewPr varScale="1">
        <p:scale>
          <a:sx n="110" d="100"/>
          <a:sy n="110" d="100"/>
        </p:scale>
        <p:origin x="2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SC" userId="8dde57e656efa8b6" providerId="LiveId" clId="{B711F0A9-0A78-44DD-906A-D2A32E813A54}"/>
    <pc:docChg chg="undo custSel addSld delSld modSld sldOrd">
      <pc:chgData name="Lara SC" userId="8dde57e656efa8b6" providerId="LiveId" clId="{B711F0A9-0A78-44DD-906A-D2A32E813A54}" dt="2023-11-15T05:05:19.923" v="306" actId="207"/>
      <pc:docMkLst>
        <pc:docMk/>
      </pc:docMkLst>
      <pc:sldChg chg="addSp delSp modSp mod">
        <pc:chgData name="Lara SC" userId="8dde57e656efa8b6" providerId="LiveId" clId="{B711F0A9-0A78-44DD-906A-D2A32E813A54}" dt="2023-11-15T05:01:15.837" v="301" actId="20577"/>
        <pc:sldMkLst>
          <pc:docMk/>
          <pc:sldMk cId="4276878617" sldId="256"/>
        </pc:sldMkLst>
        <pc:spChg chg="mod">
          <ac:chgData name="Lara SC" userId="8dde57e656efa8b6" providerId="LiveId" clId="{B711F0A9-0A78-44DD-906A-D2A32E813A54}" dt="2023-11-15T05:01:15.837" v="301" actId="20577"/>
          <ac:spMkLst>
            <pc:docMk/>
            <pc:sldMk cId="4276878617" sldId="256"/>
            <ac:spMk id="5" creationId="{0B4CF6D5-C45F-A340-899B-855D87637B52}"/>
          </ac:spMkLst>
        </pc:spChg>
        <pc:picChg chg="add del">
          <ac:chgData name="Lara SC" userId="8dde57e656efa8b6" providerId="LiveId" clId="{B711F0A9-0A78-44DD-906A-D2A32E813A54}" dt="2023-11-15T04:49:32.433" v="1"/>
          <ac:picMkLst>
            <pc:docMk/>
            <pc:sldMk cId="4276878617" sldId="256"/>
            <ac:picMk id="2" creationId="{029788BE-4FBD-EE64-7C2A-D61538A9E001}"/>
          </ac:picMkLst>
        </pc:picChg>
      </pc:sldChg>
      <pc:sldChg chg="del">
        <pc:chgData name="Lara SC" userId="8dde57e656efa8b6" providerId="LiveId" clId="{B711F0A9-0A78-44DD-906A-D2A32E813A54}" dt="2023-11-15T04:53:44.378" v="48" actId="2696"/>
        <pc:sldMkLst>
          <pc:docMk/>
          <pc:sldMk cId="2123452415" sldId="258"/>
        </pc:sldMkLst>
      </pc:sldChg>
      <pc:sldChg chg="addSp delSp modSp add mod ord">
        <pc:chgData name="Lara SC" userId="8dde57e656efa8b6" providerId="LiveId" clId="{B711F0A9-0A78-44DD-906A-D2A32E813A54}" dt="2023-11-15T05:00:39.456" v="300" actId="255"/>
        <pc:sldMkLst>
          <pc:docMk/>
          <pc:sldMk cId="0" sldId="311"/>
        </pc:sldMkLst>
        <pc:spChg chg="add del mod">
          <ac:chgData name="Lara SC" userId="8dde57e656efa8b6" providerId="LiveId" clId="{B711F0A9-0A78-44DD-906A-D2A32E813A54}" dt="2023-11-15T04:51:41.639" v="17"/>
          <ac:spMkLst>
            <pc:docMk/>
            <pc:sldMk cId="0" sldId="311"/>
            <ac:spMk id="2" creationId="{9F0F26FC-AFF5-506A-893D-7D82DE7759A8}"/>
          </ac:spMkLst>
        </pc:spChg>
        <pc:spChg chg="add mod">
          <ac:chgData name="Lara SC" userId="8dde57e656efa8b6" providerId="LiveId" clId="{B711F0A9-0A78-44DD-906A-D2A32E813A54}" dt="2023-11-15T05:00:39.456" v="300" actId="255"/>
          <ac:spMkLst>
            <pc:docMk/>
            <pc:sldMk cId="0" sldId="311"/>
            <ac:spMk id="3" creationId="{72D16FA9-524C-23E7-8641-EEBAED8A9766}"/>
          </ac:spMkLst>
        </pc:spChg>
        <pc:spChg chg="mod">
          <ac:chgData name="Lara SC" userId="8dde57e656efa8b6" providerId="LiveId" clId="{B711F0A9-0A78-44DD-906A-D2A32E813A54}" dt="2023-11-15T04:52:50.825" v="44" actId="14100"/>
          <ac:spMkLst>
            <pc:docMk/>
            <pc:sldMk cId="0" sldId="311"/>
            <ac:spMk id="19" creationId="{45CD980C-4B7B-518D-839B-05A5B743AC68}"/>
          </ac:spMkLst>
        </pc:spChg>
        <pc:spChg chg="mod">
          <ac:chgData name="Lara SC" userId="8dde57e656efa8b6" providerId="LiveId" clId="{B711F0A9-0A78-44DD-906A-D2A32E813A54}" dt="2023-11-15T04:52:19.722" v="40" actId="14100"/>
          <ac:spMkLst>
            <pc:docMk/>
            <pc:sldMk cId="0" sldId="311"/>
            <ac:spMk id="4098" creationId="{6186382C-9B0C-D594-5F18-4B949DD60157}"/>
          </ac:spMkLst>
        </pc:spChg>
        <pc:picChg chg="del mod">
          <ac:chgData name="Lara SC" userId="8dde57e656efa8b6" providerId="LiveId" clId="{B711F0A9-0A78-44DD-906A-D2A32E813A54}" dt="2023-11-15T04:51:14.516" v="10" actId="478"/>
          <ac:picMkLst>
            <pc:docMk/>
            <pc:sldMk cId="0" sldId="311"/>
            <ac:picMk id="4099" creationId="{FB497771-2C94-0EE1-7679-322401807270}"/>
          </ac:picMkLst>
        </pc:picChg>
        <pc:picChg chg="mod">
          <ac:chgData name="Lara SC" userId="8dde57e656efa8b6" providerId="LiveId" clId="{B711F0A9-0A78-44DD-906A-D2A32E813A54}" dt="2023-11-15T04:54:30.885" v="59" actId="1076"/>
          <ac:picMkLst>
            <pc:docMk/>
            <pc:sldMk cId="0" sldId="311"/>
            <ac:picMk id="4100" creationId="{B4ADB472-27FE-F70D-D868-0507BC5B5749}"/>
          </ac:picMkLst>
        </pc:picChg>
        <pc:picChg chg="mod">
          <ac:chgData name="Lara SC" userId="8dde57e656efa8b6" providerId="LiveId" clId="{B711F0A9-0A78-44DD-906A-D2A32E813A54}" dt="2023-11-15T04:54:17.085" v="53" actId="1076"/>
          <ac:picMkLst>
            <pc:docMk/>
            <pc:sldMk cId="0" sldId="311"/>
            <ac:picMk id="4101" creationId="{4A8C7AF8-00BC-5586-240F-4E91B357D375}"/>
          </ac:picMkLst>
        </pc:picChg>
        <pc:picChg chg="del">
          <ac:chgData name="Lara SC" userId="8dde57e656efa8b6" providerId="LiveId" clId="{B711F0A9-0A78-44DD-906A-D2A32E813A54}" dt="2023-11-15T04:51:43.291" v="18" actId="478"/>
          <ac:picMkLst>
            <pc:docMk/>
            <pc:sldMk cId="0" sldId="311"/>
            <ac:picMk id="4103" creationId="{E0593F9A-FF4D-7465-3C74-B0433089B9E0}"/>
          </ac:picMkLst>
        </pc:picChg>
      </pc:sldChg>
      <pc:sldChg chg="delSp modSp add mod">
        <pc:chgData name="Lara SC" userId="8dde57e656efa8b6" providerId="LiveId" clId="{B711F0A9-0A78-44DD-906A-D2A32E813A54}" dt="2023-11-15T05:05:19.923" v="306" actId="207"/>
        <pc:sldMkLst>
          <pc:docMk/>
          <pc:sldMk cId="3546784079" sldId="312"/>
        </pc:sldMkLst>
        <pc:spChg chg="mod">
          <ac:chgData name="Lara SC" userId="8dde57e656efa8b6" providerId="LiveId" clId="{B711F0A9-0A78-44DD-906A-D2A32E813A54}" dt="2023-11-15T05:05:19.923" v="306" actId="207"/>
          <ac:spMkLst>
            <pc:docMk/>
            <pc:sldMk cId="3546784079" sldId="312"/>
            <ac:spMk id="3" creationId="{72D16FA9-524C-23E7-8641-EEBAED8A9766}"/>
          </ac:spMkLst>
        </pc:spChg>
        <pc:spChg chg="del">
          <ac:chgData name="Lara SC" userId="8dde57e656efa8b6" providerId="LiveId" clId="{B711F0A9-0A78-44DD-906A-D2A32E813A54}" dt="2023-11-15T05:05:04.882" v="304" actId="478"/>
          <ac:spMkLst>
            <pc:docMk/>
            <pc:sldMk cId="3546784079" sldId="312"/>
            <ac:spMk id="19" creationId="{45CD980C-4B7B-518D-839B-05A5B743AC68}"/>
          </ac:spMkLst>
        </pc:spChg>
        <pc:spChg chg="del mod">
          <ac:chgData name="Lara SC" userId="8dde57e656efa8b6" providerId="LiveId" clId="{B711F0A9-0A78-44DD-906A-D2A32E813A54}" dt="2023-11-15T05:05:04.174" v="303" actId="478"/>
          <ac:spMkLst>
            <pc:docMk/>
            <pc:sldMk cId="3546784079" sldId="312"/>
            <ac:spMk id="4098" creationId="{6186382C-9B0C-D594-5F18-4B949DD60157}"/>
          </ac:spMkLst>
        </pc:spChg>
        <pc:picChg chg="del">
          <ac:chgData name="Lara SC" userId="8dde57e656efa8b6" providerId="LiveId" clId="{B711F0A9-0A78-44DD-906A-D2A32E813A54}" dt="2023-11-15T05:00:11.845" v="296" actId="478"/>
          <ac:picMkLst>
            <pc:docMk/>
            <pc:sldMk cId="3546784079" sldId="312"/>
            <ac:picMk id="4100" creationId="{B4ADB472-27FE-F70D-D868-0507BC5B5749}"/>
          </ac:picMkLst>
        </pc:picChg>
        <pc:picChg chg="del">
          <ac:chgData name="Lara SC" userId="8dde57e656efa8b6" providerId="LiveId" clId="{B711F0A9-0A78-44DD-906A-D2A32E813A54}" dt="2023-11-15T04:59:59.888" v="295" actId="478"/>
          <ac:picMkLst>
            <pc:docMk/>
            <pc:sldMk cId="3546784079" sldId="312"/>
            <ac:picMk id="4101" creationId="{4A8C7AF8-00BC-5586-240F-4E91B357D3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6E500-3B99-3944-B05F-89CCF3BDCD63}" type="datetimeFigureOut">
              <a:rPr lang="ca-ES" smtClean="0"/>
              <a:t>16/11/2023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C43F7-7091-6E4C-8CF2-D53592F98C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869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C43F7-7091-6E4C-8CF2-D53592F98CD6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300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B34A6E-13E4-7B82-8DF5-A0F4E9EC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97B573-BF15-A21E-9F53-99216F9B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AA040A-EC00-D236-52E0-AF9E00A2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4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6D034-0A4C-1A21-4629-B4004D26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6BDC9F-FE64-3948-52EA-DFF1C9311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57F802-02B0-EF65-DD6C-537B9B53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9730D-1906-9C3F-2E66-C0618FCA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06B30-0687-30F5-95FA-2AF967A9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20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FE8B29-BD2D-66D4-CB67-35044DCDA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C7B2BE-1AEF-7770-8B37-AD42ABB21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0590AB-06F1-238D-6893-3B027BBD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2F04E-1F0D-DC59-FFE5-0082649B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E87C63-0459-0ADD-2148-B2BABCD9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778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ex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17">
            <a:extLst>
              <a:ext uri="{FF2B5EF4-FFF2-40B4-BE49-F238E27FC236}">
                <a16:creationId xmlns:a16="http://schemas.microsoft.com/office/drawing/2014/main" id="{D7AF4B35-EEA0-B64C-866C-1B7DD27449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3379" y="1446663"/>
            <a:ext cx="5472752" cy="4132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ca-ES" noProof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D8B7B650-1DB1-C449-958F-0F6FD964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0273" y="5936606"/>
            <a:ext cx="3185858" cy="365125"/>
          </a:xfrm>
        </p:spPr>
        <p:txBody>
          <a:bodyPr/>
          <a:lstStyle>
            <a:lvl1pPr>
              <a:defRPr>
                <a:solidFill>
                  <a:srgbClr val="049994"/>
                </a:solidFill>
              </a:defRPr>
            </a:lvl1pPr>
          </a:lstStyle>
          <a:p>
            <a:fld id="{3E008D1A-C3FF-9444-9A85-CCB3906E94EB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16837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D821C-5BA1-534E-A595-8E7FB6E6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D2C35D-F500-1D48-A664-1EF058B1B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A47CAB-092A-DD4A-94CB-1C6D9CAE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317" y="6083300"/>
            <a:ext cx="3185858" cy="365125"/>
          </a:xfrm>
        </p:spPr>
        <p:txBody>
          <a:bodyPr/>
          <a:lstStyle/>
          <a:p>
            <a:fld id="{3E008D1A-C3FF-9444-9A85-CCB3906E94EB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03759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BB745-F2B1-8E15-0C6A-6EA7C6B0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4B5A8D-1152-D860-78CE-44B6DAB4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88C566-1C13-32EF-D2FF-F3EA2DE04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47BF64-D508-3367-2ADD-A25498CA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EF2DD-897B-72F2-9231-E4F5904A5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39B2D5-8EFE-5DD0-4EB3-9FAE0901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A7BC8-035F-A257-692B-C00E7F7B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084931-B703-A4B5-AACE-ACC23670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607A8-0447-ACEF-963B-61AA5F04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42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C93FC-A062-FE22-DA23-04A5B46D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8DA028-D370-9768-8CA8-703946283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D1076B-14AA-5E2A-BE51-1A5F54C9C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AD7B5D-3DA7-2B2D-DCE7-22B1673C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36041D-9421-B8D0-AAD9-9F34D2A7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E00551-8CCE-1E49-81EE-264B3949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81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5625F8-75C8-F675-B958-6423A90C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0FBC02-4202-6D2A-F0AA-C195CDE9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8BEDC6-C148-D687-7E09-6FADC9B31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FFFBB6-8B2F-1A4A-9850-A060D5DDC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3F1E7B-0E6D-062E-3FC4-4A5D6D4BB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39F82B-D9B2-6FF8-F327-CA8CC0D8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8A4C85-F645-6937-6235-FE4E64AB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E88E7A-6804-63DD-4C00-7BE7EDB8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61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3F526-7A20-B0F9-77DB-3CE76983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4F4E30-F5B4-7BE1-1194-48A337BC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A641CC-A05D-7024-7941-1E040662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F6F371-17DC-2188-AC30-FD6F1805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1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5859434-9B71-4349-6844-E4C75BB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B4A812C-1C29-6188-3504-9D2F8CAA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F18003-0504-B41A-F55B-2828ECF0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81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22CF6E-5A39-896E-5EE4-E58E521E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EA289B-A2DF-A696-8121-79BF8E6BF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3A9F92-574B-F180-E90D-D608A855C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0507CB-5F0B-82C9-0B55-B437E1E3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925CC9-5BE5-9E99-2A2B-D9249F96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6AF0BF-9804-C305-4DAE-C382183E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98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878C4-6DA2-2298-0D39-310210B8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18F145-0B04-FCCE-414E-213CF4AEE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9E78E7-6430-95BB-E9FE-B6E316135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D3316B-5677-B7C0-8425-C3019C5E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F60588-9828-B7DC-D0BC-AE552F28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F3CADE-7222-7545-5865-A664C9AC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3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82735C-D37F-F287-726F-7DF74F76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8AD7BB-92F1-4ED1-869E-7DC0F56DA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C6604C-1320-9BA0-23BE-DB7AF98DC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10E90-F994-1843-85D8-E6E55F09D2B8}" type="datetimeFigureOut">
              <a:rPr lang="es-ES" smtClean="0"/>
              <a:t>16/11/2023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9D727-D3F9-9BFA-A1E3-2CB3E11DC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CA9EA7-7E20-C64A-19DE-11ABC0F1A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14E1D-0D43-AE40-95F4-60863F1A32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10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heredia@gencat.ca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adroTexto 5">
            <a:extLst>
              <a:ext uri="{FF2B5EF4-FFF2-40B4-BE49-F238E27FC236}">
                <a16:creationId xmlns:a16="http://schemas.microsoft.com/office/drawing/2014/main" id="{6186382C-9B0C-D594-5F18-4B949DD60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4"/>
            <a:ext cx="12192000" cy="5632311"/>
          </a:xfrm>
          <a:prstGeom prst="rect">
            <a:avLst/>
          </a:prstGeom>
          <a:solidFill>
            <a:srgbClr val="D70E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ca-E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100" name="Imagen 10" descr="Marca color PP.jpg">
            <a:extLst>
              <a:ext uri="{FF2B5EF4-FFF2-40B4-BE49-F238E27FC236}">
                <a16:creationId xmlns:a16="http://schemas.microsoft.com/office/drawing/2014/main" id="{B4ADB472-27FE-F70D-D868-0507BC5B5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73" y="6272298"/>
            <a:ext cx="2054656" cy="41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34" descr="F:\Any2008\AOT\DissenyelPortal\ImatgeCorporativaPGME\PNG\Gencat_Centrada_C.png">
            <a:extLst>
              <a:ext uri="{FF2B5EF4-FFF2-40B4-BE49-F238E27FC236}">
                <a16:creationId xmlns:a16="http://schemas.microsoft.com/office/drawing/2014/main" id="{4A8C7AF8-00BC-5586-240F-4E91B357D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441" y="6140206"/>
            <a:ext cx="2054656" cy="59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5CD980C-4B7B-518D-839B-05A5B743AC68}"/>
              </a:ext>
            </a:extLst>
          </p:cNvPr>
          <p:cNvSpPr/>
          <p:nvPr/>
        </p:nvSpPr>
        <p:spPr>
          <a:xfrm>
            <a:off x="0" y="1"/>
            <a:ext cx="12192000" cy="853209"/>
          </a:xfrm>
          <a:prstGeom prst="rect">
            <a:avLst/>
          </a:prstGeom>
          <a:solidFill>
            <a:srgbClr val="0D2C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52" charset="-128"/>
              </a:defRPr>
            </a:lvl9pPr>
          </a:lstStyle>
          <a:p>
            <a:pPr algn="ctr" eaLnBrk="1" hangingPunct="1">
              <a:defRPr/>
            </a:pPr>
            <a:endParaRPr lang="es-ES" altLang="ca-ES" sz="1800">
              <a:solidFill>
                <a:srgbClr val="FFFFFF"/>
              </a:solidFill>
              <a:latin typeface="Calibri" pitchFamily="52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2D16FA9-524C-23E7-8641-EEBAED8A9766}"/>
              </a:ext>
            </a:extLst>
          </p:cNvPr>
          <p:cNvSpPr txBox="1">
            <a:spLocks/>
          </p:cNvSpPr>
          <p:nvPr/>
        </p:nvSpPr>
        <p:spPr>
          <a:xfrm>
            <a:off x="441903" y="963902"/>
            <a:ext cx="11308194" cy="28539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Compareixença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Comissió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Justícia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Catalunya per informar sobre </a:t>
            </a:r>
            <a:r>
              <a:rPr lang="es-E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memòria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democràtica</a:t>
            </a:r>
            <a:endParaRPr lang="es-ES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 Heredia Jornet</a:t>
            </a:r>
          </a:p>
          <a:p>
            <a:pPr algn="ctr"/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Caporal de la </a:t>
            </a:r>
            <a:r>
              <a:rPr lang="es-ES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Divisió</a:t>
            </a:r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Policía Científica </a:t>
            </a:r>
            <a:r>
              <a:rPr lang="es-ES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Mossos</a:t>
            </a:r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d’Esquadra</a:t>
            </a:r>
            <a:endParaRPr lang="es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rheredia@gencat.cat</a:t>
            </a:r>
            <a:endParaRPr lang="ca-E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</a:t>
            </a:r>
            <a:r>
              <a:rPr lang="es-ES" sz="2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novembre</a:t>
            </a:r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2023</a:t>
            </a:r>
            <a:endParaRPr lang="ca-ES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3600" dirty="0">
              <a:solidFill>
                <a:srgbClr val="0499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3600" dirty="0">
              <a:solidFill>
                <a:srgbClr val="0499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Anàlisi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7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F58DA7-4B3E-7227-481D-4D07D8727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67" b="2326"/>
          <a:stretch/>
        </p:blipFill>
        <p:spPr>
          <a:xfrm>
            <a:off x="2528712" y="1140500"/>
            <a:ext cx="6319453" cy="47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Anàlisi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8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CEAEE08-FD9C-3741-8AB7-151BC15FF7CE}"/>
              </a:ext>
            </a:extLst>
          </p:cNvPr>
          <p:cNvSpPr txBox="1">
            <a:spLocks/>
          </p:cNvSpPr>
          <p:nvPr/>
        </p:nvSpPr>
        <p:spPr>
          <a:xfrm>
            <a:off x="528638" y="1323975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ca-E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Canvis a la legislació nacional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 de l’ordenament jurídic d’Espanya al dret internacional +  drets humans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ca-E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 de les persones 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un dret de la justícia universal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Potenciar els processos judicials 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destinats a buscar desapareguts + identificació + retorn als familiars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41BCCA-EFD3-BB43-A6E3-7164F7CB1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6" t="9218" r="29218" b="5972"/>
          <a:stretch/>
        </p:blipFill>
        <p:spPr>
          <a:xfrm>
            <a:off x="7581074" y="1197218"/>
            <a:ext cx="3276166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77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Anàlisi – gestió Justícia</a:t>
            </a:r>
            <a:b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(CAT)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9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16731" y="6212543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934B9C-BECA-9048-41D9-B667E631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97" y="411034"/>
            <a:ext cx="3746303" cy="2890807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D4258E8-A460-2591-513F-EF230798CFC9}"/>
              </a:ext>
            </a:extLst>
          </p:cNvPr>
          <p:cNvSpPr txBox="1">
            <a:spLocks/>
          </p:cNvSpPr>
          <p:nvPr/>
        </p:nvSpPr>
        <p:spPr>
          <a:xfrm>
            <a:off x="528638" y="1253331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Dades de Desapareguts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Cens Persones Desaparegudes: 7.161 inscrits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Humà de la Guerra Civil (arriba a 70.000?)</a:t>
            </a:r>
            <a:endParaRPr lang="ca-E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d’Identificació Genètica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7.040 convocats: </a:t>
            </a: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3.446 perfils de famílies (</a:t>
            </a:r>
            <a:r>
              <a:rPr lang="ca-E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48,94%</a:t>
            </a: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a-E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 ADN Hospital Vall d’Hebron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596 perfils genètics completats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persones identificades 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tornades a les famílies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(ESP =</a:t>
            </a:r>
            <a:r>
              <a:rPr lang="es-ES" sz="11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OpenSans-Regular"/>
              </a:rPr>
              <a:t> 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s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laboratoris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ADN a les C.A)</a:t>
            </a:r>
            <a:endParaRPr lang="ca-ES" sz="1400" i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Fosses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fosses registrades amb unes 13.000 persones documentades </a:t>
            </a:r>
            <a:endParaRPr lang="ca-ES" sz="1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fosses recuperades 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del 1999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862 persones recuperades 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 recollides de restes</a:t>
            </a:r>
            <a:endParaRPr lang="ca-E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lvl="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7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Anàlisi – Interior/Justícia</a:t>
            </a:r>
            <a:b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(CAT / ESP) 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10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16731" y="6212543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50935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D4258E8-A460-2591-513F-EF230798CFC9}"/>
              </a:ext>
            </a:extLst>
          </p:cNvPr>
          <p:cNvSpPr txBox="1">
            <a:spLocks/>
          </p:cNvSpPr>
          <p:nvPr/>
        </p:nvSpPr>
        <p:spPr>
          <a:xfrm>
            <a:off x="516731" y="1069692"/>
            <a:ext cx="5212556" cy="37937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Ministeri Interior / Departament Interior</a:t>
            </a:r>
          </a:p>
          <a:p>
            <a:pPr marL="0" lvl="0" indent="0" algn="just">
              <a:buNone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Nacional de </a:t>
            </a:r>
            <a:r>
              <a:rPr lang="ca-ES" sz="16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Desaparecidos</a:t>
            </a:r>
            <a:r>
              <a:rPr lang="ca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(CNDES)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</a:t>
            </a:r>
            <a:r>
              <a:rPr lang="ca-E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Desaparecidas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Restos Humanos (</a:t>
            </a:r>
            <a:r>
              <a:rPr lang="ca-E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Mossos + FCSE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a-E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de Dades ADN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CODIS 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(humanitari, no criminal) (</a:t>
            </a:r>
            <a:r>
              <a:rPr lang="ca-E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Mossos + FCSE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600" b="1" i="1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I-FAMILIA – BONAPARTE (INTERPOL) 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a-E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Mossos + FCSE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6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Ministeri Justícia </a:t>
            </a:r>
            <a:endParaRPr lang="ca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600" b="1" i="1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Nou Banc ADN Estat - I-FAMILIA – BONAPARTE (INTERPOL) - (gestió INT)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lvl="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CBEC671-2033-5654-7159-A7DB27B64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0" b="14178"/>
          <a:stretch/>
        </p:blipFill>
        <p:spPr>
          <a:xfrm>
            <a:off x="8037679" y="462493"/>
            <a:ext cx="2544296" cy="18070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077F9C-BE3A-DC85-60E3-081BF8B23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31" y="2540206"/>
            <a:ext cx="2761409" cy="11045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2DE444-BAFA-ABDC-A876-D3A4B68EA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944" y="4169211"/>
            <a:ext cx="2870603" cy="18972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4C0342-3747-D48E-2FE8-73813DDD1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678" y="4243693"/>
            <a:ext cx="679900" cy="6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11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CEAEE08-FD9C-3741-8AB7-151BC15FF7CE}"/>
              </a:ext>
            </a:extLst>
          </p:cNvPr>
          <p:cNvSpPr txBox="1">
            <a:spLocks/>
          </p:cNvSpPr>
          <p:nvPr/>
        </p:nvSpPr>
        <p:spPr>
          <a:xfrm>
            <a:off x="528638" y="1190623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ca-E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 paper dels Mossos d’Esquadra (CME)</a:t>
            </a:r>
          </a:p>
          <a:p>
            <a:pPr marL="0" lv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Polítiques transformadores </a:t>
            </a: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fosses + recollida ADN + BDD de Persones Desaparegudes 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 amb el CME en el seguiment de les les actuacions de localització, exhumació fosses: </a:t>
            </a:r>
            <a:r>
              <a:rPr lang="ca-E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funcions de policia judicial (també FCSE)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 i cooperació amb les BDD de Persones Desaparegudes i ADN </a:t>
            </a: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a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Policia Judicial -  tasques humanitàries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a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paper de les </a:t>
            </a: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Oficines d’Atenció a les Víctimes/Oficines d’Atenció al Ciutadà i les Unitats de Policia Judicial del CME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62392C-1084-C645-B948-137A6DB6D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4" t="19305" r="39530" b="23846"/>
          <a:stretch/>
        </p:blipFill>
        <p:spPr>
          <a:xfrm>
            <a:off x="6503520" y="1311456"/>
            <a:ext cx="4880116" cy="41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12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C733C6-B555-A2F4-652F-B424B36F33AD}"/>
              </a:ext>
            </a:extLst>
          </p:cNvPr>
          <p:cNvSpPr txBox="1">
            <a:spLocks/>
          </p:cNvSpPr>
          <p:nvPr/>
        </p:nvSpPr>
        <p:spPr>
          <a:xfrm>
            <a:off x="425722" y="423066"/>
            <a:ext cx="10515600" cy="544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75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ca-ES" sz="3750" dirty="0">
              <a:solidFill>
                <a:srgbClr val="0499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F3D42B-17CD-9442-A79E-D2E3E7558E56}"/>
              </a:ext>
            </a:extLst>
          </p:cNvPr>
          <p:cNvSpPr txBox="1">
            <a:spLocks/>
          </p:cNvSpPr>
          <p:nvPr/>
        </p:nvSpPr>
        <p:spPr>
          <a:xfrm>
            <a:off x="425722" y="956182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ca-E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 paper dels Mossos d’Esquadra</a:t>
            </a:r>
          </a:p>
          <a:p>
            <a:pPr marL="0" lv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 i Coordinació entre </a:t>
            </a: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l’ADM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Fosses + BDD Desapareguts + ADN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 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territorial/central Mossos d’Esquadra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Àrees Bàsiques Policials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(59) + </a:t>
            </a: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Unitats Investigació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Àrees Investigació Regions Policials 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</a:t>
            </a:r>
            <a:endParaRPr lang="ca-E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Unitats Centrals 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(3): 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Unitat Central d’Inspeccions Oculars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 Antropologia Forense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 Atenció a les famílies de persones desaparegudes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6E59DC-1E02-6A4D-235A-88A6A4216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14" t="24132" r="16319" b="10001"/>
          <a:stretch/>
        </p:blipFill>
        <p:spPr>
          <a:xfrm>
            <a:off x="7076426" y="614615"/>
            <a:ext cx="4572000" cy="4517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B7A1C1-B68E-D00B-D816-A5D3B2826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938" y="3878913"/>
            <a:ext cx="1790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33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13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16731" y="6412372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332F7D4-CB8C-9938-E104-DD80074B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 Mossos d’Esquadra 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C6E2238-6E32-F00D-3E8F-95F6DFC2BDC6}"/>
              </a:ext>
            </a:extLst>
          </p:cNvPr>
          <p:cNvSpPr txBox="1">
            <a:spLocks/>
          </p:cNvSpPr>
          <p:nvPr/>
        </p:nvSpPr>
        <p:spPr>
          <a:xfrm>
            <a:off x="528638" y="1323975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a-E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Comissaries Mossos d’Esquadra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Recollida de denúncies </a:t>
            </a: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(gent gran)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als familiars de desapareguts (OAC/GAV/OA Familiars de Desapareguts)</a:t>
            </a:r>
            <a:endParaRPr lang="ca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Recollida de mostres ADN </a:t>
            </a: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(proximitat al ciutadà)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a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Policia Judicial Mossos d’Esquadra</a:t>
            </a:r>
            <a:endParaRPr lang="ca-E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Coordinació amb les </a:t>
            </a:r>
            <a:r>
              <a:rPr lang="ca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actuacions de localització i exhumació fosses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Coordinació amb les </a:t>
            </a:r>
            <a:r>
              <a:rPr lang="ca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BDD de Persones Desaparegudes i ADN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Creació </a:t>
            </a:r>
            <a:r>
              <a:rPr lang="ca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 de Treball </a:t>
            </a:r>
            <a:r>
              <a:rPr lang="ca-ES" sz="1600" b="1">
                <a:latin typeface="Arial" panose="020B0604020202020204" pitchFamily="34" charset="0"/>
                <a:cs typeface="Arial" panose="020B0604020202020204" pitchFamily="34" charset="0"/>
              </a:rPr>
              <a:t>amb la resta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ADM </a:t>
            </a: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(CAT/ESP)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2008318-53C3-30EA-337B-0B46FDB3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437" y="3929077"/>
            <a:ext cx="3610205" cy="22775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80ED77-8F8C-6002-69F5-CD394EB5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241" y="423066"/>
            <a:ext cx="3933560" cy="7607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9632740-2E6E-2AB9-D3CC-E946092E0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437" y="1357884"/>
            <a:ext cx="3581467" cy="24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70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16731" y="6412372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CEAEE08-FD9C-3741-8AB7-151BC15FF7CE}"/>
              </a:ext>
            </a:extLst>
          </p:cNvPr>
          <p:cNvSpPr txBox="1">
            <a:spLocks/>
          </p:cNvSpPr>
          <p:nvPr/>
        </p:nvSpPr>
        <p:spPr>
          <a:xfrm>
            <a:off x="528638" y="1323974"/>
            <a:ext cx="5307718" cy="45553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ca-E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víctimes i les famílies</a:t>
            </a:r>
          </a:p>
          <a:p>
            <a:pPr marL="0" lvl="0" indent="0" algn="just">
              <a:buNone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Situar al </a:t>
            </a: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de les polítiques de memòria víctimes i famílies </a:t>
            </a: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veritat, justícia, reparació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Unificar el concepte  “persona desapareguda”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Coordinar la informació</a:t>
            </a:r>
            <a:r>
              <a:rPr lang="ca-E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dels  familiars desapareguts G. Civil amb </a:t>
            </a:r>
            <a:r>
              <a:rPr lang="ca-ES" sz="1600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CNDES (Ministeri/Departament Interior)</a:t>
            </a: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Coordinar BDD de Persones Desaparegudes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Coordinar BDD ADN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r>
              <a:rPr lang="ca-E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B390DE5-39AC-B547-95EC-89DCC401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041" y="1323975"/>
            <a:ext cx="5730481" cy="38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2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15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6356350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CEAEE08-FD9C-3741-8AB7-151BC15FF7CE}"/>
              </a:ext>
            </a:extLst>
          </p:cNvPr>
          <p:cNvSpPr txBox="1">
            <a:spLocks/>
          </p:cNvSpPr>
          <p:nvPr/>
        </p:nvSpPr>
        <p:spPr>
          <a:xfrm>
            <a:off x="528638" y="1323975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ca-E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 d’ADN d’àmbit nacional</a:t>
            </a:r>
          </a:p>
          <a:p>
            <a:pPr marL="0" lv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Valorar instal·lar Banc d’ADN nacional a Catalunya</a:t>
            </a: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 + Barcelona </a:t>
            </a:r>
            <a:r>
              <a:rPr lang="ca-ES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Supercomputing</a:t>
            </a:r>
            <a:r>
              <a:rPr lang="ca-E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ca-E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a-ES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MareNostrum</a:t>
            </a:r>
            <a:endParaRPr lang="ca-ES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Catalunya pionera </a:t>
            </a:r>
            <a:r>
              <a:rPr lang="ca-E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Departament de Justícia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6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Establir </a:t>
            </a:r>
            <a:r>
              <a:rPr lang="ca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acords de col·laboració i cooperació </a:t>
            </a: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Administracions i Universitats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 pla de comunicació Govern</a:t>
            </a: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lvl="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112D70-A1C6-9149-677B-F03B6C534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412" y="2904806"/>
            <a:ext cx="4961763" cy="32808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5B0F60-DFD9-C8E0-67D7-F0CB2E645A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802" y="3028058"/>
            <a:ext cx="1209755" cy="11039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D524E8-CCBD-CE4D-66F4-25097B61B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333" y="887401"/>
            <a:ext cx="3807920" cy="152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48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16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CEAEE08-FD9C-3741-8AB7-151BC15FF7CE}"/>
              </a:ext>
            </a:extLst>
          </p:cNvPr>
          <p:cNvSpPr txBox="1">
            <a:spLocks/>
          </p:cNvSpPr>
          <p:nvPr/>
        </p:nvSpPr>
        <p:spPr>
          <a:xfrm>
            <a:off x="528637" y="1323975"/>
            <a:ext cx="5271527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ca-ES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L’Administració pública: nou enfocament </a:t>
            </a:r>
          </a:p>
          <a:p>
            <a:pPr marL="0" lvl="0" indent="0" algn="just"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Polítiques de memòria transformadores i innovadores, 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unifiquin criteris i </a:t>
            </a: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 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duplicitats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Recuperar la confiança 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ciutadania </a:t>
            </a: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posant la gent i els seus problemes al centre de la política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amb un </a:t>
            </a: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 obert i al servei de les necessitats de la gent</a:t>
            </a:r>
            <a:endParaRPr lang="es-E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lvl="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lvl="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0213F2-C25D-9843-A1A8-C0300E082981}"/>
              </a:ext>
            </a:extLst>
          </p:cNvPr>
          <p:cNvSpPr txBox="1">
            <a:spLocks/>
          </p:cNvSpPr>
          <p:nvPr/>
        </p:nvSpPr>
        <p:spPr>
          <a:xfrm>
            <a:off x="6337300" y="79557"/>
            <a:ext cx="5212556" cy="12318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None/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3B36521-8B2C-D7F6-EABE-87E102FCE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22" y="1171941"/>
            <a:ext cx="4956478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4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2D16FA9-524C-23E7-8641-EEBAED8A9766}"/>
              </a:ext>
            </a:extLst>
          </p:cNvPr>
          <p:cNvSpPr txBox="1">
            <a:spLocks/>
          </p:cNvSpPr>
          <p:nvPr/>
        </p:nvSpPr>
        <p:spPr>
          <a:xfrm>
            <a:off x="441903" y="963902"/>
            <a:ext cx="11308194" cy="28539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Transformar les polítiques públiques de memòria, un dels pilars d’una democràcia </a:t>
            </a:r>
          </a:p>
          <a:p>
            <a:pPr algn="ctr"/>
            <a:endParaRPr lang="ca-E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3600" b="1" dirty="0">
                <a:latin typeface="Arial" panose="020B0604020202020204" pitchFamily="34" charset="0"/>
                <a:cs typeface="Arial" panose="020B0604020202020204" pitchFamily="34" charset="0"/>
              </a:rPr>
              <a:t>El nou paper dels Mossos d’Esquadra en la identificació dels desapareguts</a:t>
            </a:r>
          </a:p>
          <a:p>
            <a:pPr algn="ctr"/>
            <a:endParaRPr lang="ca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Context Guerra Civil, postguerra i Transició espanyola (1936-1977)</a:t>
            </a:r>
          </a:p>
          <a:p>
            <a:pPr algn="ctr"/>
            <a:endParaRPr lang="ca-ES" sz="3600" dirty="0">
              <a:solidFill>
                <a:srgbClr val="0499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3600" dirty="0">
              <a:solidFill>
                <a:srgbClr val="0499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8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AD6CC09-6B28-E54D-A856-1E21C15B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448" y="906650"/>
            <a:ext cx="3771513" cy="4866468"/>
          </a:xfrm>
          <a:prstGeom prst="rect">
            <a:avLst/>
          </a:prstGeom>
        </p:spPr>
      </p:pic>
      <p:sp>
        <p:nvSpPr>
          <p:cNvPr id="11" name="Marcador de número de diapositiva 20">
            <a:extLst>
              <a:ext uri="{FF2B5EF4-FFF2-40B4-BE49-F238E27FC236}">
                <a16:creationId xmlns:a16="http://schemas.microsoft.com/office/drawing/2014/main" id="{8381C356-A2D4-6742-BCAF-D38EA737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317" y="6083300"/>
            <a:ext cx="3185858" cy="365125"/>
          </a:xfrm>
        </p:spPr>
        <p:txBody>
          <a:bodyPr/>
          <a:lstStyle/>
          <a:p>
            <a:r>
              <a:rPr lang="ca-ES" dirty="0">
                <a:solidFill>
                  <a:schemeClr val="bg1">
                    <a:lumMod val="65000"/>
                  </a:schemeClr>
                </a:solidFill>
              </a:rPr>
              <a:t>17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9A7E1D-98C6-05A0-9C46-9D9111203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8" y="908088"/>
            <a:ext cx="6462320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6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A22526D-30BF-033D-4AF9-4C6C85012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" y="9427"/>
            <a:ext cx="12190992" cy="683914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B4CF6D5-C45F-A340-899B-855D87637B52}"/>
              </a:ext>
            </a:extLst>
          </p:cNvPr>
          <p:cNvSpPr txBox="1">
            <a:spLocks/>
          </p:cNvSpPr>
          <p:nvPr/>
        </p:nvSpPr>
        <p:spPr>
          <a:xfrm>
            <a:off x="327789" y="1559944"/>
            <a:ext cx="5479487" cy="2277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7000"/>
              </a:lnSpc>
            </a:pPr>
            <a:r>
              <a:rPr lang="ca-ES" sz="3600" b="1" dirty="0">
                <a:latin typeface="Arial" panose="020B0604020202020204" pitchFamily="34" charset="0"/>
                <a:cs typeface="Arial" panose="020B0604020202020204" pitchFamily="34" charset="0"/>
              </a:rPr>
              <a:t>Postgrau en Lideratge institucional i gestió de polítiques públiques</a:t>
            </a:r>
          </a:p>
          <a:p>
            <a:pPr>
              <a:lnSpc>
                <a:spcPct val="87000"/>
              </a:lnSpc>
            </a:pPr>
            <a:endParaRPr lang="ca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7000"/>
              </a:lnSpc>
            </a:pPr>
            <a:r>
              <a:rPr lang="ca-ES" sz="2400" b="1" dirty="0">
                <a:latin typeface="Arial" panose="020B0604020202020204" pitchFamily="34" charset="0"/>
                <a:cs typeface="Arial" panose="020B0604020202020204" pitchFamily="34" charset="0"/>
              </a:rPr>
              <a:t>Treball Final de Postgrau</a:t>
            </a:r>
          </a:p>
          <a:p>
            <a:pPr>
              <a:lnSpc>
                <a:spcPct val="87000"/>
              </a:lnSpc>
            </a:pPr>
            <a:endParaRPr lang="ca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7000"/>
              </a:lnSpc>
            </a:pP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Roger </a:t>
            </a:r>
            <a:r>
              <a:rPr lang="ca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Heredia</a:t>
            </a: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 Jornet</a:t>
            </a:r>
          </a:p>
          <a:p>
            <a:pPr>
              <a:lnSpc>
                <a:spcPct val="87000"/>
              </a:lnSpc>
            </a:pPr>
            <a:endParaRPr lang="ca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7000"/>
              </a:lnSpc>
            </a:pPr>
            <a:endParaRPr lang="ca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7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1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22BB6E-613C-34C6-F73D-0EC3CC7F7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2" t="14361" r="32049" b="27463"/>
          <a:stretch/>
        </p:blipFill>
        <p:spPr>
          <a:xfrm>
            <a:off x="445295" y="1954306"/>
            <a:ext cx="5341964" cy="37602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18AF817-A22D-07FC-DB9F-58195BEE3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817" r="51377" b="17637"/>
          <a:stretch/>
        </p:blipFill>
        <p:spPr>
          <a:xfrm>
            <a:off x="8647117" y="2026056"/>
            <a:ext cx="2955802" cy="37055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D98660-15AD-9571-642B-D77E9B725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" t="53382" r="72172" b="2726"/>
          <a:stretch/>
        </p:blipFill>
        <p:spPr>
          <a:xfrm>
            <a:off x="5971597" y="2026056"/>
            <a:ext cx="2326427" cy="3650843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DA2CD16-4ECE-71C6-C9AB-5DECE2655C0C}"/>
              </a:ext>
            </a:extLst>
          </p:cNvPr>
          <p:cNvSpPr txBox="1">
            <a:spLocks/>
          </p:cNvSpPr>
          <p:nvPr/>
        </p:nvSpPr>
        <p:spPr>
          <a:xfrm>
            <a:off x="445295" y="992613"/>
            <a:ext cx="12078338" cy="7512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+80 anys després </a:t>
            </a: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(+40 anys “democràcia”) = </a:t>
            </a:r>
            <a:r>
              <a:rPr lang="ca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+114.000 desapareguts </a:t>
            </a: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(1936-51)? </a:t>
            </a:r>
            <a:r>
              <a:rPr lang="ca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+2.500 fosses</a:t>
            </a:r>
            <a:endParaRPr lang="ca-E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8C8BD3B-25C5-7A1F-161D-C85DE38F33E1}"/>
              </a:ext>
            </a:extLst>
          </p:cNvPr>
          <p:cNvSpPr txBox="1">
            <a:spLocks/>
          </p:cNvSpPr>
          <p:nvPr/>
        </p:nvSpPr>
        <p:spPr>
          <a:xfrm>
            <a:off x="425722" y="423066"/>
            <a:ext cx="10515600" cy="544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631241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2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A18692-CEF0-E405-C316-2D2C8F08E281}"/>
              </a:ext>
            </a:extLst>
          </p:cNvPr>
          <p:cNvSpPr txBox="1">
            <a:spLocks/>
          </p:cNvSpPr>
          <p:nvPr/>
        </p:nvSpPr>
        <p:spPr>
          <a:xfrm>
            <a:off x="425722" y="423066"/>
            <a:ext cx="10515600" cy="544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761516-875D-0BBE-0168-D6E707767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9" t="3616" r="4923" b="13220"/>
          <a:stretch/>
        </p:blipFill>
        <p:spPr>
          <a:xfrm>
            <a:off x="1083751" y="2411770"/>
            <a:ext cx="5024155" cy="3301587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8385604-76ED-B731-9453-68C47C8B8A88}"/>
              </a:ext>
            </a:extLst>
          </p:cNvPr>
          <p:cNvSpPr txBox="1">
            <a:spLocks/>
          </p:cNvSpPr>
          <p:nvPr/>
        </p:nvSpPr>
        <p:spPr>
          <a:xfrm>
            <a:off x="520762" y="975138"/>
            <a:ext cx="11622719" cy="7512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S’han garantit els drets de les víctimes?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L’Administració pública ha donat la resposta adequada? Què ha fallat? Com podem solucionar-ho?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EEBF584-5E8D-8538-5EF5-A068D7F7D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7" t="21296" r="24768" b="5972"/>
          <a:stretch/>
        </p:blipFill>
        <p:spPr>
          <a:xfrm>
            <a:off x="6948208" y="2348754"/>
            <a:ext cx="3409578" cy="33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0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3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D51AC24-0B64-39D0-EBB2-A1E7ECD82CE8}"/>
              </a:ext>
            </a:extLst>
          </p:cNvPr>
          <p:cNvSpPr txBox="1">
            <a:spLocks/>
          </p:cNvSpPr>
          <p:nvPr/>
        </p:nvSpPr>
        <p:spPr>
          <a:xfrm>
            <a:off x="425722" y="423066"/>
            <a:ext cx="10515600" cy="544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 / Justificació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E8254BB-ADE6-67A9-6E8C-F5D3B3599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5" t="21366" r="42279" b="31336"/>
          <a:stretch/>
        </p:blipFill>
        <p:spPr>
          <a:xfrm>
            <a:off x="1128713" y="2478850"/>
            <a:ext cx="4507703" cy="319805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8179D9F-90B4-9D50-CB6B-977D235B6F81}"/>
              </a:ext>
            </a:extLst>
          </p:cNvPr>
          <p:cNvSpPr txBox="1">
            <a:spLocks/>
          </p:cNvSpPr>
          <p:nvPr/>
        </p:nvSpPr>
        <p:spPr>
          <a:xfrm>
            <a:off x="569281" y="1162381"/>
            <a:ext cx="11622719" cy="7512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Polítiques de memòria anòmales + no adequades al dret internacional i als drets humans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 personal + professional = Projecte “Banc ADN” = intentar recuperar als desapareguts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386D32-1DAE-D52A-2273-4778F1DFF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7" r="13044" b="51412"/>
          <a:stretch/>
        </p:blipFill>
        <p:spPr>
          <a:xfrm>
            <a:off x="6122203" y="2478850"/>
            <a:ext cx="4819120" cy="31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2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BCD50F-9B08-AF24-966B-2E6A3652CB69}"/>
              </a:ext>
            </a:extLst>
          </p:cNvPr>
          <p:cNvSpPr txBox="1">
            <a:spLocks/>
          </p:cNvSpPr>
          <p:nvPr/>
        </p:nvSpPr>
        <p:spPr>
          <a:xfrm>
            <a:off x="425722" y="423066"/>
            <a:ext cx="10515600" cy="544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 / Justificació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ED1A3-28CE-F07C-812A-9CD55A07A045}"/>
              </a:ext>
            </a:extLst>
          </p:cNvPr>
          <p:cNvSpPr txBox="1">
            <a:spLocks/>
          </p:cNvSpPr>
          <p:nvPr/>
        </p:nvSpPr>
        <p:spPr>
          <a:xfrm>
            <a:off x="569281" y="1162381"/>
            <a:ext cx="11622719" cy="7512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Empatia + compromís + treball = fer que es produeixin canvis a l'Administració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§"/>
            </a:pPr>
            <a:r>
              <a:rPr lang="ca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Necessitat d’un nou model d’Administració + transformar les polítiques de memòria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B565A2-621A-EAC9-D311-3A94E5E6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11" b="17223"/>
          <a:stretch/>
        </p:blipFill>
        <p:spPr>
          <a:xfrm>
            <a:off x="6177341" y="2466566"/>
            <a:ext cx="4656122" cy="34208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010391-13F0-A161-E911-18B44E6B0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91" y="2466566"/>
            <a:ext cx="5016306" cy="334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5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E33FC37-0BBA-BC4B-8F47-891736BE2E53}"/>
              </a:ext>
            </a:extLst>
          </p:cNvPr>
          <p:cNvCxnSpPr/>
          <p:nvPr/>
        </p:nvCxnSpPr>
        <p:spPr>
          <a:xfrm>
            <a:off x="528638" y="5879306"/>
            <a:ext cx="1115853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02C8D75-0141-8342-B990-438CBCB4FC50}"/>
              </a:ext>
            </a:extLst>
          </p:cNvPr>
          <p:cNvSpPr txBox="1">
            <a:spLocks/>
          </p:cNvSpPr>
          <p:nvPr/>
        </p:nvSpPr>
        <p:spPr>
          <a:xfrm>
            <a:off x="6107906" y="1892299"/>
            <a:ext cx="5212556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00" indent="-156600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</a:pPr>
            <a:endParaRPr lang="es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8FCCA4-978F-7834-65AE-944C9196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Objectiu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2D055C5-C92E-7561-4224-526DBCB2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94" y="612328"/>
            <a:ext cx="5436183" cy="45537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600"/>
              </a:spcBef>
              <a:buNone/>
            </a:pPr>
            <a:endParaRPr lang="es-ES_tradnl" sz="18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Analitzar les polítiques de memòria =  mancances 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Proposar projecte </a:t>
            </a: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transformador</a:t>
            </a: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de   l’Administració 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Polítiques + democràtiques = dret / drets humans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Garantir els drets de les víctimes i llurs famílies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1600"/>
              </a:spcBef>
              <a:buNone/>
            </a:pPr>
            <a:endParaRPr lang="ca-E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ü"/>
            </a:pPr>
            <a:r>
              <a:rPr lang="ca-E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 paper dels Mossos d’Esquadra </a:t>
            </a:r>
            <a:r>
              <a:rPr lang="ca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solució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endParaRPr lang="es-ES_tradnl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endParaRPr lang="ca-ES" sz="1600" dirty="0"/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ca-ES" sz="1600" dirty="0"/>
              <a:t>	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9CA4AA-5E05-3EC4-A284-1401FFB4E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005" y="1311668"/>
            <a:ext cx="7842289" cy="39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4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B192B9C6-EA24-6A4A-9FB9-E86B9944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2" y="423066"/>
            <a:ext cx="10515600" cy="544882"/>
          </a:xfrm>
        </p:spPr>
        <p:txBody>
          <a:bodyPr>
            <a:noAutofit/>
          </a:bodyPr>
          <a:lstStyle/>
          <a:p>
            <a:r>
              <a:rPr lang="ca-ES" sz="3750" dirty="0">
                <a:solidFill>
                  <a:srgbClr val="0499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AF403667-5708-7B4F-B5EE-37222EF03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22" y="967948"/>
            <a:ext cx="5436183" cy="45537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1600"/>
              </a:spcBef>
              <a:buNone/>
            </a:pPr>
            <a:r>
              <a:rPr lang="ca-ES" sz="1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Anàlisi bibliogràfic  (Annexos contingut)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 jurídic i dels drets humans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Comissari de Drets Humans del Consell d’Europa: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victims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enforced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disappearance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Europe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Organismes internacionals en defensa dels drets humans: ONU</a:t>
            </a:r>
          </a:p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 de la localització i l’exhumació de les fosses comuns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Llei 10/2009, del 30 de juny, sobre la localització i la identificació de les persones desaparegudes durant la Guerra Civil i la dictadura franquista, i la dignificació de les fosses comunes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Llei 52/2007, de 26 de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por la que se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reconocen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amplían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derechos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se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establecen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favor de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quienes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padecieron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persecución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violencia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guerra civil y la dictadura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20/2022, de 19 de octubre, de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Memoria</a:t>
            </a: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Democrática</a:t>
            </a:r>
            <a:endParaRPr lang="ca-ES" sz="1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Llei 10/1994, d’11 de juliol, de la Policia de la Generalitat – </a:t>
            </a:r>
            <a:r>
              <a:rPr lang="ca-E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Mossos d’Esquadra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s-ES_tradnl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endParaRPr lang="ca-ES" sz="1600" dirty="0"/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ca-ES" sz="1600" dirty="0"/>
              <a:t>	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204A7BA2-175A-DE4D-9433-32F13E4E6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ca-ES" dirty="0"/>
              <a:t>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C99B54-A0E2-7045-B258-B14650648E14}"/>
              </a:ext>
            </a:extLst>
          </p:cNvPr>
          <p:cNvSpPr txBox="1"/>
          <p:nvPr/>
        </p:nvSpPr>
        <p:spPr>
          <a:xfrm>
            <a:off x="8048978" y="65475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B440A75-E8ED-CB46-9C40-81D9F8E88232}"/>
              </a:ext>
            </a:extLst>
          </p:cNvPr>
          <p:cNvSpPr txBox="1">
            <a:spLocks/>
          </p:cNvSpPr>
          <p:nvPr/>
        </p:nvSpPr>
        <p:spPr>
          <a:xfrm>
            <a:off x="6289964" y="1480879"/>
            <a:ext cx="5436183" cy="4553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1600"/>
              </a:spcBef>
              <a:buFont typeface="Wingdings" pitchFamily="2" charset="2"/>
              <a:buChar char="q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 de les Bases de dades de Persones Desaparegudes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Cens de Persones Desaparegudes Guerra Civil –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Humà de la Guerra Civil </a:t>
            </a:r>
            <a:endParaRPr lang="ca-ES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Nacional de 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Desaparecidos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(CNDES) -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Desaparecidas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Restos Humanos (</a:t>
            </a:r>
            <a:r>
              <a:rPr lang="ca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PDyRH</a:t>
            </a: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 Atenció Famílies Persones Desaparegudes Mossos d’Esquadra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Llei d’Enjudiciament Criminal i Llei del Poder Judicial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 gestió Banc d’ADN nacional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ca-ES" sz="14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Genètica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Generalitat de Catalunya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CODIS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Interpol – I-FAMILIA - BONAPARTE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ca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 plantejament problemàtica a Europa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endParaRPr lang="es-ES_tradnl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endParaRPr lang="ca-ES" sz="1600" dirty="0"/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ca-ES" sz="1600" dirty="0"/>
              <a:t>	</a:t>
            </a:r>
            <a:endParaRPr lang="es-ES" sz="15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endParaRPr lang="ca-ES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2607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AC9B838EA7D9540BD01B44EC35E023F" ma:contentTypeVersion="14" ma:contentTypeDescription="Crear nuevo documento." ma:contentTypeScope="" ma:versionID="8145ff59ee33d93afe3f73d8fca6d9d7">
  <xsd:schema xmlns:xsd="http://www.w3.org/2001/XMLSchema" xmlns:xs="http://www.w3.org/2001/XMLSchema" xmlns:p="http://schemas.microsoft.com/office/2006/metadata/properties" xmlns:ns3="27a34b83-6198-40e9-94a9-faad7aef0b5d" xmlns:ns4="00a750f8-8f70-4ede-a8c6-a8269f38829f" targetNamespace="http://schemas.microsoft.com/office/2006/metadata/properties" ma:root="true" ma:fieldsID="39fe6c84f862a901ed1fde6bf300129d" ns3:_="" ns4:_="">
    <xsd:import namespace="27a34b83-6198-40e9-94a9-faad7aef0b5d"/>
    <xsd:import namespace="00a750f8-8f70-4ede-a8c6-a8269f3882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34b83-6198-40e9-94a9-faad7aef0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750f8-8f70-4ede-a8c6-a8269f388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01E0A3-2E81-4D7C-A006-05459AF2D3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a34b83-6198-40e9-94a9-faad7aef0b5d"/>
    <ds:schemaRef ds:uri="00a750f8-8f70-4ede-a8c6-a8269f388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387D9D-362B-4801-886B-AB797143AE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B2C4D2-D5AC-4A92-9FB0-C5DD6459A84E}">
  <ds:schemaRefs>
    <ds:schemaRef ds:uri="http://purl.org/dc/terms/"/>
    <ds:schemaRef ds:uri="http://schemas.microsoft.com/office/2006/documentManagement/types"/>
    <ds:schemaRef ds:uri="00a750f8-8f70-4ede-a8c6-a8269f38829f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7a34b83-6198-40e9-94a9-faad7aef0b5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36385</TotalTime>
  <Words>1061</Words>
  <Application>Microsoft Office PowerPoint</Application>
  <PresentationFormat>Panorámica</PresentationFormat>
  <Paragraphs>257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Arial Black</vt:lpstr>
      <vt:lpstr>Calibri</vt:lpstr>
      <vt:lpstr>Calibri Light</vt:lpstr>
      <vt:lpstr>Courier New</vt:lpstr>
      <vt:lpstr>OpenSans-Regular</vt:lpstr>
      <vt:lpstr>Wingdings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Objectiu</vt:lpstr>
      <vt:lpstr>Metodologia</vt:lpstr>
      <vt:lpstr>Fase Anàlisi</vt:lpstr>
      <vt:lpstr>Fase Anàlisi</vt:lpstr>
      <vt:lpstr>Fase Anàlisi – gestió Justícia  (CAT)</vt:lpstr>
      <vt:lpstr>Fase Anàlisi – Interior/Justícia  (CAT / ESP) </vt:lpstr>
      <vt:lpstr>Conclusions</vt:lpstr>
      <vt:lpstr>Conclusions</vt:lpstr>
      <vt:lpstr>Resum Mossos d’Esquadra </vt:lpstr>
      <vt:lpstr>Conclusions</vt:lpstr>
      <vt:lpstr>Conclusions</vt:lpstr>
      <vt:lpstr>Conclusions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Gil Albert, Teresa</cp:lastModifiedBy>
  <cp:revision>182</cp:revision>
  <dcterms:created xsi:type="dcterms:W3CDTF">2021-11-29T09:20:00Z</dcterms:created>
  <dcterms:modified xsi:type="dcterms:W3CDTF">2023-11-16T13:06:47Z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0x0101009AC9B838EA7D9540BD01B44EC35E023F</vt:lpwstr>
  </property>
</Properties>
</file>