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355" r:id="rId2"/>
    <p:sldId id="1354" r:id="rId3"/>
    <p:sldId id="1356" r:id="rId4"/>
    <p:sldId id="1429" r:id="rId5"/>
    <p:sldId id="1448" r:id="rId6"/>
    <p:sldId id="1449" r:id="rId7"/>
    <p:sldId id="1450" r:id="rId8"/>
    <p:sldId id="1455" r:id="rId9"/>
    <p:sldId id="1451" r:id="rId10"/>
    <p:sldId id="1453" r:id="rId11"/>
    <p:sldId id="1454" r:id="rId12"/>
  </p:sldIdLst>
  <p:sldSz cx="9144000" cy="6858000" type="screen4x3"/>
  <p:notesSz cx="7099300" cy="10234613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ABE9FF"/>
    <a:srgbClr val="3D7B83"/>
    <a:srgbClr val="757E42"/>
    <a:srgbClr val="FF0000"/>
    <a:srgbClr val="008000"/>
    <a:srgbClr val="CC0000"/>
    <a:srgbClr val="FFFF00"/>
    <a:srgbClr val="CCFF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603" autoAdjust="0"/>
    <p:restoredTop sz="86391" autoAdjust="0"/>
  </p:normalViewPr>
  <p:slideViewPr>
    <p:cSldViewPr>
      <p:cViewPr varScale="1">
        <p:scale>
          <a:sx n="71" d="100"/>
          <a:sy n="71" d="100"/>
        </p:scale>
        <p:origin x="154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9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0D5CE143-2112-44B7-B103-898BEB72E64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8789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altLang="es-ES_tradnl" smtClean="0"/>
          </a:p>
        </p:txBody>
      </p:sp>
      <p:sp>
        <p:nvSpPr>
          <p:cNvPr id="1075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B63470-29BE-4005-98C3-26B79E5B2AEE}" type="slidenum">
              <a:rPr lang="es-ES" altLang="es-ES_tradnl"/>
              <a:pPr/>
              <a:t>1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545604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0B70A1F9-F029-4DE8-9430-E42C222F9688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385558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235DA053-E2CB-45D2-A39E-82A058BDC8B3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538099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008ABC10-BCD8-4104-84EB-5CB782F1AA11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394862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65127CC7-6B4D-41F3-89E9-84EBFFAB52FF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147667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A1D52D8A-A158-4F0A-A116-C49138224304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20747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868" y="100488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11E1C562-780E-4802-B3D0-DA3EB895F030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392660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85918" y="121442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68C8791B-2798-4012-B35A-EC18E668F47A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4015403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1571612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214B399F-906E-499E-9A14-AE778D4F8976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298940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0034" y="785794"/>
            <a:ext cx="6019800" cy="5851525"/>
          </a:xfrm>
        </p:spPr>
        <p:txBody>
          <a:bodyPr vert="eaVert"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es-ES"/>
              <a:t>-</a:t>
            </a:r>
            <a:fld id="{1307E530-BC05-4BC6-9A1D-7C0660242D01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</p:spTree>
    <p:extLst>
      <p:ext uri="{BB962C8B-B14F-4D97-AF65-F5344CB8AC3E}">
        <p14:creationId xmlns:p14="http://schemas.microsoft.com/office/powerpoint/2010/main" val="416257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5450"/>
            <a:ext cx="7969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47663"/>
            <a:ext cx="515937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G:\Creativos\iuriburu\NATXO-LETI\la caixa\PPT Y WORD plantillas\logoICO-0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70" b="8424"/>
          <a:stretch>
            <a:fillRect/>
          </a:stretch>
        </p:blipFill>
        <p:spPr bwMode="auto">
          <a:xfrm>
            <a:off x="1120775" y="384175"/>
            <a:ext cx="13636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 Rectángulo"/>
          <p:cNvSpPr>
            <a:spLocks noChangeArrowheads="1"/>
          </p:cNvSpPr>
          <p:nvPr userDrawn="1"/>
        </p:nvSpPr>
        <p:spPr bwMode="auto">
          <a:xfrm>
            <a:off x="179388" y="115888"/>
            <a:ext cx="2305050" cy="231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s-ES" altLang="es-ES" sz="900" dirty="0" smtClean="0"/>
              <a:t>   Dirección científica</a:t>
            </a:r>
          </a:p>
        </p:txBody>
      </p:sp>
      <p:sp>
        <p:nvSpPr>
          <p:cNvPr id="6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5F940-3047-460E-B49E-1BC65AB3EB75}" type="datetime1">
              <a:rPr lang="es-ES"/>
              <a:pPr>
                <a:defRPr/>
              </a:pPr>
              <a:t>18/06/2017</a:t>
            </a:fld>
            <a:endParaRPr lang="es-ES"/>
          </a:p>
        </p:txBody>
      </p:sp>
      <p:sp>
        <p:nvSpPr>
          <p:cNvPr id="7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E8D3B-A211-4C4A-80C7-B55F765990C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335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NUL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smtClean="0"/>
              <a:t>Haga clic para modificar el estilo de texto del patrón</a:t>
            </a:r>
          </a:p>
          <a:p>
            <a:pPr lvl="1"/>
            <a:r>
              <a:rPr lang="es-ES" altLang="es-ES_tradnl" smtClean="0"/>
              <a:t>Segundo nivel</a:t>
            </a:r>
          </a:p>
          <a:p>
            <a:pPr lvl="2"/>
            <a:r>
              <a:rPr lang="es-ES" altLang="es-ES_tradnl" smtClean="0"/>
              <a:t>Tercer nivel</a:t>
            </a:r>
          </a:p>
          <a:p>
            <a:pPr lvl="3"/>
            <a:r>
              <a:rPr lang="es-ES" altLang="es-ES_tradnl" smtClean="0"/>
              <a:t>Cuarto nivel</a:t>
            </a:r>
          </a:p>
          <a:p>
            <a:pPr lvl="4"/>
            <a:r>
              <a:rPr lang="es-ES" altLang="es-ES_tradnl" smtClean="0"/>
              <a:t>Quinto nivel</a:t>
            </a:r>
          </a:p>
        </p:txBody>
      </p:sp>
      <p:pic>
        <p:nvPicPr>
          <p:cNvPr id="1027" name="Picture 10" descr="simbol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60350"/>
            <a:ext cx="4222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Group 51"/>
          <p:cNvGrpSpPr>
            <a:grpSpLocks/>
          </p:cNvGrpSpPr>
          <p:nvPr/>
        </p:nvGrpSpPr>
        <p:grpSpPr bwMode="auto">
          <a:xfrm>
            <a:off x="-7938" y="6376988"/>
            <a:ext cx="9151938" cy="481012"/>
            <a:chOff x="0" y="4017"/>
            <a:chExt cx="5765" cy="303"/>
          </a:xfrm>
        </p:grpSpPr>
        <p:sp>
          <p:nvSpPr>
            <p:cNvPr id="1036" name="AutoShape 11"/>
            <p:cNvSpPr>
              <a:spLocks noChangeAspect="1" noChangeArrowheads="1" noTextEdit="1"/>
            </p:cNvSpPr>
            <p:nvPr userDrawn="1"/>
          </p:nvSpPr>
          <p:spPr bwMode="auto">
            <a:xfrm>
              <a:off x="0" y="4020"/>
              <a:ext cx="5760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auto">
            <a:xfrm>
              <a:off x="0" y="4017"/>
              <a:ext cx="5765" cy="30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a-ES" altLang="es-ES" smtClean="0"/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80" y="4017"/>
              <a:ext cx="134" cy="302"/>
            </a:xfrm>
            <a:prstGeom prst="rect">
              <a:avLst/>
            </a:prstGeom>
            <a:solidFill>
              <a:srgbClr val="E62324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a-ES" altLang="es-ES" smtClean="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214" y="4017"/>
              <a:ext cx="53" cy="302"/>
            </a:xfrm>
            <a:prstGeom prst="rect">
              <a:avLst/>
            </a:prstGeom>
            <a:solidFill>
              <a:srgbClr val="6C121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a-ES" altLang="es-ES" smtClean="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0" y="4017"/>
              <a:ext cx="80" cy="30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a-ES" altLang="es-ES" smtClean="0"/>
            </a:p>
          </p:txBody>
        </p:sp>
        <p:sp>
          <p:nvSpPr>
            <p:cNvPr id="1041" name="Rectangle 17"/>
            <p:cNvSpPr>
              <a:spLocks noChangeArrowheads="1"/>
            </p:cNvSpPr>
            <p:nvPr userDrawn="1"/>
          </p:nvSpPr>
          <p:spPr bwMode="auto">
            <a:xfrm>
              <a:off x="347" y="4017"/>
              <a:ext cx="134" cy="302"/>
            </a:xfrm>
            <a:prstGeom prst="rect">
              <a:avLst/>
            </a:prstGeom>
            <a:solidFill>
              <a:srgbClr val="6C121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a-ES" altLang="es-ES" smtClean="0"/>
            </a:p>
          </p:txBody>
        </p:sp>
        <p:sp>
          <p:nvSpPr>
            <p:cNvPr id="1042" name="Rectangle 18"/>
            <p:cNvSpPr>
              <a:spLocks noChangeArrowheads="1"/>
            </p:cNvSpPr>
            <p:nvPr userDrawn="1"/>
          </p:nvSpPr>
          <p:spPr bwMode="auto">
            <a:xfrm>
              <a:off x="481" y="4017"/>
              <a:ext cx="53" cy="302"/>
            </a:xfrm>
            <a:prstGeom prst="rect">
              <a:avLst/>
            </a:prstGeom>
            <a:solidFill>
              <a:srgbClr val="FE802C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a-ES" altLang="es-ES" smtClean="0"/>
            </a:p>
          </p:txBody>
        </p:sp>
        <p:sp>
          <p:nvSpPr>
            <p:cNvPr id="1043" name="Rectangle 19"/>
            <p:cNvSpPr>
              <a:spLocks noChangeArrowheads="1"/>
            </p:cNvSpPr>
            <p:nvPr userDrawn="1"/>
          </p:nvSpPr>
          <p:spPr bwMode="auto">
            <a:xfrm>
              <a:off x="267" y="4017"/>
              <a:ext cx="80" cy="302"/>
            </a:xfrm>
            <a:prstGeom prst="rect">
              <a:avLst/>
            </a:prstGeom>
            <a:solidFill>
              <a:srgbClr val="AC1315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a-ES" altLang="es-ES" smtClean="0"/>
            </a:p>
          </p:txBody>
        </p:sp>
        <p:sp>
          <p:nvSpPr>
            <p:cNvPr id="1044" name="Rectangle 23"/>
            <p:cNvSpPr>
              <a:spLocks noChangeArrowheads="1"/>
            </p:cNvSpPr>
            <p:nvPr userDrawn="1"/>
          </p:nvSpPr>
          <p:spPr bwMode="auto">
            <a:xfrm>
              <a:off x="4345" y="4104"/>
              <a:ext cx="1" cy="1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es-ES" smtClean="0"/>
            </a:p>
          </p:txBody>
        </p:sp>
        <p:sp>
          <p:nvSpPr>
            <p:cNvPr id="1045" name="Rectangle 26"/>
            <p:cNvSpPr>
              <a:spLocks noChangeArrowheads="1"/>
            </p:cNvSpPr>
            <p:nvPr userDrawn="1"/>
          </p:nvSpPr>
          <p:spPr bwMode="auto">
            <a:xfrm>
              <a:off x="4464" y="4104"/>
              <a:ext cx="1" cy="1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es-ES" smtClean="0"/>
            </a:p>
          </p:txBody>
        </p:sp>
        <p:sp>
          <p:nvSpPr>
            <p:cNvPr id="1046" name="Rectangle 29"/>
            <p:cNvSpPr>
              <a:spLocks noChangeArrowheads="1"/>
            </p:cNvSpPr>
            <p:nvPr userDrawn="1"/>
          </p:nvSpPr>
          <p:spPr bwMode="auto">
            <a:xfrm>
              <a:off x="4601" y="4104"/>
              <a:ext cx="1" cy="1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es-ES" smtClean="0"/>
            </a:p>
          </p:txBody>
        </p:sp>
        <p:sp>
          <p:nvSpPr>
            <p:cNvPr id="1047" name="Rectangle 32"/>
            <p:cNvSpPr>
              <a:spLocks noChangeArrowheads="1"/>
            </p:cNvSpPr>
            <p:nvPr userDrawn="1"/>
          </p:nvSpPr>
          <p:spPr bwMode="auto">
            <a:xfrm>
              <a:off x="4776" y="4104"/>
              <a:ext cx="1" cy="1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es-ES" smtClean="0"/>
            </a:p>
          </p:txBody>
        </p:sp>
        <p:sp>
          <p:nvSpPr>
            <p:cNvPr id="1048" name="Rectangle 44"/>
            <p:cNvSpPr>
              <a:spLocks noChangeArrowheads="1"/>
            </p:cNvSpPr>
            <p:nvPr userDrawn="1"/>
          </p:nvSpPr>
          <p:spPr bwMode="auto">
            <a:xfrm>
              <a:off x="5430" y="4104"/>
              <a:ext cx="1" cy="1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es-ES" smtClean="0"/>
            </a:p>
          </p:txBody>
        </p:sp>
      </p:grp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24525" y="6524625"/>
            <a:ext cx="57626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s-ES" altLang="es-ES"/>
              <a:t>-</a:t>
            </a:r>
            <a:fld id="{B77AB664-38DC-4B6F-97A5-9E69FAD212AE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-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" y="6381750"/>
            <a:ext cx="57610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solidFill>
                  <a:schemeClr val="bg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s-ES"/>
              <a:t> ___________   ____     _____  __________      ________  _______  _______  _________            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" y="6381750"/>
            <a:ext cx="57610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solidFill>
                  <a:schemeClr val="bg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es-ES"/>
              <a:t>Observatorio ‘Qualy’ / Centro Colaborador OMS Programas Públicos Cuidados Paliativos (CCOMS-ICO)</a:t>
            </a:r>
          </a:p>
        </p:txBody>
      </p:sp>
      <p:sp>
        <p:nvSpPr>
          <p:cNvPr id="1032" name="Text Box 52"/>
          <p:cNvSpPr txBox="1">
            <a:spLocks noChangeArrowheads="1"/>
          </p:cNvSpPr>
          <p:nvPr/>
        </p:nvSpPr>
        <p:spPr bwMode="auto">
          <a:xfrm>
            <a:off x="6516688" y="6453188"/>
            <a:ext cx="2425700" cy="30480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es-ES" sz="1400" b="1" smtClean="0">
                <a:solidFill>
                  <a:schemeClr val="bg1"/>
                </a:solidFill>
              </a:rPr>
              <a:t>Institut Català d’Oncologia</a:t>
            </a:r>
            <a:endParaRPr lang="es-ES" altLang="es-ES" sz="1400" b="1" smtClean="0">
              <a:solidFill>
                <a:schemeClr val="bg1"/>
              </a:solidFill>
            </a:endParaRPr>
          </a:p>
        </p:txBody>
      </p:sp>
      <p:pic>
        <p:nvPicPr>
          <p:cNvPr id="1033" name="Picture 5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188913"/>
            <a:ext cx="82232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55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33375"/>
            <a:ext cx="17145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14313"/>
            <a:ext cx="1395412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48" r:id="rId1"/>
    <p:sldLayoutId id="2147484749" r:id="rId2"/>
    <p:sldLayoutId id="2147484750" r:id="rId3"/>
    <p:sldLayoutId id="2147484751" r:id="rId4"/>
    <p:sldLayoutId id="2147484752" r:id="rId5"/>
    <p:sldLayoutId id="2147484753" r:id="rId6"/>
    <p:sldLayoutId id="2147484754" r:id="rId7"/>
    <p:sldLayoutId id="2147484755" r:id="rId8"/>
    <p:sldLayoutId id="2147484756" r:id="rId9"/>
    <p:sldLayoutId id="2147484757" r:id="rId10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4213" y="1125538"/>
            <a:ext cx="7848600" cy="5040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a-ES" altLang="es-ES_tradnl" sz="4500" b="1" dirty="0" smtClean="0">
                <a:solidFill>
                  <a:srgbClr val="FF6600"/>
                </a:solidFill>
              </a:rPr>
              <a:t/>
            </a:r>
            <a:br>
              <a:rPr lang="ca-ES" altLang="es-ES_tradnl" sz="4500" b="1" dirty="0" smtClean="0">
                <a:solidFill>
                  <a:srgbClr val="FF6600"/>
                </a:solidFill>
              </a:rPr>
            </a:br>
            <a:endParaRPr lang="es-ES" altLang="es-ES_tradnl" sz="4500" b="1" dirty="0" smtClean="0">
              <a:solidFill>
                <a:srgbClr val="FF6600"/>
              </a:solidFill>
            </a:endParaRPr>
          </a:p>
        </p:txBody>
      </p:sp>
      <p:sp>
        <p:nvSpPr>
          <p:cNvPr id="22532" name="Text Box 15"/>
          <p:cNvSpPr txBox="1">
            <a:spLocks noChangeArrowheads="1"/>
          </p:cNvSpPr>
          <p:nvPr/>
        </p:nvSpPr>
        <p:spPr bwMode="auto">
          <a:xfrm>
            <a:off x="7667625" y="115888"/>
            <a:ext cx="1296988" cy="779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es-ES_tradnl"/>
              <a:t>.</a:t>
            </a:r>
          </a:p>
          <a:p>
            <a:pPr eaLnBrk="1" hangingPunct="1">
              <a:spcBef>
                <a:spcPct val="50000"/>
              </a:spcBef>
            </a:pPr>
            <a:endParaRPr lang="fr-FR" altLang="es-ES_tradnl"/>
          </a:p>
        </p:txBody>
      </p:sp>
      <p:pic>
        <p:nvPicPr>
          <p:cNvPr id="22533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4" y="214313"/>
            <a:ext cx="1216006" cy="92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Rectangle 18"/>
          <p:cNvSpPr>
            <a:spLocks noChangeArrowheads="1"/>
          </p:cNvSpPr>
          <p:nvPr/>
        </p:nvSpPr>
        <p:spPr bwMode="auto">
          <a:xfrm>
            <a:off x="785786" y="2143116"/>
            <a:ext cx="7848600" cy="200054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Els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drets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de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l’Atenció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Pal·liativa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:</a:t>
            </a:r>
          </a:p>
          <a:p>
            <a:pPr algn="ctr" eaLnBrk="1" hangingPunct="1"/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Atenció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integral  i integrada de persones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amb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malalties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cròniques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avançades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i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pronóstic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de vida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limitat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als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serveis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de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salut</a:t>
            </a:r>
            <a:r>
              <a:rPr lang="es-ES" altLang="es-ES_tradnl" b="1" i="1" dirty="0" smtClean="0">
                <a:solidFill>
                  <a:srgbClr val="C00000"/>
                </a:solidFill>
                <a:latin typeface="Calibri" pitchFamily="34" charset="0"/>
              </a:rPr>
              <a:t> i </a:t>
            </a:r>
            <a:r>
              <a:rPr lang="es-ES" altLang="es-ES_tradnl" b="1" i="1" dirty="0" err="1" smtClean="0">
                <a:solidFill>
                  <a:srgbClr val="C00000"/>
                </a:solidFill>
                <a:latin typeface="Calibri" pitchFamily="34" charset="0"/>
              </a:rPr>
              <a:t>socials</a:t>
            </a:r>
            <a:endParaRPr lang="es-ES" altLang="es-ES_tradnl" b="1" i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algn="ctr" eaLnBrk="1" hangingPunct="1"/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Xavier 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Gómez- Batiste, </a:t>
            </a:r>
            <a:b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</a:b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Director</a:t>
            </a:r>
            <a:endParaRPr lang="es-ES" altLang="es-ES_tradnl" sz="1400" b="1" i="1" dirty="0">
              <a:solidFill>
                <a:srgbClr val="C00000"/>
              </a:solidFill>
              <a:latin typeface="Calibri" pitchFamily="34" charset="0"/>
            </a:endParaRPr>
          </a:p>
          <a:p>
            <a:pPr algn="ctr" eaLnBrk="1" hangingPunct="1"/>
            <a:r>
              <a:rPr lang="es-ES" altLang="es-ES_tradnl" sz="1400" b="1" i="1" dirty="0" err="1" smtClean="0">
                <a:solidFill>
                  <a:srgbClr val="C00000"/>
                </a:solidFill>
                <a:latin typeface="Calibri" pitchFamily="34" charset="0"/>
              </a:rPr>
              <a:t>Observatori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‘</a:t>
            </a:r>
            <a:r>
              <a:rPr lang="es-ES" altLang="es-ES_tradnl" sz="1400" b="1" i="1" dirty="0" err="1">
                <a:solidFill>
                  <a:srgbClr val="C00000"/>
                </a:solidFill>
                <a:latin typeface="Calibri" pitchFamily="34" charset="0"/>
              </a:rPr>
              <a:t>Qualy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’</a:t>
            </a:r>
          </a:p>
          <a:p>
            <a:pPr algn="ctr" eaLnBrk="1" hangingPunct="1"/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Centre 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Colaborador OMS 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Programes </a:t>
            </a:r>
            <a:r>
              <a:rPr lang="es-ES" altLang="es-ES_tradnl" sz="1400" b="1" i="1" dirty="0" err="1" smtClean="0">
                <a:solidFill>
                  <a:srgbClr val="C00000"/>
                </a:solidFill>
                <a:latin typeface="Calibri" pitchFamily="34" charset="0"/>
              </a:rPr>
              <a:t>Públics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de 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CP. 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ICO</a:t>
            </a:r>
          </a:p>
          <a:p>
            <a:pPr algn="ctr" eaLnBrk="1" hangingPunct="1"/>
            <a:r>
              <a:rPr lang="es-ES" altLang="es-ES_tradnl" sz="1400" b="1" i="1" dirty="0" err="1" smtClean="0">
                <a:solidFill>
                  <a:srgbClr val="C00000"/>
                </a:solidFill>
                <a:latin typeface="Calibri" pitchFamily="34" charset="0"/>
              </a:rPr>
              <a:t>Càtedra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ICO/UVIC </a:t>
            </a:r>
            <a:r>
              <a:rPr lang="es-ES" altLang="es-ES_tradnl" sz="1400" b="1" i="1" dirty="0" err="1" smtClean="0">
                <a:solidFill>
                  <a:srgbClr val="C00000"/>
                </a:solidFill>
                <a:latin typeface="Calibri" pitchFamily="34" charset="0"/>
              </a:rPr>
              <a:t>d’Atenció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 i Cures </a:t>
            </a:r>
            <a:r>
              <a:rPr lang="es-ES" altLang="es-ES_tradnl" sz="1400" b="1" i="1" dirty="0" err="1" smtClean="0">
                <a:solidFill>
                  <a:srgbClr val="C00000"/>
                </a:solidFill>
                <a:latin typeface="Calibri" pitchFamily="34" charset="0"/>
              </a:rPr>
              <a:t>Pal.liatives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. </a:t>
            </a:r>
            <a:r>
              <a:rPr lang="es-ES" altLang="es-ES_tradnl" sz="1400" b="1" i="1" dirty="0" err="1" smtClean="0">
                <a:solidFill>
                  <a:srgbClr val="C00000"/>
                </a:solidFill>
                <a:latin typeface="Calibri" pitchFamily="34" charset="0"/>
              </a:rPr>
              <a:t>Universitat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altLang="es-ES_tradnl" sz="1400" b="1" i="1" dirty="0">
                <a:solidFill>
                  <a:srgbClr val="C00000"/>
                </a:solidFill>
                <a:latin typeface="Calibri" pitchFamily="34" charset="0"/>
              </a:rPr>
              <a:t>de </a:t>
            </a:r>
            <a:r>
              <a:rPr lang="es-ES" altLang="es-ES_tradnl" sz="1400" b="1" i="1" dirty="0" smtClean="0">
                <a:solidFill>
                  <a:srgbClr val="C00000"/>
                </a:solidFill>
                <a:latin typeface="Calibri" pitchFamily="34" charset="0"/>
              </a:rPr>
              <a:t>Vic / Central Catalunya</a:t>
            </a:r>
          </a:p>
        </p:txBody>
      </p:sp>
    </p:spTree>
    <p:extLst>
      <p:ext uri="{BB962C8B-B14F-4D97-AF65-F5344CB8AC3E}">
        <p14:creationId xmlns:p14="http://schemas.microsoft.com/office/powerpoint/2010/main" val="275694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584" y="1052736"/>
            <a:ext cx="7772400" cy="1143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ES_tradnl" altLang="es-ES_tradnl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/>
            </a:r>
            <a:br>
              <a:rPr lang="es-ES_tradnl" altLang="es-ES_tradnl" sz="2400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s-ES_tradnl" altLang="es-ES_tradnl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Objectius</a:t>
            </a:r>
            <a:r>
              <a:rPr lang="es-ES_tradnl" altLang="es-ES_tradnl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/ </a:t>
            </a:r>
            <a:r>
              <a:rPr lang="es-ES_tradnl" altLang="es-ES_tradnl" sz="24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Continguts</a:t>
            </a:r>
            <a:endParaRPr lang="es-ES" altLang="es-ES_tradnl" sz="24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584" y="2492896"/>
            <a:ext cx="7772400" cy="2150550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Objectiu</a:t>
            </a:r>
            <a:endParaRPr lang="es-ES_tradnl" altLang="es-ES_tradnl" sz="1800" b="1" i="1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s-ES_tradnl" altLang="es-ES_tradnl" sz="1800" b="1" dirty="0" err="1" smtClean="0">
                <a:latin typeface="Calibri" panose="020F0502020204030204" pitchFamily="34" charset="0"/>
              </a:rPr>
              <a:t>Reflexió</a:t>
            </a:r>
            <a:r>
              <a:rPr lang="es-ES_tradnl" altLang="es-ES_tradnl" sz="1800" b="1" dirty="0" smtClean="0">
                <a:latin typeface="Calibri" panose="020F0502020204030204" pitchFamily="34" charset="0"/>
              </a:rPr>
              <a:t> </a:t>
            </a:r>
            <a:r>
              <a:rPr lang="es-ES_tradnl" altLang="es-ES_tradnl" sz="1800" b="1" dirty="0" err="1" smtClean="0">
                <a:latin typeface="Calibri" panose="020F0502020204030204" pitchFamily="34" charset="0"/>
              </a:rPr>
              <a:t>drets</a:t>
            </a:r>
            <a:r>
              <a:rPr lang="es-ES_tradnl" altLang="es-ES_tradnl" sz="1800" b="1" dirty="0" smtClean="0">
                <a:latin typeface="Calibri" panose="020F0502020204030204" pitchFamily="34" charset="0"/>
              </a:rPr>
              <a:t> al final de la vida a </a:t>
            </a:r>
            <a:r>
              <a:rPr lang="es-ES_tradnl" altLang="es-ES_tradnl" sz="1800" b="1" dirty="0" err="1" smtClean="0">
                <a:latin typeface="Calibri" panose="020F0502020204030204" pitchFamily="34" charset="0"/>
              </a:rPr>
              <a:t>l’Estat</a:t>
            </a:r>
            <a:endParaRPr lang="es-ES_tradnl" altLang="es-ES_tradnl" sz="1800" b="1" i="1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Continguts</a:t>
            </a:r>
            <a:r>
              <a:rPr lang="es-ES_tradnl" altLang="es-ES_tradnl" sz="1800" b="1" i="1" dirty="0" smtClean="0">
                <a:latin typeface="Calibri" panose="020F0502020204030204" pitchFamily="34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s-ES_tradnl" altLang="es-ES_tradnl" sz="1800" b="1" i="1" dirty="0" smtClean="0">
                <a:latin typeface="Calibri" panose="020F0502020204030204" pitchFamily="34" charset="0"/>
              </a:rPr>
              <a:t>Epidemiologia</a:t>
            </a:r>
          </a:p>
          <a:p>
            <a:pPr>
              <a:lnSpc>
                <a:spcPct val="90000"/>
              </a:lnSpc>
            </a:pP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Dret</a:t>
            </a:r>
            <a:r>
              <a:rPr lang="es-ES_tradnl" altLang="es-ES_tradnl" sz="1800" b="1" i="1" dirty="0" smtClean="0">
                <a:latin typeface="Calibri" panose="020F0502020204030204" pitchFamily="34" charset="0"/>
              </a:rPr>
              <a:t> a </a:t>
            </a: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l’atenció</a:t>
            </a:r>
            <a:r>
              <a:rPr lang="es-ES_tradnl" altLang="es-ES_tradnl" sz="1800" b="1" i="1" dirty="0" smtClean="0">
                <a:latin typeface="Calibri" panose="020F0502020204030204" pitchFamily="34" charset="0"/>
              </a:rPr>
              <a:t> </a:t>
            </a: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Pal·liativa</a:t>
            </a:r>
            <a:r>
              <a:rPr lang="es-ES_tradnl" altLang="es-ES_tradnl" sz="1800" b="1" i="1" dirty="0" smtClean="0">
                <a:latin typeface="Calibri" panose="020F0502020204030204" pitchFamily="34" charset="0"/>
              </a:rPr>
              <a:t> de </a:t>
            </a: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qualitat</a:t>
            </a:r>
            <a:endParaRPr lang="es-ES_tradnl" altLang="es-ES_tradnl" sz="1800" b="1" i="1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Atenció</a:t>
            </a:r>
            <a:r>
              <a:rPr lang="es-ES_tradnl" altLang="es-ES_tradnl" sz="1800" b="1" i="1" dirty="0" smtClean="0">
                <a:latin typeface="Calibri" panose="020F0502020204030204" pitchFamily="34" charset="0"/>
              </a:rPr>
              <a:t> del </a:t>
            </a: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patiment</a:t>
            </a:r>
            <a:r>
              <a:rPr lang="es-ES_tradnl" altLang="es-ES_tradnl" sz="1800" b="1" i="1" dirty="0" smtClean="0">
                <a:latin typeface="Calibri" panose="020F0502020204030204" pitchFamily="34" charset="0"/>
              </a:rPr>
              <a:t> </a:t>
            </a: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extrem</a:t>
            </a:r>
            <a:endParaRPr lang="es-ES_tradnl" altLang="es-ES_tradnl" sz="1800" b="1" i="1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Dret</a:t>
            </a:r>
            <a:r>
              <a:rPr lang="es-ES_tradnl" altLang="es-ES_tradnl" sz="1800" b="1" i="1" dirty="0" smtClean="0">
                <a:latin typeface="Calibri" panose="020F0502020204030204" pitchFamily="34" charset="0"/>
              </a:rPr>
              <a:t> </a:t>
            </a:r>
            <a:r>
              <a:rPr lang="es-ES_tradnl" altLang="es-ES_tradnl" sz="1800" b="1" i="1" dirty="0" err="1" smtClean="0">
                <a:latin typeface="Calibri" panose="020F0502020204030204" pitchFamily="34" charset="0"/>
              </a:rPr>
              <a:t>eutanàsia</a:t>
            </a:r>
            <a:endParaRPr lang="es-ES_tradnl" altLang="es-ES_tradnl" sz="1800" b="1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8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ctrTitle"/>
          </p:nvPr>
        </p:nvSpPr>
        <p:spPr bwMode="auto">
          <a:xfrm>
            <a:off x="642910" y="1000108"/>
            <a:ext cx="7772400" cy="571504"/>
          </a:xfrm>
          <a:noFill/>
          <a:ln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altLang="es-ES" sz="28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Conceptes</a:t>
            </a:r>
            <a:r>
              <a:rPr lang="es-ES" altLang="es-E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i Epidemiologia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928662" y="3500438"/>
            <a:ext cx="300039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Prevalença</a:t>
            </a:r>
            <a:r>
              <a:rPr lang="es-ES" sz="1400" b="1" dirty="0" smtClean="0">
                <a:latin typeface="Calibri" pitchFamily="34" charset="0"/>
              </a:rPr>
              <a:t>:</a:t>
            </a:r>
          </a:p>
          <a:p>
            <a:r>
              <a:rPr lang="es-ES" sz="1400" b="1" dirty="0" smtClean="0">
                <a:latin typeface="Calibri" pitchFamily="34" charset="0"/>
              </a:rPr>
              <a:t>- 1.5% de la </a:t>
            </a:r>
            <a:r>
              <a:rPr lang="es-ES" sz="1400" b="1" dirty="0" err="1" smtClean="0">
                <a:latin typeface="Calibri" pitchFamily="34" charset="0"/>
              </a:rPr>
              <a:t>població</a:t>
            </a:r>
            <a:r>
              <a:rPr lang="es-ES" sz="1400" b="1" dirty="0" smtClean="0">
                <a:latin typeface="Calibri" pitchFamily="34" charset="0"/>
              </a:rPr>
              <a:t> general (600-700.000) </a:t>
            </a:r>
            <a:r>
              <a:rPr lang="es-ES" sz="1400" b="1" dirty="0" err="1" smtClean="0">
                <a:latin typeface="Calibri" pitchFamily="34" charset="0"/>
              </a:rPr>
              <a:t>pateixen</a:t>
            </a:r>
            <a:r>
              <a:rPr lang="es-ES" sz="1400" b="1" dirty="0" smtClean="0">
                <a:latin typeface="Calibri" pitchFamily="34" charset="0"/>
              </a:rPr>
              <a:t> PCA</a:t>
            </a:r>
            <a:endParaRPr lang="es-ES" sz="1400" b="1" dirty="0">
              <a:latin typeface="Calibri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928662" y="2714620"/>
            <a:ext cx="300039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Mortalitat</a:t>
            </a:r>
            <a:r>
              <a:rPr lang="es-ES" sz="1400" b="1" dirty="0" smtClean="0">
                <a:latin typeface="Calibri" pitchFamily="34" charset="0"/>
              </a:rPr>
              <a:t>:</a:t>
            </a:r>
          </a:p>
          <a:p>
            <a:r>
              <a:rPr lang="es-ES" sz="1400" b="1" dirty="0" smtClean="0">
                <a:latin typeface="Calibri" pitchFamily="34" charset="0"/>
              </a:rPr>
              <a:t>75% de la </a:t>
            </a:r>
            <a:r>
              <a:rPr lang="es-ES" sz="1400" b="1" dirty="0" err="1" smtClean="0">
                <a:latin typeface="Calibri" pitchFamily="34" charset="0"/>
              </a:rPr>
              <a:t>població</a:t>
            </a:r>
            <a:r>
              <a:rPr lang="es-ES" sz="1400" b="1" dirty="0" smtClean="0">
                <a:latin typeface="Calibri" pitchFamily="34" charset="0"/>
              </a:rPr>
              <a:t> (300.000/a) causa de </a:t>
            </a:r>
            <a:r>
              <a:rPr lang="es-ES" sz="1400" b="1" dirty="0" err="1" smtClean="0">
                <a:latin typeface="Calibri" pitchFamily="34" charset="0"/>
              </a:rPr>
              <a:t>condicions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cròniques</a:t>
            </a:r>
            <a:r>
              <a:rPr lang="es-ES" sz="1400" b="1" dirty="0" smtClean="0">
                <a:latin typeface="Calibri" pitchFamily="34" charset="0"/>
              </a:rPr>
              <a:t>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928662" y="1714488"/>
            <a:ext cx="300039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Conceptes</a:t>
            </a:r>
            <a:r>
              <a:rPr lang="es-ES" sz="1400" b="1" dirty="0" smtClean="0">
                <a:latin typeface="Calibri" pitchFamily="34" charset="0"/>
              </a:rPr>
              <a:t>: </a:t>
            </a:r>
          </a:p>
          <a:p>
            <a:r>
              <a:rPr lang="es-ES" sz="1400" b="1" dirty="0" smtClean="0">
                <a:latin typeface="Calibri" pitchFamily="34" charset="0"/>
              </a:rPr>
              <a:t>“Persones </a:t>
            </a:r>
            <a:r>
              <a:rPr lang="es-ES" sz="1400" b="1" dirty="0" err="1" smtClean="0">
                <a:latin typeface="Calibri" pitchFamily="34" charset="0"/>
              </a:rPr>
              <a:t>amb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malalties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cròniques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avançades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necessitats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pal·liatives</a:t>
            </a:r>
            <a:r>
              <a:rPr lang="es-ES" sz="1400" b="1" dirty="0" smtClean="0">
                <a:latin typeface="Calibri" pitchFamily="34" charset="0"/>
              </a:rPr>
              <a:t>, i </a:t>
            </a:r>
            <a:r>
              <a:rPr lang="es-ES" sz="1400" b="1" dirty="0" err="1" smtClean="0">
                <a:latin typeface="Calibri" pitchFamily="34" charset="0"/>
              </a:rPr>
              <a:t>pronòstic</a:t>
            </a:r>
            <a:r>
              <a:rPr lang="es-ES" sz="1400" b="1" dirty="0" smtClean="0">
                <a:latin typeface="Calibri" pitchFamily="34" charset="0"/>
              </a:rPr>
              <a:t> de vida </a:t>
            </a:r>
            <a:r>
              <a:rPr lang="es-ES" sz="1400" b="1" dirty="0" err="1" smtClean="0">
                <a:latin typeface="Calibri" pitchFamily="34" charset="0"/>
              </a:rPr>
              <a:t>limitat</a:t>
            </a:r>
            <a:r>
              <a:rPr lang="es-ES" sz="1400" b="1" dirty="0" smtClean="0">
                <a:latin typeface="Calibri" pitchFamily="34" charset="0"/>
              </a:rPr>
              <a:t> (± 2a)” PCA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643438" y="1571612"/>
            <a:ext cx="3000396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Tipologies</a:t>
            </a:r>
            <a:r>
              <a:rPr lang="es-ES" sz="1400" b="1" dirty="0" smtClean="0">
                <a:latin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Persones </a:t>
            </a:r>
            <a:r>
              <a:rPr lang="es-ES" sz="1400" b="1" dirty="0" err="1" smtClean="0">
                <a:latin typeface="Calibri" pitchFamily="34" charset="0"/>
              </a:rPr>
              <a:t>grans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amb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multimorbilitat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fragilitat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avançada</a:t>
            </a:r>
            <a:endParaRPr lang="es-ES" sz="14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Persones </a:t>
            </a:r>
            <a:r>
              <a:rPr lang="es-ES" sz="1400" b="1" dirty="0" err="1" smtClean="0">
                <a:latin typeface="Calibri" pitchFamily="34" charset="0"/>
              </a:rPr>
              <a:t>amb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insuficiències</a:t>
            </a:r>
            <a:r>
              <a:rPr lang="es-ES" sz="1400" b="1" dirty="0" smtClean="0">
                <a:latin typeface="Calibri" pitchFamily="34" charset="0"/>
              </a:rPr>
              <a:t>  </a:t>
            </a:r>
            <a:r>
              <a:rPr lang="es-ES" sz="1400" b="1" dirty="0" err="1" smtClean="0">
                <a:latin typeface="Calibri" pitchFamily="34" charset="0"/>
              </a:rPr>
              <a:t>orgàniques</a:t>
            </a:r>
            <a:r>
              <a:rPr lang="es-ES" sz="1400" b="1" dirty="0" smtClean="0">
                <a:latin typeface="Calibri" pitchFamily="34" charset="0"/>
              </a:rPr>
              <a:t>: cardiaca, </a:t>
            </a:r>
            <a:r>
              <a:rPr lang="es-ES" sz="1400" b="1" dirty="0" err="1" smtClean="0">
                <a:latin typeface="Calibri" pitchFamily="34" charset="0"/>
              </a:rPr>
              <a:t>respiratòria</a:t>
            </a:r>
            <a:r>
              <a:rPr lang="es-ES" sz="1400" b="1" dirty="0" smtClean="0">
                <a:latin typeface="Calibri" pitchFamily="34" charset="0"/>
              </a:rPr>
              <a:t>, renal, </a:t>
            </a:r>
            <a:r>
              <a:rPr lang="es-ES" sz="1400" b="1" dirty="0" err="1" smtClean="0">
                <a:latin typeface="Calibri" pitchFamily="34" charset="0"/>
              </a:rPr>
              <a:t>etc</a:t>
            </a:r>
            <a:endParaRPr lang="es-ES" sz="14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Càncer</a:t>
            </a:r>
            <a:r>
              <a:rPr lang="es-ES" sz="1400" b="1" dirty="0" smtClean="0">
                <a:latin typeface="Calibri" pitchFamily="34" charset="0"/>
              </a:rPr>
              <a:t>/no </a:t>
            </a:r>
            <a:r>
              <a:rPr lang="es-ES" sz="1400" b="1" dirty="0" err="1" smtClean="0">
                <a:latin typeface="Calibri" pitchFamily="34" charset="0"/>
              </a:rPr>
              <a:t>càncer</a:t>
            </a:r>
            <a:r>
              <a:rPr lang="es-ES" sz="1400" b="1" dirty="0" smtClean="0">
                <a:latin typeface="Calibri" pitchFamily="34" charset="0"/>
              </a:rPr>
              <a:t> (1/7)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643438" y="3214686"/>
            <a:ext cx="300039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Necessitats</a:t>
            </a:r>
            <a:r>
              <a:rPr lang="es-ES" sz="1400" b="1" dirty="0" smtClean="0">
                <a:latin typeface="Calibri" pitchFamily="34" charset="0"/>
              </a:rPr>
              <a:t>: </a:t>
            </a:r>
            <a:r>
              <a:rPr lang="es-ES" sz="1400" b="1" dirty="0" err="1" smtClean="0">
                <a:latin typeface="Calibri" pitchFamily="34" charset="0"/>
              </a:rPr>
              <a:t>físiques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emocionals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socials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espirituals</a:t>
            </a:r>
            <a:endParaRPr lang="es-ES" sz="14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Dolor &gt; 60%</a:t>
            </a: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Distress</a:t>
            </a:r>
            <a:r>
              <a:rPr lang="es-ES" sz="1400" b="1" dirty="0" smtClean="0">
                <a:latin typeface="Calibri" pitchFamily="34" charset="0"/>
              </a:rPr>
              <a:t> emocional &gt; 60%</a:t>
            </a: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Necessitats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socials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greus</a:t>
            </a:r>
            <a:r>
              <a:rPr lang="es-ES" sz="1400" b="1" dirty="0" smtClean="0">
                <a:latin typeface="Calibri" pitchFamily="34" charset="0"/>
              </a:rPr>
              <a:t>: 25%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643438" y="4500570"/>
            <a:ext cx="3000396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Ús</a:t>
            </a:r>
            <a:r>
              <a:rPr lang="es-ES" sz="1400" b="1" dirty="0" smtClean="0">
                <a:latin typeface="Calibri" pitchFamily="34" charset="0"/>
              </a:rPr>
              <a:t> de </a:t>
            </a:r>
            <a:r>
              <a:rPr lang="es-ES" sz="1400" b="1" dirty="0" err="1" smtClean="0">
                <a:latin typeface="Calibri" pitchFamily="34" charset="0"/>
              </a:rPr>
              <a:t>recusos</a:t>
            </a:r>
            <a:r>
              <a:rPr lang="es-ES" sz="1400" b="1" dirty="0" smtClean="0">
                <a:latin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Alta demanda</a:t>
            </a: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Model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basat</a:t>
            </a:r>
            <a:r>
              <a:rPr lang="es-ES" sz="1400" b="1" dirty="0" smtClean="0">
                <a:latin typeface="Calibri" pitchFamily="34" charset="0"/>
              </a:rPr>
              <a:t> en la </a:t>
            </a:r>
            <a:r>
              <a:rPr lang="es-ES" sz="1400" b="1" dirty="0" err="1" smtClean="0">
                <a:latin typeface="Calibri" pitchFamily="34" charset="0"/>
              </a:rPr>
              <a:t>reactivitat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intervenció</a:t>
            </a:r>
            <a:r>
              <a:rPr lang="es-ES" sz="1400" b="1" dirty="0" smtClean="0">
                <a:latin typeface="Calibri" pitchFamily="34" charset="0"/>
              </a:rPr>
              <a:t> tardana, fragmentada, institucional</a:t>
            </a:r>
          </a:p>
          <a:p>
            <a:pPr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Ús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inadequat</a:t>
            </a:r>
            <a:r>
              <a:rPr lang="es-ES" sz="1400" b="1" dirty="0" smtClean="0">
                <a:latin typeface="Calibri" pitchFamily="34" charset="0"/>
              </a:rPr>
              <a:t> de recursos: </a:t>
            </a:r>
            <a:r>
              <a:rPr lang="es-ES" sz="1400" b="1" dirty="0" err="1" smtClean="0">
                <a:latin typeface="Calibri" pitchFamily="34" charset="0"/>
              </a:rPr>
              <a:t>urgències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hospitals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aguts</a:t>
            </a:r>
            <a:r>
              <a:rPr lang="es-ES" sz="1400" b="1" dirty="0" smtClean="0">
                <a:latin typeface="Calibri" pitchFamily="34" charset="0"/>
              </a:rPr>
              <a:t>, </a:t>
            </a:r>
            <a:r>
              <a:rPr lang="es-ES" sz="1400" b="1" dirty="0" err="1" smtClean="0">
                <a:latin typeface="Calibri" pitchFamily="34" charset="0"/>
              </a:rPr>
              <a:t>etc</a:t>
            </a:r>
            <a:endParaRPr lang="es-ES" sz="1400" b="1" dirty="0" smtClean="0">
              <a:latin typeface="Calibri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28662" y="4429132"/>
            <a:ext cx="300039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Prevalença</a:t>
            </a:r>
            <a:r>
              <a:rPr lang="es-ES" sz="1400" b="1" dirty="0" smtClean="0">
                <a:latin typeface="Calibri" pitchFamily="34" charset="0"/>
              </a:rPr>
              <a:t>:</a:t>
            </a:r>
          </a:p>
          <a:p>
            <a:r>
              <a:rPr lang="es-ES" sz="1400" b="1" dirty="0" smtClean="0">
                <a:latin typeface="Calibri" pitchFamily="34" charset="0"/>
              </a:rPr>
              <a:t>- 1.5% de la </a:t>
            </a:r>
            <a:r>
              <a:rPr lang="es-ES" sz="1400" b="1" dirty="0" err="1" smtClean="0">
                <a:latin typeface="Calibri" pitchFamily="34" charset="0"/>
              </a:rPr>
              <a:t>població</a:t>
            </a:r>
            <a:r>
              <a:rPr lang="es-ES" sz="1400" b="1" dirty="0" smtClean="0">
                <a:latin typeface="Calibri" pitchFamily="34" charset="0"/>
              </a:rPr>
              <a:t> general (600-700.000) </a:t>
            </a:r>
            <a:r>
              <a:rPr lang="es-ES" sz="1400" b="1" dirty="0" err="1" smtClean="0">
                <a:latin typeface="Calibri" pitchFamily="34" charset="0"/>
              </a:rPr>
              <a:t>pateixen</a:t>
            </a:r>
            <a:r>
              <a:rPr lang="es-ES" sz="1400" b="1" dirty="0" smtClean="0">
                <a:latin typeface="Calibri" pitchFamily="34" charset="0"/>
              </a:rPr>
              <a:t> PCA</a:t>
            </a:r>
            <a:endParaRPr lang="es-ES" sz="1400" b="1" dirty="0">
              <a:latin typeface="Calibri" pitchFamily="34" charset="0"/>
            </a:endParaRPr>
          </a:p>
        </p:txBody>
      </p:sp>
      <p:sp>
        <p:nvSpPr>
          <p:cNvPr id="13" name="11 CuadroTexto"/>
          <p:cNvSpPr txBox="1"/>
          <p:nvPr/>
        </p:nvSpPr>
        <p:spPr>
          <a:xfrm>
            <a:off x="958550" y="5256253"/>
            <a:ext cx="300039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Prevalença</a:t>
            </a:r>
            <a:r>
              <a:rPr lang="es-ES" sz="1400" b="1" dirty="0" smtClean="0">
                <a:latin typeface="Calibri" pitchFamily="34" charset="0"/>
              </a:rPr>
              <a:t> x </a:t>
            </a:r>
            <a:r>
              <a:rPr lang="es-ES" sz="1400" b="1" dirty="0" err="1" smtClean="0">
                <a:latin typeface="Calibri" pitchFamily="34" charset="0"/>
              </a:rPr>
              <a:t>llocs</a:t>
            </a:r>
            <a:r>
              <a:rPr lang="es-ES" sz="1400" b="1" dirty="0" smtClean="0">
                <a:latin typeface="Calibri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35-45% </a:t>
            </a:r>
            <a:r>
              <a:rPr lang="es-ES" sz="1400" b="1" dirty="0" err="1" smtClean="0">
                <a:latin typeface="Calibri" pitchFamily="34" charset="0"/>
              </a:rPr>
              <a:t>Hospitals</a:t>
            </a:r>
            <a:r>
              <a:rPr lang="es-ES" sz="1400" b="1" dirty="0" smtClean="0">
                <a:latin typeface="Calibri" pitchFamily="34" charset="0"/>
              </a:rPr>
              <a:t> </a:t>
            </a:r>
            <a:r>
              <a:rPr lang="es-ES" sz="1400" b="1" dirty="0" err="1" smtClean="0">
                <a:latin typeface="Calibri" pitchFamily="34" charset="0"/>
              </a:rPr>
              <a:t>d’aguts</a:t>
            </a:r>
            <a:endParaRPr lang="es-ES" sz="1400" b="1" dirty="0" smtClean="0">
              <a:latin typeface="Calibri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20-25 </a:t>
            </a:r>
            <a:r>
              <a:rPr lang="es-ES" sz="1400" b="1" dirty="0" err="1" smtClean="0">
                <a:latin typeface="Calibri" pitchFamily="34" charset="0"/>
              </a:rPr>
              <a:t>Metges</a:t>
            </a:r>
            <a:r>
              <a:rPr lang="es-ES" sz="1400" b="1" dirty="0" smtClean="0">
                <a:latin typeface="Calibri" pitchFamily="34" charset="0"/>
              </a:rPr>
              <a:t> familia</a:t>
            </a:r>
          </a:p>
          <a:p>
            <a:pPr marL="285750" indent="-285750">
              <a:buFontTx/>
              <a:buChar char="-"/>
            </a:pPr>
            <a:r>
              <a:rPr lang="es-ES" sz="1400" b="1" dirty="0" smtClean="0">
                <a:latin typeface="Calibri" pitchFamily="34" charset="0"/>
              </a:rPr>
              <a:t>50-70% </a:t>
            </a:r>
            <a:r>
              <a:rPr lang="es-ES" sz="1400" b="1" dirty="0" err="1" smtClean="0">
                <a:latin typeface="Calibri" pitchFamily="34" charset="0"/>
              </a:rPr>
              <a:t>Residències</a:t>
            </a:r>
            <a:endParaRPr lang="es-ES" sz="1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451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85720" y="2143116"/>
            <a:ext cx="4286280" cy="20621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“El 1er </a:t>
            </a:r>
            <a:r>
              <a:rPr lang="es-ES" sz="1600" b="1" dirty="0" err="1" smtClean="0">
                <a:latin typeface="Calibri" pitchFamily="34" charset="0"/>
              </a:rPr>
              <a:t>dret</a:t>
            </a:r>
            <a:r>
              <a:rPr lang="es-ES" sz="1600" b="1" dirty="0" smtClean="0">
                <a:latin typeface="Calibri" pitchFamily="34" charset="0"/>
              </a:rPr>
              <a:t> a contemplar es el </a:t>
            </a:r>
            <a:r>
              <a:rPr lang="es-ES" sz="1600" b="1" dirty="0" err="1" smtClean="0">
                <a:latin typeface="Calibri" pitchFamily="34" charset="0"/>
              </a:rPr>
              <a:t>d’una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atenció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pa·liativa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qualitat</a:t>
            </a:r>
            <a:r>
              <a:rPr lang="es-ES" sz="1600" b="1" dirty="0" smtClean="0">
                <a:latin typeface="Calibri" pitchFamily="34" charset="0"/>
              </a:rPr>
              <a:t>”  </a:t>
            </a:r>
            <a:r>
              <a:rPr lang="es-ES" sz="1600" b="1" dirty="0" err="1" smtClean="0">
                <a:latin typeface="Calibri" pitchFamily="34" charset="0"/>
              </a:rPr>
              <a:t>amb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criteris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qualitat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equitat</a:t>
            </a:r>
            <a:r>
              <a:rPr lang="es-ES" sz="1600" b="1" dirty="0" smtClean="0">
                <a:latin typeface="Calibri" pitchFamily="34" charset="0"/>
              </a:rPr>
              <a:t>, cobertura, i </a:t>
            </a:r>
            <a:r>
              <a:rPr lang="es-ES" sz="1600" b="1" dirty="0" err="1" smtClean="0">
                <a:latin typeface="Calibri" pitchFamily="34" charset="0"/>
              </a:rPr>
              <a:t>accés</a:t>
            </a:r>
            <a:r>
              <a:rPr lang="es-ES" sz="1600" b="1" dirty="0" smtClean="0">
                <a:latin typeface="Calibri" pitchFamily="34" charset="0"/>
              </a:rPr>
              <a:t>”</a:t>
            </a:r>
          </a:p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Per a </a:t>
            </a:r>
            <a:r>
              <a:rPr lang="es-ES" sz="1600" b="1" dirty="0" err="1" smtClean="0">
                <a:latin typeface="Calibri" pitchFamily="34" charset="0"/>
              </a:rPr>
              <a:t>tot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tipus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pacients</a:t>
            </a:r>
            <a:r>
              <a:rPr lang="es-ES" sz="1600" b="1" dirty="0" smtClean="0">
                <a:latin typeface="Calibri" pitchFamily="34" charset="0"/>
              </a:rPr>
              <a:t>, a </a:t>
            </a:r>
            <a:r>
              <a:rPr lang="es-ES" sz="1600" b="1" dirty="0" err="1" smtClean="0">
                <a:latin typeface="Calibri" pitchFamily="34" charset="0"/>
              </a:rPr>
              <a:t>tots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els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serveis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tots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els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professionals</a:t>
            </a:r>
            <a:r>
              <a:rPr lang="es-ES" sz="1600" b="1" dirty="0" smtClean="0">
                <a:latin typeface="Calibri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Les </a:t>
            </a:r>
            <a:r>
              <a:rPr lang="es-ES" sz="1600" b="1" dirty="0" err="1" smtClean="0">
                <a:latin typeface="Calibri" pitchFamily="34" charset="0"/>
              </a:rPr>
              <a:t>necessitats</a:t>
            </a:r>
            <a:r>
              <a:rPr lang="es-ES" sz="1600" b="1" dirty="0" smtClean="0">
                <a:latin typeface="Calibri" pitchFamily="34" charset="0"/>
              </a:rPr>
              <a:t> son </a:t>
            </a:r>
            <a:r>
              <a:rPr lang="es-ES" sz="1600" b="1" dirty="0" err="1" smtClean="0">
                <a:latin typeface="Calibri" pitchFamily="34" charset="0"/>
              </a:rPr>
              <a:t>multidimensionals</a:t>
            </a:r>
            <a:r>
              <a:rPr lang="es-ES" sz="1600" b="1" dirty="0" smtClean="0">
                <a:latin typeface="Calibri" pitchFamily="34" charset="0"/>
              </a:rPr>
              <a:t>: </a:t>
            </a:r>
            <a:r>
              <a:rPr lang="es-ES" sz="1600" b="1" dirty="0" err="1" smtClean="0">
                <a:latin typeface="Calibri" pitchFamily="34" charset="0"/>
              </a:rPr>
              <a:t>físiques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emocionals</a:t>
            </a:r>
            <a:r>
              <a:rPr lang="es-ES" sz="1600" b="1" dirty="0" smtClean="0">
                <a:latin typeface="Calibri" pitchFamily="34" charset="0"/>
              </a:rPr>
              <a:t>, sociales, </a:t>
            </a:r>
            <a:r>
              <a:rPr lang="es-ES" sz="1600" b="1" dirty="0" err="1" smtClean="0">
                <a:latin typeface="Calibri" pitchFamily="34" charset="0"/>
              </a:rPr>
              <a:t>espirituals</a:t>
            </a:r>
            <a:r>
              <a:rPr lang="es-ES" sz="1600" b="1" dirty="0" smtClean="0">
                <a:latin typeface="Calibri" pitchFamily="34" charset="0"/>
              </a:rPr>
              <a:t> , </a:t>
            </a:r>
            <a:r>
              <a:rPr lang="es-ES" sz="1600" b="1" dirty="0" err="1" smtClean="0">
                <a:latin typeface="Calibri" pitchFamily="34" charset="0"/>
              </a:rPr>
              <a:t>étiques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etc</a:t>
            </a:r>
            <a:endParaRPr lang="es-ES" sz="1600" b="1" dirty="0">
              <a:latin typeface="Calibri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500694" y="1643050"/>
            <a:ext cx="2928958" cy="403187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El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dret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fonamental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a una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atenció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pal·liativa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de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qualitat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es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vulnerat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de manera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sistemàtica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a la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majoria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de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territoris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de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l’Estat</a:t>
            </a:r>
            <a:endParaRPr lang="es-ES" sz="16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Sectors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especialmente vulnerables: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solitut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s-ES" sz="1600" b="1" smtClean="0">
                <a:solidFill>
                  <a:srgbClr val="C00000"/>
                </a:solidFill>
                <a:latin typeface="Calibri" pitchFamily="34" charset="0"/>
              </a:rPr>
              <a:t>residències</a:t>
            </a:r>
            <a:endParaRPr lang="es-ES" sz="16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Les </a:t>
            </a:r>
            <a:r>
              <a:rPr lang="es-ES" sz="1600" b="1" dirty="0" err="1" smtClean="0">
                <a:latin typeface="Calibri" pitchFamily="34" charset="0"/>
              </a:rPr>
              <a:t>necessitats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caràcter</a:t>
            </a:r>
            <a:r>
              <a:rPr lang="es-ES" sz="1600" b="1" dirty="0" smtClean="0">
                <a:latin typeface="Calibri" pitchFamily="34" charset="0"/>
              </a:rPr>
              <a:t> emocional ,social i espiritual son </a:t>
            </a:r>
            <a:r>
              <a:rPr lang="es-ES" sz="1600" b="1" dirty="0" err="1" smtClean="0">
                <a:latin typeface="Calibri" pitchFamily="34" charset="0"/>
              </a:rPr>
              <a:t>sistemàticament</a:t>
            </a:r>
            <a:r>
              <a:rPr lang="es-ES" sz="1600" b="1" dirty="0" smtClean="0">
                <a:latin typeface="Calibri" pitchFamily="34" charset="0"/>
              </a:rPr>
              <a:t>  </a:t>
            </a:r>
            <a:r>
              <a:rPr lang="es-ES" sz="1600" b="1" dirty="0" err="1" smtClean="0">
                <a:latin typeface="Calibri" pitchFamily="34" charset="0"/>
              </a:rPr>
              <a:t>oblidades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A &gt; 50% de CCAA, la </a:t>
            </a:r>
            <a:r>
              <a:rPr lang="es-ES" sz="1600" b="1" dirty="0" err="1" smtClean="0">
                <a:latin typeface="Calibri" pitchFamily="34" charset="0"/>
              </a:rPr>
              <a:t>implementació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SCPs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està</a:t>
            </a:r>
            <a:r>
              <a:rPr lang="es-ES" sz="1600" b="1" dirty="0" smtClean="0">
                <a:latin typeface="Calibri" pitchFamily="34" charset="0"/>
              </a:rPr>
              <a:t> entre el 30-50% del </a:t>
            </a:r>
            <a:r>
              <a:rPr lang="es-ES" sz="1600" b="1" dirty="0" err="1" smtClean="0">
                <a:latin typeface="Calibri" pitchFamily="34" charset="0"/>
              </a:rPr>
              <a:t>necessari</a:t>
            </a:r>
            <a:r>
              <a:rPr lang="es-ES" sz="1600" b="1" dirty="0" smtClean="0">
                <a:latin typeface="Calibri" pitchFamily="34" charset="0"/>
              </a:rPr>
              <a:t> i estable de fa </a:t>
            </a:r>
            <a:r>
              <a:rPr lang="es-ES" sz="1600" b="1" dirty="0" err="1" smtClean="0">
                <a:latin typeface="Calibri" pitchFamily="34" charset="0"/>
              </a:rPr>
              <a:t>anys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La </a:t>
            </a:r>
            <a:r>
              <a:rPr lang="es-ES" sz="1600" b="1" dirty="0" err="1" smtClean="0">
                <a:latin typeface="Calibri" pitchFamily="34" charset="0"/>
              </a:rPr>
              <a:t>majoria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Plans</a:t>
            </a:r>
            <a:r>
              <a:rPr lang="es-ES" sz="1600" b="1" dirty="0" smtClean="0">
                <a:latin typeface="Calibri" pitchFamily="34" charset="0"/>
              </a:rPr>
              <a:t> de CP son </a:t>
            </a:r>
            <a:r>
              <a:rPr lang="es-ES" sz="1600" b="1" dirty="0" err="1" smtClean="0">
                <a:latin typeface="Calibri" pitchFamily="34" charset="0"/>
              </a:rPr>
              <a:t>obsolets</a:t>
            </a:r>
            <a:endParaRPr lang="es-ES" sz="1600" b="1" dirty="0" smtClean="0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85720" y="4429132"/>
            <a:ext cx="4286280" cy="10772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Hi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ha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experiència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i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evidència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sòlides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sobre el que cal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fer</a:t>
            </a:r>
            <a:endParaRPr lang="es-ES" sz="16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Els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programes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públics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(Catalunya)  han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mostrat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efectivitat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eficiència</a:t>
            </a:r>
            <a:r>
              <a:rPr lang="es-ES" sz="1600" b="1" dirty="0" smtClean="0">
                <a:solidFill>
                  <a:srgbClr val="C00000"/>
                </a:solidFill>
                <a:latin typeface="Calibri" pitchFamily="34" charset="0"/>
              </a:rPr>
              <a:t> i alta </a:t>
            </a:r>
            <a:r>
              <a:rPr lang="es-ES" sz="1600" b="1" dirty="0" err="1" smtClean="0">
                <a:solidFill>
                  <a:srgbClr val="C00000"/>
                </a:solidFill>
                <a:latin typeface="Calibri" pitchFamily="34" charset="0"/>
              </a:rPr>
              <a:t>satisfacció</a:t>
            </a:r>
            <a:endParaRPr lang="es-ES" sz="16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0" name="9 Flecha derecha"/>
          <p:cNvSpPr/>
          <p:nvPr/>
        </p:nvSpPr>
        <p:spPr>
          <a:xfrm>
            <a:off x="4786314" y="2928934"/>
            <a:ext cx="500066" cy="50006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2357422" y="1214422"/>
            <a:ext cx="428628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 smtClean="0">
                <a:solidFill>
                  <a:srgbClr val="C00000"/>
                </a:solidFill>
                <a:latin typeface="Calibri" pitchFamily="34" charset="0"/>
              </a:rPr>
              <a:t>Atenció</a:t>
            </a:r>
            <a:r>
              <a:rPr lang="es-ES" sz="2400" b="1" dirty="0" smtClean="0">
                <a:solidFill>
                  <a:srgbClr val="C00000"/>
                </a:solidFill>
                <a:latin typeface="Calibri" pitchFamily="34" charset="0"/>
              </a:rPr>
              <a:t> del </a:t>
            </a:r>
            <a:r>
              <a:rPr lang="es-ES" sz="2400" b="1" dirty="0" err="1" smtClean="0">
                <a:solidFill>
                  <a:srgbClr val="C00000"/>
                </a:solidFill>
                <a:latin typeface="Calibri" pitchFamily="34" charset="0"/>
              </a:rPr>
              <a:t>patiment</a:t>
            </a:r>
            <a:r>
              <a:rPr lang="es-ES" sz="2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  <a:latin typeface="Calibri" pitchFamily="34" charset="0"/>
              </a:rPr>
              <a:t>sever</a:t>
            </a:r>
            <a:r>
              <a:rPr lang="es-ES" sz="2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s-ES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500166" y="1928802"/>
            <a:ext cx="6072230" cy="18158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Epidemiologia</a:t>
            </a: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10% </a:t>
            </a:r>
            <a:r>
              <a:rPr lang="es-ES" sz="1600" b="1" dirty="0" err="1" smtClean="0">
                <a:latin typeface="Calibri" pitchFamily="34" charset="0"/>
              </a:rPr>
              <a:t>pacients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tenen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distress</a:t>
            </a:r>
            <a:r>
              <a:rPr lang="es-ES" sz="1600" b="1" dirty="0" smtClean="0">
                <a:latin typeface="Calibri" pitchFamily="34" charset="0"/>
              </a:rPr>
              <a:t>/</a:t>
            </a:r>
            <a:r>
              <a:rPr lang="es-ES" sz="1600" b="1" dirty="0" err="1" smtClean="0">
                <a:latin typeface="Calibri" pitchFamily="34" charset="0"/>
              </a:rPr>
              <a:t>patiment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sever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Associat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sovint</a:t>
            </a:r>
            <a:r>
              <a:rPr lang="es-ES" sz="1600" b="1" dirty="0" smtClean="0">
                <a:latin typeface="Calibri" pitchFamily="34" charset="0"/>
              </a:rPr>
              <a:t> a </a:t>
            </a:r>
            <a:r>
              <a:rPr lang="es-ES" sz="1600" b="1" dirty="0" err="1" smtClean="0">
                <a:latin typeface="Calibri" pitchFamily="34" charset="0"/>
              </a:rPr>
              <a:t>depressió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símptomes</a:t>
            </a:r>
            <a:r>
              <a:rPr lang="es-ES" sz="1600" b="1" dirty="0" smtClean="0">
                <a:latin typeface="Calibri" pitchFamily="34" charset="0"/>
              </a:rPr>
              <a:t> intensos, </a:t>
            </a:r>
            <a:r>
              <a:rPr lang="es-ES" sz="1600" b="1" dirty="0" err="1" smtClean="0">
                <a:latin typeface="Calibri" pitchFamily="34" charset="0"/>
              </a:rPr>
              <a:t>persistents</a:t>
            </a:r>
            <a:r>
              <a:rPr lang="es-ES" sz="1600" b="1" dirty="0" smtClean="0">
                <a:latin typeface="Calibri" pitchFamily="34" charset="0"/>
              </a:rPr>
              <a:t> i/o </a:t>
            </a:r>
            <a:r>
              <a:rPr lang="es-ES" sz="1600" b="1" dirty="0" err="1" smtClean="0">
                <a:latin typeface="Calibri" pitchFamily="34" charset="0"/>
              </a:rPr>
              <a:t>refractaris</a:t>
            </a:r>
            <a:r>
              <a:rPr lang="es-ES" sz="1600" b="1" dirty="0" smtClean="0">
                <a:latin typeface="Calibri" pitchFamily="34" charset="0"/>
              </a:rPr>
              <a:t>, </a:t>
            </a: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Associat</a:t>
            </a:r>
            <a:r>
              <a:rPr lang="es-ES" sz="1600" b="1" dirty="0" smtClean="0">
                <a:latin typeface="Calibri" pitchFamily="34" charset="0"/>
              </a:rPr>
              <a:t> a </a:t>
            </a:r>
            <a:r>
              <a:rPr lang="es-ES" sz="1600" b="1" dirty="0" err="1" smtClean="0">
                <a:latin typeface="Calibri" pitchFamily="34" charset="0"/>
              </a:rPr>
              <a:t>difucltats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socials</a:t>
            </a:r>
            <a:r>
              <a:rPr lang="es-ES" sz="1600" b="1" dirty="0" smtClean="0">
                <a:latin typeface="Calibri" pitchFamily="34" charset="0"/>
              </a:rPr>
              <a:t>: </a:t>
            </a:r>
            <a:r>
              <a:rPr lang="es-ES" sz="1600" b="1" dirty="0" err="1" smtClean="0">
                <a:latin typeface="Calibri" pitchFamily="34" charset="0"/>
              </a:rPr>
              <a:t>solitut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pobressa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conflicte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accesibilitat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Distress</a:t>
            </a:r>
            <a:r>
              <a:rPr lang="es-ES" sz="1600" b="1" dirty="0" smtClean="0">
                <a:latin typeface="Calibri" pitchFamily="34" charset="0"/>
              </a:rPr>
              <a:t> existencial</a:t>
            </a: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Fatiga, </a:t>
            </a:r>
            <a:r>
              <a:rPr lang="es-ES" sz="1600" b="1" dirty="0" err="1" smtClean="0">
                <a:latin typeface="Calibri" pitchFamily="34" charset="0"/>
              </a:rPr>
              <a:t>dessitg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d’avançar</a:t>
            </a:r>
            <a:r>
              <a:rPr lang="es-ES" sz="1600" b="1" dirty="0" smtClean="0">
                <a:latin typeface="Calibri" pitchFamily="34" charset="0"/>
              </a:rPr>
              <a:t> la </a:t>
            </a:r>
            <a:r>
              <a:rPr lang="es-ES" sz="1600" b="1" dirty="0" err="1" smtClean="0">
                <a:latin typeface="Calibri" pitchFamily="34" charset="0"/>
              </a:rPr>
              <a:t>mort</a:t>
            </a:r>
            <a:endParaRPr lang="es-ES" sz="1600" b="1" dirty="0">
              <a:latin typeface="Calibri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786050" y="4071942"/>
            <a:ext cx="3714776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Atenció</a:t>
            </a:r>
            <a:r>
              <a:rPr lang="es-ES" sz="1600" b="1" dirty="0" smtClean="0">
                <a:latin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Intensificació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suport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Augment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acompanyament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Indicació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sedació</a:t>
            </a:r>
            <a:r>
              <a:rPr lang="es-ES" sz="1600" b="1" dirty="0" smtClean="0">
                <a:latin typeface="Calibri" pitchFamily="34" charset="0"/>
              </a:rPr>
              <a:t> (</a:t>
            </a:r>
            <a:r>
              <a:rPr lang="es-ES" sz="1600" b="1" dirty="0" err="1" smtClean="0">
                <a:latin typeface="Calibri" pitchFamily="34" charset="0"/>
              </a:rPr>
              <a:t>estàndard</a:t>
            </a:r>
            <a:r>
              <a:rPr lang="es-ES" sz="1600" b="1" dirty="0" smtClean="0">
                <a:latin typeface="Calibri" pitchFamily="34" charset="0"/>
              </a:rPr>
              <a:t> 40%)</a:t>
            </a:r>
          </a:p>
          <a:p>
            <a:r>
              <a:rPr lang="es-ES" sz="1600" b="1" dirty="0" smtClean="0">
                <a:latin typeface="Calibri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Majoria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respostes</a:t>
            </a:r>
            <a:r>
              <a:rPr lang="es-ES" sz="1600" b="1" dirty="0" smtClean="0">
                <a:latin typeface="Calibri" pitchFamily="34" charset="0"/>
              </a:rPr>
              <a:t> positives</a:t>
            </a:r>
            <a:endParaRPr lang="es-ES" sz="16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285720" y="857232"/>
            <a:ext cx="428628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  <a:latin typeface="Calibri" pitchFamily="34" charset="0"/>
              </a:rPr>
              <a:t>Demanda </a:t>
            </a:r>
            <a:r>
              <a:rPr lang="es-ES" b="1" dirty="0" err="1" smtClean="0">
                <a:solidFill>
                  <a:srgbClr val="C00000"/>
                </a:solidFill>
                <a:latin typeface="Calibri" pitchFamily="34" charset="0"/>
              </a:rPr>
              <a:t>eutanàsia</a:t>
            </a:r>
            <a:endParaRPr lang="es-ES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5720" y="1428736"/>
            <a:ext cx="5214974" cy="181588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Epidemiologia / </a:t>
            </a:r>
            <a:r>
              <a:rPr lang="es-ES" sz="1600" b="1" dirty="0" err="1" smtClean="0">
                <a:latin typeface="Calibri" pitchFamily="34" charset="0"/>
              </a:rPr>
              <a:t>característiques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Poc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frequent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assistencialment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Discrepància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enquestes</a:t>
            </a:r>
            <a:r>
              <a:rPr lang="es-ES" sz="1600" b="1" dirty="0" smtClean="0">
                <a:latin typeface="Calibri" pitchFamily="34" charset="0"/>
              </a:rPr>
              <a:t> vs demanda </a:t>
            </a:r>
            <a:r>
              <a:rPr lang="es-ES" sz="1600" b="1" dirty="0" err="1" smtClean="0">
                <a:latin typeface="Calibri" pitchFamily="34" charset="0"/>
              </a:rPr>
              <a:t>pacients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No </a:t>
            </a:r>
            <a:r>
              <a:rPr lang="es-ES" sz="1600" b="1" dirty="0" err="1" smtClean="0">
                <a:latin typeface="Calibri" pitchFamily="34" charset="0"/>
              </a:rPr>
              <a:t>esmentat</a:t>
            </a:r>
            <a:r>
              <a:rPr lang="es-ES" sz="1600" b="1" dirty="0" smtClean="0">
                <a:latin typeface="Calibri" pitchFamily="34" charset="0"/>
              </a:rPr>
              <a:t> a “</a:t>
            </a:r>
            <a:r>
              <a:rPr lang="es-ES" sz="1600" b="1" dirty="0" err="1" smtClean="0">
                <a:latin typeface="Calibri" pitchFamily="34" charset="0"/>
              </a:rPr>
              <a:t>Ciutats</a:t>
            </a:r>
            <a:r>
              <a:rPr lang="es-ES" sz="1600" b="1" dirty="0" smtClean="0">
                <a:latin typeface="Calibri" pitchFamily="34" charset="0"/>
              </a:rPr>
              <a:t> cuidadores”</a:t>
            </a: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Sovint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i="1" dirty="0" err="1" smtClean="0">
                <a:latin typeface="Calibri" pitchFamily="34" charset="0"/>
              </a:rPr>
              <a:t>però</a:t>
            </a:r>
            <a:r>
              <a:rPr lang="es-ES" sz="1600" b="1" i="1" dirty="0" smtClean="0">
                <a:latin typeface="Calibri" pitchFamily="34" charset="0"/>
              </a:rPr>
              <a:t> no </a:t>
            </a:r>
            <a:r>
              <a:rPr lang="es-ES" sz="1600" b="1" i="1" dirty="0" err="1" smtClean="0">
                <a:latin typeface="Calibri" pitchFamily="34" charset="0"/>
              </a:rPr>
              <a:t>sempre</a:t>
            </a:r>
            <a:r>
              <a:rPr lang="es-ES" sz="1600" b="1" dirty="0" smtClean="0">
                <a:latin typeface="Calibri" pitchFamily="34" charset="0"/>
              </a:rPr>
              <a:t>,  </a:t>
            </a:r>
            <a:r>
              <a:rPr lang="es-ES" sz="1600" b="1" dirty="0" err="1" smtClean="0">
                <a:latin typeface="Calibri" pitchFamily="34" charset="0"/>
              </a:rPr>
              <a:t>relacionat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amb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distress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sever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No es resol </a:t>
            </a:r>
            <a:r>
              <a:rPr lang="es-ES" sz="1600" b="1" dirty="0" err="1" smtClean="0">
                <a:latin typeface="Calibri" pitchFamily="34" charset="0"/>
              </a:rPr>
              <a:t>només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amb</a:t>
            </a:r>
            <a:r>
              <a:rPr lang="es-ES" sz="1600" b="1" dirty="0" smtClean="0">
                <a:latin typeface="Calibri" pitchFamily="34" charset="0"/>
              </a:rPr>
              <a:t> CP de </a:t>
            </a:r>
            <a:r>
              <a:rPr lang="es-ES" sz="1600" b="1" dirty="0" err="1" smtClean="0">
                <a:latin typeface="Calibri" pitchFamily="34" charset="0"/>
              </a:rPr>
              <a:t>qualitat</a:t>
            </a:r>
            <a:r>
              <a:rPr lang="es-ES" sz="1600" b="1" dirty="0" smtClean="0">
                <a:latin typeface="Calibri" pitchFamily="34" charset="0"/>
              </a:rPr>
              <a:t> ni </a:t>
            </a:r>
            <a:r>
              <a:rPr lang="es-ES" sz="1600" b="1" dirty="0" err="1" smtClean="0">
                <a:latin typeface="Calibri" pitchFamily="34" charset="0"/>
              </a:rPr>
              <a:t>sedació</a:t>
            </a:r>
            <a:endParaRPr lang="es-ES" sz="1600" b="1" dirty="0" smtClean="0">
              <a:latin typeface="Calibri" pitchFamily="34" charset="0"/>
            </a:endParaRPr>
          </a:p>
          <a:p>
            <a:r>
              <a:rPr lang="es-ES" sz="1600" b="1" dirty="0" smtClean="0">
                <a:latin typeface="Calibri" pitchFamily="34" charset="0"/>
              </a:rPr>
              <a:t>- </a:t>
            </a:r>
            <a:r>
              <a:rPr lang="es-ES" sz="1600" b="1" dirty="0" err="1" smtClean="0">
                <a:latin typeface="Calibri" pitchFamily="34" charset="0"/>
              </a:rPr>
              <a:t>Posició</a:t>
            </a:r>
            <a:r>
              <a:rPr lang="es-ES" sz="1600" b="1" dirty="0" smtClean="0">
                <a:latin typeface="Calibri" pitchFamily="34" charset="0"/>
              </a:rPr>
              <a:t> personal x </a:t>
            </a:r>
            <a:r>
              <a:rPr lang="es-ES" sz="1600" b="1" dirty="0" err="1" smtClean="0">
                <a:latin typeface="Calibri" pitchFamily="34" charset="0"/>
              </a:rPr>
              <a:t>dignitat</a:t>
            </a:r>
            <a:endParaRPr lang="es-ES" sz="1600" b="1" dirty="0"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85720" y="3357562"/>
            <a:ext cx="6143668" cy="30469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Posició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Respecte per persones i </a:t>
            </a:r>
            <a:r>
              <a:rPr lang="es-ES" sz="1600" b="1" dirty="0" err="1" smtClean="0">
                <a:latin typeface="Calibri" pitchFamily="34" charset="0"/>
              </a:rPr>
              <a:t>professionals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Quantitativament</a:t>
            </a:r>
            <a:r>
              <a:rPr lang="es-ES" sz="1600" b="1" dirty="0" smtClean="0">
                <a:latin typeface="Calibri" pitchFamily="34" charset="0"/>
              </a:rPr>
              <a:t> menor</a:t>
            </a: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Evitar </a:t>
            </a:r>
            <a:r>
              <a:rPr lang="es-ES" sz="1600" b="1" dirty="0" err="1" smtClean="0">
                <a:latin typeface="Calibri" pitchFamily="34" charset="0"/>
              </a:rPr>
              <a:t>penalitzar</a:t>
            </a:r>
            <a:r>
              <a:rPr lang="es-ES" sz="1600" b="1" dirty="0" smtClean="0">
                <a:latin typeface="Calibri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es-ES" sz="1600" b="1" dirty="0" smtClean="0">
                <a:latin typeface="Calibri" pitchFamily="34" charset="0"/>
              </a:rPr>
              <a:t> Si </a:t>
            </a:r>
            <a:r>
              <a:rPr lang="es-ES" sz="1600" b="1" dirty="0" err="1" smtClean="0">
                <a:latin typeface="Calibri" pitchFamily="34" charset="0"/>
              </a:rPr>
              <a:t>legislació</a:t>
            </a:r>
            <a:r>
              <a:rPr lang="es-ES" sz="1600" b="1" dirty="0" smtClean="0">
                <a:latin typeface="Calibri" pitchFamily="34" charset="0"/>
              </a:rPr>
              <a:t>: </a:t>
            </a:r>
          </a:p>
          <a:p>
            <a:pPr>
              <a:buFont typeface="Courier New" pitchFamily="49" charset="0"/>
              <a:buChar char="o"/>
            </a:pPr>
            <a:r>
              <a:rPr lang="es-ES" sz="1600" b="1" dirty="0" smtClean="0">
                <a:latin typeface="Calibri" pitchFamily="34" charset="0"/>
              </a:rPr>
              <a:t> No seria </a:t>
            </a:r>
            <a:r>
              <a:rPr lang="es-ES" sz="1600" b="1" dirty="0" err="1" smtClean="0">
                <a:latin typeface="Calibri" pitchFamily="34" charset="0"/>
              </a:rPr>
              <a:t>correcte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fer</a:t>
            </a:r>
            <a:r>
              <a:rPr lang="es-ES" sz="1600" b="1" dirty="0" smtClean="0">
                <a:latin typeface="Calibri" pitchFamily="34" charset="0"/>
              </a:rPr>
              <a:t>-la </a:t>
            </a:r>
            <a:r>
              <a:rPr lang="es-ES" sz="1600" b="1" dirty="0" err="1" smtClean="0">
                <a:latin typeface="Calibri" pitchFamily="34" charset="0"/>
              </a:rPr>
              <a:t>sense</a:t>
            </a:r>
            <a:r>
              <a:rPr lang="es-ES" sz="1600" b="1" dirty="0" smtClean="0">
                <a:latin typeface="Calibri" pitchFamily="34" charset="0"/>
              </a:rPr>
              <a:t> una </a:t>
            </a:r>
            <a:r>
              <a:rPr lang="es-ES" sz="1600" b="1" dirty="0" err="1" smtClean="0">
                <a:latin typeface="Calibri" pitchFamily="34" charset="0"/>
              </a:rPr>
              <a:t>legislació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molt</a:t>
            </a:r>
            <a:r>
              <a:rPr lang="es-ES" sz="1600" b="1" dirty="0" smtClean="0">
                <a:latin typeface="Calibri" pitchFamily="34" charset="0"/>
              </a:rPr>
              <a:t> garantista del </a:t>
            </a:r>
            <a:r>
              <a:rPr lang="es-ES" sz="1600" b="1" dirty="0" err="1" smtClean="0">
                <a:latin typeface="Calibri" pitchFamily="34" charset="0"/>
              </a:rPr>
              <a:t>dret</a:t>
            </a:r>
            <a:r>
              <a:rPr lang="es-ES" sz="1600" b="1" dirty="0" smtClean="0">
                <a:latin typeface="Calibri" pitchFamily="34" charset="0"/>
              </a:rPr>
              <a:t> a bona </a:t>
            </a:r>
            <a:r>
              <a:rPr lang="es-ES" sz="1600" b="1" dirty="0" err="1" smtClean="0">
                <a:latin typeface="Calibri" pitchFamily="34" charset="0"/>
              </a:rPr>
              <a:t>atenció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Molt</a:t>
            </a:r>
            <a:r>
              <a:rPr lang="es-ES" sz="1600" b="1" dirty="0" smtClean="0">
                <a:latin typeface="Calibri" pitchFamily="34" charset="0"/>
              </a:rPr>
              <a:t> garantista: </a:t>
            </a:r>
            <a:r>
              <a:rPr lang="es-ES" sz="1600" b="1" dirty="0" err="1" smtClean="0">
                <a:latin typeface="Calibri" pitchFamily="34" charset="0"/>
              </a:rPr>
              <a:t>garantia</a:t>
            </a:r>
            <a:r>
              <a:rPr lang="es-ES" sz="1600" b="1" dirty="0" smtClean="0">
                <a:latin typeface="Calibri" pitchFamily="34" charset="0"/>
              </a:rPr>
              <a:t> de cures </a:t>
            </a:r>
            <a:r>
              <a:rPr lang="es-ES" sz="1600" b="1" dirty="0" err="1" smtClean="0">
                <a:latin typeface="Calibri" pitchFamily="34" charset="0"/>
              </a:rPr>
              <a:t>pal.liatives</a:t>
            </a:r>
            <a:r>
              <a:rPr lang="es-ES" sz="1600" b="1" dirty="0" smtClean="0">
                <a:latin typeface="Calibri" pitchFamily="34" charset="0"/>
              </a:rPr>
              <a:t>, comité ética,  </a:t>
            </a:r>
            <a:r>
              <a:rPr lang="es-ES" sz="1600" b="1" dirty="0" err="1" smtClean="0">
                <a:latin typeface="Calibri" pitchFamily="34" charset="0"/>
              </a:rPr>
              <a:t>protocols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etc</a:t>
            </a:r>
            <a:endParaRPr lang="es-ES" sz="1600" b="1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s-ES" sz="1600" b="1" dirty="0" smtClean="0">
                <a:latin typeface="Calibri" pitchFamily="34" charset="0"/>
              </a:rPr>
              <a:t> Gens </a:t>
            </a:r>
            <a:r>
              <a:rPr lang="es-ES" sz="1600" b="1" dirty="0" err="1" smtClean="0">
                <a:latin typeface="Calibri" pitchFamily="34" charset="0"/>
              </a:rPr>
              <a:t>clinica</a:t>
            </a:r>
            <a:endParaRPr lang="es-ES" sz="1600" b="1" dirty="0" smtClean="0">
              <a:latin typeface="Calibri" pitchFamily="34" charset="0"/>
            </a:endParaRPr>
          </a:p>
          <a:p>
            <a:r>
              <a:rPr lang="es-ES" sz="1600" b="1" dirty="0" smtClean="0">
                <a:latin typeface="Calibri" pitchFamily="34" charset="0"/>
              </a:rPr>
              <a:t>- </a:t>
            </a:r>
            <a:r>
              <a:rPr lang="es-ES" sz="1600" b="1" dirty="0" err="1" smtClean="0">
                <a:latin typeface="Calibri" pitchFamily="34" charset="0"/>
              </a:rPr>
              <a:t>Nom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adequat</a:t>
            </a:r>
            <a:r>
              <a:rPr lang="es-ES" sz="1600" b="1" dirty="0" smtClean="0">
                <a:latin typeface="Calibri" pitchFamily="34" charset="0"/>
              </a:rPr>
              <a:t>: </a:t>
            </a:r>
            <a:r>
              <a:rPr lang="es-ES" sz="1600" b="1" dirty="0" err="1" smtClean="0">
                <a:latin typeface="Calibri" pitchFamily="34" charset="0"/>
              </a:rPr>
              <a:t>Llei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d’atenció</a:t>
            </a:r>
            <a:r>
              <a:rPr lang="es-ES" sz="1600" b="1" dirty="0" smtClean="0">
                <a:latin typeface="Calibri" pitchFamily="34" charset="0"/>
              </a:rPr>
              <a:t> integral de persones </a:t>
            </a:r>
            <a:r>
              <a:rPr lang="es-ES" sz="1600" b="1" dirty="0" err="1" smtClean="0">
                <a:latin typeface="Calibri" pitchFamily="34" charset="0"/>
              </a:rPr>
              <a:t>amb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malalties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avançades</a:t>
            </a:r>
            <a:r>
              <a:rPr lang="es-ES" sz="1600" b="1" dirty="0" smtClean="0">
                <a:latin typeface="Calibri" pitchFamily="34" charset="0"/>
              </a:rPr>
              <a:t> i </a:t>
            </a:r>
            <a:r>
              <a:rPr lang="es-ES" sz="1600" b="1" dirty="0" err="1" smtClean="0">
                <a:latin typeface="Calibri" pitchFamily="34" charset="0"/>
              </a:rPr>
              <a:t>llurs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famílies</a:t>
            </a:r>
            <a:endParaRPr lang="es-ES" sz="16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2357422" y="1500174"/>
            <a:ext cx="428628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solidFill>
                  <a:srgbClr val="C00000"/>
                </a:solidFill>
                <a:latin typeface="Calibri" pitchFamily="34" charset="0"/>
              </a:rPr>
              <a:t>Conclusions</a:t>
            </a:r>
            <a:r>
              <a:rPr lang="es-ES" b="1" dirty="0" smtClean="0">
                <a:solidFill>
                  <a:srgbClr val="C00000"/>
                </a:solidFill>
                <a:latin typeface="Calibri" pitchFamily="34" charset="0"/>
              </a:rPr>
              <a:t> / </a:t>
            </a:r>
            <a:r>
              <a:rPr lang="es-ES" b="1" dirty="0" err="1" smtClean="0">
                <a:solidFill>
                  <a:srgbClr val="C00000"/>
                </a:solidFill>
                <a:latin typeface="Calibri" pitchFamily="34" charset="0"/>
              </a:rPr>
              <a:t>Propostes</a:t>
            </a:r>
            <a:endParaRPr lang="es-ES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57356" y="2285992"/>
            <a:ext cx="5214974" cy="329320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600" b="1" dirty="0" smtClean="0">
                <a:latin typeface="Calibri" pitchFamily="34" charset="0"/>
              </a:rPr>
              <a:t>El </a:t>
            </a:r>
            <a:r>
              <a:rPr lang="es-ES" sz="1600" b="1" dirty="0" err="1" smtClean="0">
                <a:latin typeface="Calibri" pitchFamily="34" charset="0"/>
              </a:rPr>
              <a:t>dret</a:t>
            </a:r>
            <a:r>
              <a:rPr lang="es-ES" sz="1600" b="1" dirty="0" smtClean="0">
                <a:latin typeface="Calibri" pitchFamily="34" charset="0"/>
              </a:rPr>
              <a:t> a un </a:t>
            </a:r>
            <a:r>
              <a:rPr lang="es-ES" sz="1600" b="1" dirty="0" err="1" smtClean="0">
                <a:latin typeface="Calibri" pitchFamily="34" charset="0"/>
              </a:rPr>
              <a:t>atenció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pal·liativa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qualitat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hauria</a:t>
            </a:r>
            <a:r>
              <a:rPr lang="es-ES" sz="1600" b="1" dirty="0" smtClean="0">
                <a:latin typeface="Calibri" pitchFamily="34" charset="0"/>
              </a:rPr>
              <a:t> de ser  </a:t>
            </a:r>
            <a:r>
              <a:rPr lang="es-ES" sz="1600" b="1" dirty="0" err="1" smtClean="0">
                <a:latin typeface="Calibri" pitchFamily="34" charset="0"/>
              </a:rPr>
              <a:t>l’eix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qualsevol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legislació</a:t>
            </a:r>
            <a:r>
              <a:rPr lang="es-ES" sz="1600" b="1" dirty="0" smtClean="0">
                <a:latin typeface="Calibri" pitchFamily="34" charset="0"/>
              </a:rPr>
              <a:t> i es </a:t>
            </a:r>
            <a:r>
              <a:rPr lang="es-ES" sz="1600" b="1" dirty="0" err="1" smtClean="0">
                <a:latin typeface="Calibri" pitchFamily="34" charset="0"/>
              </a:rPr>
              <a:t>vulnerat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sovint</a:t>
            </a:r>
            <a:r>
              <a:rPr lang="es-ES" sz="1600" b="1" dirty="0" smtClean="0">
                <a:latin typeface="Calibri" pitchFamily="34" charset="0"/>
              </a:rPr>
              <a:t> a </a:t>
            </a:r>
            <a:r>
              <a:rPr lang="es-ES" sz="1600" b="1" dirty="0" err="1" smtClean="0">
                <a:latin typeface="Calibri" pitchFamily="34" charset="0"/>
              </a:rPr>
              <a:t>l’Estat</a:t>
            </a:r>
            <a:endParaRPr lang="es-ES" sz="1600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r>
              <a:rPr lang="es-ES" sz="1600" b="1" dirty="0" err="1" smtClean="0">
                <a:latin typeface="Calibri" pitchFamily="34" charset="0"/>
              </a:rPr>
              <a:t>L’atenció</a:t>
            </a:r>
            <a:r>
              <a:rPr lang="es-ES" sz="1600" b="1" dirty="0" smtClean="0">
                <a:latin typeface="Calibri" pitchFamily="34" charset="0"/>
              </a:rPr>
              <a:t> psicosocial i espiritual han de ser un </a:t>
            </a:r>
            <a:r>
              <a:rPr lang="es-ES" sz="1600" b="1" dirty="0" err="1" smtClean="0">
                <a:latin typeface="Calibri" pitchFamily="34" charset="0"/>
              </a:rPr>
              <a:t>component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essencial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l’atenció</a:t>
            </a:r>
            <a:endParaRPr lang="es-ES" sz="1600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r>
              <a:rPr lang="es-ES" sz="1600" b="1" dirty="0" err="1" smtClean="0">
                <a:latin typeface="Calibri" pitchFamily="34" charset="0"/>
              </a:rPr>
              <a:t>Els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professionals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requereixen</a:t>
            </a:r>
            <a:r>
              <a:rPr lang="es-ES" sz="1600" b="1" dirty="0" smtClean="0">
                <a:latin typeface="Calibri" pitchFamily="34" charset="0"/>
              </a:rPr>
              <a:t> recursos, </a:t>
            </a:r>
            <a:r>
              <a:rPr lang="es-ES" sz="1600" b="1" dirty="0" err="1" smtClean="0">
                <a:latin typeface="Calibri" pitchFamily="34" charset="0"/>
              </a:rPr>
              <a:t>formació</a:t>
            </a:r>
            <a:r>
              <a:rPr lang="es-ES" sz="1600" b="1" dirty="0" smtClean="0">
                <a:latin typeface="Calibri" pitchFamily="34" charset="0"/>
              </a:rPr>
              <a:t> i </a:t>
            </a:r>
            <a:r>
              <a:rPr lang="es-ES" sz="1600" b="1" dirty="0" err="1" smtClean="0">
                <a:latin typeface="Calibri" pitchFamily="34" charset="0"/>
              </a:rPr>
              <a:t>suport</a:t>
            </a:r>
            <a:r>
              <a:rPr lang="es-ES" sz="1600" b="1" dirty="0" smtClean="0">
                <a:latin typeface="Calibri" pitchFamily="34" charset="0"/>
              </a:rPr>
              <a:t> per a practicar una </a:t>
            </a:r>
            <a:r>
              <a:rPr lang="es-ES" sz="1600" b="1" dirty="0" err="1" smtClean="0">
                <a:latin typeface="Calibri" pitchFamily="34" charset="0"/>
              </a:rPr>
              <a:t>atenció</a:t>
            </a:r>
            <a:r>
              <a:rPr lang="es-ES" sz="1600" b="1" dirty="0" smtClean="0">
                <a:latin typeface="Calibri" pitchFamily="34" charset="0"/>
              </a:rPr>
              <a:t> final de la vida de </a:t>
            </a:r>
            <a:r>
              <a:rPr lang="es-ES" sz="1600" b="1" dirty="0" err="1" smtClean="0">
                <a:latin typeface="Calibri" pitchFamily="34" charset="0"/>
              </a:rPr>
              <a:t>qualitat</a:t>
            </a:r>
            <a:endParaRPr lang="es-ES" sz="1600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r>
              <a:rPr lang="es-ES" sz="1600" b="1" dirty="0" smtClean="0">
                <a:latin typeface="Calibri" pitchFamily="34" charset="0"/>
              </a:rPr>
              <a:t>Cal avaluar de manera  rigorosa i </a:t>
            </a:r>
            <a:r>
              <a:rPr lang="es-ES" sz="1600" b="1" dirty="0" err="1" smtClean="0">
                <a:latin typeface="Calibri" pitchFamily="34" charset="0"/>
              </a:rPr>
              <a:t>independent</a:t>
            </a:r>
            <a:r>
              <a:rPr lang="es-ES" sz="1600" b="1" dirty="0" smtClean="0">
                <a:latin typeface="Calibri" pitchFamily="34" charset="0"/>
              </a:rPr>
              <a:t> la </a:t>
            </a:r>
            <a:r>
              <a:rPr lang="es-ES" sz="1600" b="1" dirty="0" err="1" smtClean="0">
                <a:latin typeface="Calibri" pitchFamily="34" charset="0"/>
              </a:rPr>
              <a:t>situació</a:t>
            </a:r>
            <a:r>
              <a:rPr lang="es-ES" sz="1600" b="1" dirty="0" smtClean="0">
                <a:latin typeface="Calibri" pitchFamily="34" charset="0"/>
              </a:rPr>
              <a:t> de </a:t>
            </a:r>
            <a:r>
              <a:rPr lang="es-ES" sz="1600" b="1" dirty="0" err="1" smtClean="0">
                <a:latin typeface="Calibri" pitchFamily="34" charset="0"/>
              </a:rPr>
              <a:t>l’atenció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pal·liativa</a:t>
            </a:r>
            <a:r>
              <a:rPr lang="es-ES" sz="1600" b="1" dirty="0" smtClean="0">
                <a:latin typeface="Calibri" pitchFamily="34" charset="0"/>
              </a:rPr>
              <a:t> a </a:t>
            </a:r>
            <a:r>
              <a:rPr lang="es-ES" sz="1600" b="1" dirty="0" err="1" smtClean="0">
                <a:latin typeface="Calibri" pitchFamily="34" charset="0"/>
              </a:rPr>
              <a:t>l’Estat</a:t>
            </a:r>
            <a:r>
              <a:rPr lang="es-ES" sz="1600" b="1" dirty="0" smtClean="0">
                <a:latin typeface="Calibri" pitchFamily="34" charset="0"/>
              </a:rPr>
              <a:t>, i adoptar mesures </a:t>
            </a:r>
            <a:r>
              <a:rPr lang="es-ES" sz="1600" b="1" dirty="0" err="1" smtClean="0">
                <a:latin typeface="Calibri" pitchFamily="34" charset="0"/>
              </a:rPr>
              <a:t>urgents</a:t>
            </a:r>
            <a:r>
              <a:rPr lang="es-ES" sz="1600" b="1" dirty="0" smtClean="0">
                <a:latin typeface="Calibri" pitchFamily="34" charset="0"/>
              </a:rPr>
              <a:t> i </a:t>
            </a:r>
            <a:r>
              <a:rPr lang="es-ES" sz="1600" b="1" dirty="0" err="1" smtClean="0">
                <a:latin typeface="Calibri" pitchFamily="34" charset="0"/>
              </a:rPr>
              <a:t>radicals</a:t>
            </a:r>
            <a:endParaRPr lang="es-ES" sz="1600" b="1" dirty="0" smtClean="0">
              <a:latin typeface="Calibri" pitchFamily="34" charset="0"/>
            </a:endParaRPr>
          </a:p>
          <a:p>
            <a:pPr marL="342900" indent="-342900">
              <a:buAutoNum type="arabicPeriod"/>
            </a:pPr>
            <a:r>
              <a:rPr lang="es-ES" sz="1600" b="1" dirty="0" smtClean="0">
                <a:latin typeface="Calibri" pitchFamily="34" charset="0"/>
              </a:rPr>
              <a:t>En cas que es </a:t>
            </a:r>
            <a:r>
              <a:rPr lang="es-ES" sz="1600" b="1" dirty="0" err="1" smtClean="0">
                <a:latin typeface="Calibri" pitchFamily="34" charset="0"/>
              </a:rPr>
              <a:t>vulgui</a:t>
            </a:r>
            <a:r>
              <a:rPr lang="es-ES" sz="1600" b="1" dirty="0" smtClean="0">
                <a:latin typeface="Calibri" pitchFamily="34" charset="0"/>
              </a:rPr>
              <a:t> regular, </a:t>
            </a:r>
            <a:r>
              <a:rPr lang="es-ES" sz="1600" b="1" dirty="0" err="1" smtClean="0">
                <a:latin typeface="Calibri" pitchFamily="34" charset="0"/>
              </a:rPr>
              <a:t>hauria</a:t>
            </a:r>
            <a:r>
              <a:rPr lang="es-ES" sz="1600" b="1" dirty="0" smtClean="0">
                <a:latin typeface="Calibri" pitchFamily="34" charset="0"/>
              </a:rPr>
              <a:t> de ser garantista i </a:t>
            </a:r>
            <a:r>
              <a:rPr lang="es-ES" sz="1600" b="1" dirty="0" err="1" smtClean="0">
                <a:latin typeface="Calibri" pitchFamily="34" charset="0"/>
              </a:rPr>
              <a:t>genéric</a:t>
            </a:r>
            <a:r>
              <a:rPr lang="es-ES" sz="1600" b="1" dirty="0" smtClean="0">
                <a:latin typeface="Calibri" pitchFamily="34" charset="0"/>
              </a:rPr>
              <a:t>, </a:t>
            </a:r>
            <a:r>
              <a:rPr lang="es-ES" sz="1600" b="1" dirty="0" err="1" smtClean="0">
                <a:latin typeface="Calibri" pitchFamily="34" charset="0"/>
              </a:rPr>
              <a:t>promovent</a:t>
            </a:r>
            <a:r>
              <a:rPr lang="es-ES" sz="1600" b="1" dirty="0" smtClean="0">
                <a:latin typeface="Calibri" pitchFamily="34" charset="0"/>
              </a:rPr>
              <a:t> la </a:t>
            </a:r>
            <a:r>
              <a:rPr lang="es-ES" sz="1600" b="1" dirty="0" err="1" smtClean="0">
                <a:latin typeface="Calibri" pitchFamily="34" charset="0"/>
              </a:rPr>
              <a:t>intervenció</a:t>
            </a:r>
            <a:r>
              <a:rPr lang="es-ES" sz="1600" b="1" dirty="0" smtClean="0">
                <a:latin typeface="Calibri" pitchFamily="34" charset="0"/>
              </a:rPr>
              <a:t> de recursos de cures </a:t>
            </a:r>
            <a:r>
              <a:rPr lang="es-ES" sz="1600" b="1" dirty="0" err="1" smtClean="0">
                <a:latin typeface="Calibri" pitchFamily="34" charset="0"/>
              </a:rPr>
              <a:t>pal.liatives</a:t>
            </a:r>
            <a:r>
              <a:rPr lang="es-ES" sz="1600" b="1" dirty="0" smtClean="0">
                <a:latin typeface="Calibri" pitchFamily="34" charset="0"/>
              </a:rPr>
              <a:t> i comités </a:t>
            </a:r>
            <a:r>
              <a:rPr lang="es-ES" sz="1600" b="1" dirty="0" err="1" smtClean="0">
                <a:latin typeface="Calibri" pitchFamily="34" charset="0"/>
              </a:rPr>
              <a:t>d’ética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assistencial</a:t>
            </a:r>
            <a:r>
              <a:rPr lang="es-ES" sz="1600" b="1" dirty="0" smtClean="0">
                <a:latin typeface="Calibri" pitchFamily="34" charset="0"/>
              </a:rPr>
              <a:t> </a:t>
            </a:r>
            <a:endParaRPr lang="es-ES" sz="1600" b="1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2357422" y="1500174"/>
            <a:ext cx="428628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solidFill>
                  <a:srgbClr val="C00000"/>
                </a:solidFill>
                <a:latin typeface="Calibri" pitchFamily="34" charset="0"/>
              </a:rPr>
              <a:t>Conclusions</a:t>
            </a:r>
            <a:r>
              <a:rPr lang="es-ES" b="1" dirty="0" smtClean="0">
                <a:solidFill>
                  <a:srgbClr val="C00000"/>
                </a:solidFill>
                <a:latin typeface="Calibri" pitchFamily="34" charset="0"/>
              </a:rPr>
              <a:t> / </a:t>
            </a:r>
            <a:r>
              <a:rPr lang="es-ES" b="1" dirty="0" err="1" smtClean="0">
                <a:solidFill>
                  <a:srgbClr val="C00000"/>
                </a:solidFill>
                <a:latin typeface="Calibri" pitchFamily="34" charset="0"/>
              </a:rPr>
              <a:t>Propostes</a:t>
            </a:r>
            <a:endParaRPr lang="es-ES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857356" y="2285992"/>
            <a:ext cx="5214974" cy="16619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Calibri" pitchFamily="34" charset="0"/>
              </a:rPr>
              <a:t>Una </a:t>
            </a:r>
            <a:r>
              <a:rPr lang="es-ES" sz="1600" b="1" dirty="0" err="1" smtClean="0">
                <a:latin typeface="Calibri" pitchFamily="34" charset="0"/>
              </a:rPr>
              <a:t>Llei</a:t>
            </a:r>
            <a:r>
              <a:rPr lang="es-ES" sz="1600" b="1" dirty="0" smtClean="0">
                <a:latin typeface="Calibri" pitchFamily="34" charset="0"/>
              </a:rPr>
              <a:t> global </a:t>
            </a:r>
          </a:p>
          <a:p>
            <a:endParaRPr lang="es-ES" sz="1600" b="1" dirty="0">
              <a:latin typeface="Calibri" pitchFamily="34" charset="0"/>
            </a:endParaRPr>
          </a:p>
          <a:p>
            <a:r>
              <a:rPr lang="es-ES" b="1" i="1" dirty="0" smtClean="0">
                <a:latin typeface="Calibri" pitchFamily="34" charset="0"/>
              </a:rPr>
              <a:t>“</a:t>
            </a:r>
            <a:r>
              <a:rPr lang="es-ES" b="1" i="1" dirty="0" err="1" smtClean="0">
                <a:latin typeface="Calibri" pitchFamily="34" charset="0"/>
              </a:rPr>
              <a:t>Atenció</a:t>
            </a:r>
            <a:r>
              <a:rPr lang="es-ES" b="1" i="1" dirty="0" smtClean="0">
                <a:latin typeface="Calibri" pitchFamily="34" charset="0"/>
              </a:rPr>
              <a:t> integral i integrada de persones </a:t>
            </a:r>
            <a:r>
              <a:rPr lang="es-ES" b="1" i="1" dirty="0" err="1" smtClean="0">
                <a:latin typeface="Calibri" pitchFamily="34" charset="0"/>
              </a:rPr>
              <a:t>amb</a:t>
            </a:r>
            <a:r>
              <a:rPr lang="es-ES" b="1" i="1" dirty="0" smtClean="0">
                <a:latin typeface="Calibri" pitchFamily="34" charset="0"/>
              </a:rPr>
              <a:t> </a:t>
            </a:r>
            <a:r>
              <a:rPr lang="es-ES" b="1" i="1" dirty="0" err="1" smtClean="0">
                <a:latin typeface="Calibri" pitchFamily="34" charset="0"/>
              </a:rPr>
              <a:t>malalties</a:t>
            </a:r>
            <a:r>
              <a:rPr lang="es-ES" b="1" i="1" dirty="0" smtClean="0">
                <a:latin typeface="Calibri" pitchFamily="34" charset="0"/>
              </a:rPr>
              <a:t> </a:t>
            </a:r>
            <a:r>
              <a:rPr lang="es-ES" b="1" i="1" dirty="0" err="1" smtClean="0">
                <a:latin typeface="Calibri" pitchFamily="34" charset="0"/>
              </a:rPr>
              <a:t>avançades</a:t>
            </a:r>
            <a:r>
              <a:rPr lang="es-ES" b="1" i="1" dirty="0" smtClean="0">
                <a:latin typeface="Calibri" pitchFamily="34" charset="0"/>
              </a:rPr>
              <a:t> / final de vida i </a:t>
            </a:r>
            <a:r>
              <a:rPr lang="es-ES" b="1" i="1" dirty="0" err="1" smtClean="0">
                <a:latin typeface="Calibri" pitchFamily="34" charset="0"/>
              </a:rPr>
              <a:t>llurs</a:t>
            </a:r>
            <a:r>
              <a:rPr lang="es-ES" b="1" i="1" dirty="0" smtClean="0">
                <a:latin typeface="Calibri" pitchFamily="34" charset="0"/>
              </a:rPr>
              <a:t> </a:t>
            </a:r>
            <a:r>
              <a:rPr lang="es-ES" b="1" i="1" dirty="0" err="1" smtClean="0">
                <a:latin typeface="Calibri" pitchFamily="34" charset="0"/>
              </a:rPr>
              <a:t>familes</a:t>
            </a:r>
            <a:r>
              <a:rPr lang="es-ES" b="1" i="1" dirty="0" smtClean="0">
                <a:latin typeface="Calibri" pitchFamily="34" charset="0"/>
              </a:rPr>
              <a:t>” </a:t>
            </a:r>
          </a:p>
          <a:p>
            <a:endParaRPr lang="es-ES" b="1" i="1" dirty="0">
              <a:latin typeface="Calibri" pitchFamily="34" charset="0"/>
            </a:endParaRPr>
          </a:p>
          <a:p>
            <a:r>
              <a:rPr lang="es-ES" sz="1600" b="1" dirty="0" smtClean="0">
                <a:latin typeface="Calibri" pitchFamily="34" charset="0"/>
              </a:rPr>
              <a:t>que </a:t>
            </a:r>
            <a:r>
              <a:rPr lang="es-ES" sz="1600" b="1" dirty="0" err="1" smtClean="0">
                <a:latin typeface="Calibri" pitchFamily="34" charset="0"/>
              </a:rPr>
              <a:t>inclogui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tots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aquests</a:t>
            </a:r>
            <a:r>
              <a:rPr lang="es-ES" sz="1600" b="1" dirty="0" smtClean="0">
                <a:latin typeface="Calibri" pitchFamily="34" charset="0"/>
              </a:rPr>
              <a:t> </a:t>
            </a:r>
            <a:r>
              <a:rPr lang="es-ES" sz="1600" b="1" dirty="0" err="1" smtClean="0">
                <a:latin typeface="Calibri" pitchFamily="34" charset="0"/>
              </a:rPr>
              <a:t>elements</a:t>
            </a:r>
            <a:endParaRPr lang="es-ES" sz="1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7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AutoShape 8"/>
          <p:cNvSpPr>
            <a:spLocks noChangeArrowheads="1"/>
          </p:cNvSpPr>
          <p:nvPr/>
        </p:nvSpPr>
        <p:spPr bwMode="auto">
          <a:xfrm>
            <a:off x="179388" y="282575"/>
            <a:ext cx="4216400" cy="136842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Ins="522000" anchor="ctr"/>
          <a:lstStyle/>
          <a:p>
            <a:pPr algn="r">
              <a:defRPr/>
            </a:pPr>
            <a:endParaRPr lang="ca-ES" b="1" i="1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ca-ES" b="1" i="1" dirty="0">
                <a:solidFill>
                  <a:schemeClr val="bg1"/>
                </a:solidFill>
              </a:rPr>
              <a:t>Vic, ciutat cuidadora </a:t>
            </a:r>
            <a:r>
              <a:rPr lang="ca-ES" b="1" i="1" dirty="0" err="1">
                <a:solidFill>
                  <a:schemeClr val="bg1"/>
                </a:solidFill>
              </a:rPr>
              <a:t>compasiva</a:t>
            </a:r>
            <a:endParaRPr lang="ca-ES" b="1" i="1" dirty="0">
              <a:solidFill>
                <a:schemeClr val="bg1"/>
              </a:solidFill>
            </a:endParaRPr>
          </a:p>
          <a:p>
            <a:pPr algn="r">
              <a:defRPr/>
            </a:pPr>
            <a:endParaRPr lang="ca-ES" b="1" i="1" dirty="0">
              <a:solidFill>
                <a:schemeClr val="bg1"/>
              </a:solidFill>
            </a:endParaRPr>
          </a:p>
        </p:txBody>
      </p:sp>
      <p:sp>
        <p:nvSpPr>
          <p:cNvPr id="100355" name="Rectangle 9"/>
          <p:cNvSpPr>
            <a:spLocks noChangeArrowheads="1"/>
          </p:cNvSpPr>
          <p:nvPr/>
        </p:nvSpPr>
        <p:spPr bwMode="auto">
          <a:xfrm>
            <a:off x="25400" y="6492875"/>
            <a:ext cx="51847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a-ES" altLang="ca-ES" sz="800" b="1">
                <a:latin typeface="Arial" charset="0"/>
              </a:rPr>
              <a:t>Vic, ciutat cuidadora</a:t>
            </a:r>
            <a:endParaRPr lang="ca-ES" altLang="ca-ES" sz="800" b="1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100356" name="Line 6"/>
          <p:cNvSpPr>
            <a:spLocks noChangeShapeType="1"/>
          </p:cNvSpPr>
          <p:nvPr/>
        </p:nvSpPr>
        <p:spPr bwMode="auto">
          <a:xfrm flipH="1">
            <a:off x="-6350" y="6492875"/>
            <a:ext cx="2447925" cy="0"/>
          </a:xfrm>
          <a:prstGeom prst="line">
            <a:avLst/>
          </a:prstGeom>
          <a:noFill/>
          <a:ln w="38100">
            <a:solidFill>
              <a:srgbClr val="7B522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pic>
        <p:nvPicPr>
          <p:cNvPr id="100358" name="Imagen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85715"/>
            <a:ext cx="4486306" cy="6672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14290"/>
            <a:ext cx="4214842" cy="664371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857232"/>
            <a:ext cx="3857652" cy="550072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071942"/>
            <a:ext cx="5781675" cy="1838325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73734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36" y="1357298"/>
            <a:ext cx="3571900" cy="442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lantilla_presentacio ICO">
  <a:themeElements>
    <a:clrScheme name="Plantilla_presentacio I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antilla_presentacio I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lantilla_presentacio I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presentacio IC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presentacio IC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presentacio IC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presentacio IC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_presentacio IC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presentacio IC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presentacio IC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presentacio IC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presentacio IC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presentacio IC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_presentacio IC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Plantilla_presentacio ICO</Template>
  <TotalTime>6058</TotalTime>
  <Words>723</Words>
  <Application>Microsoft Office PowerPoint</Application>
  <PresentationFormat>Presentación en pantalla (4:3)</PresentationFormat>
  <Paragraphs>97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Plantilla_presentacio ICO</vt:lpstr>
      <vt:lpstr> </vt:lpstr>
      <vt:lpstr> Objectius / Continguts</vt:lpstr>
      <vt:lpstr>Conceptes i Epidemiologia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Plantilla_Presentacio</dc:title>
  <dc:creator>h501yjct</dc:creator>
  <cp:lastModifiedBy>xavier.gomez</cp:lastModifiedBy>
  <cp:revision>570</cp:revision>
  <dcterms:created xsi:type="dcterms:W3CDTF">2009-06-25T13:30:03Z</dcterms:created>
  <dcterms:modified xsi:type="dcterms:W3CDTF">2017-06-18T18:07:48Z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eaTema">
    <vt:lpwstr>(Cap)</vt:lpwstr>
  </property>
  <property fmtid="{D5CDD505-2E9C-101B-9397-08002B2CF9AE}" pid="3" name="Resum">
    <vt:lpwstr/>
  </property>
  <property fmtid="{D5CDD505-2E9C-101B-9397-08002B2CF9AE}" pid="4" name="AreesAmbit">
    <vt:lpwstr>1</vt:lpwstr>
  </property>
  <property fmtid="{D5CDD505-2E9C-101B-9397-08002B2CF9AE}" pid="5" name="AreaCentre">
    <vt:lpwstr>Corporatiu</vt:lpwstr>
  </property>
  <property fmtid="{D5CDD505-2E9C-101B-9397-08002B2CF9AE}" pid="6" name="ContingutRelacionat">
    <vt:lpwstr>&lt;div&gt;&lt;/div&gt;</vt:lpwstr>
  </property>
  <property fmtid="{D5CDD505-2E9C-101B-9397-08002B2CF9AE}" pid="7" name="EnviarNovetats">
    <vt:lpwstr>0</vt:lpwstr>
  </property>
  <property fmtid="{D5CDD505-2E9C-101B-9397-08002B2CF9AE}" pid="8" name="ContentType">
    <vt:lpwstr>Documents</vt:lpwstr>
  </property>
  <property fmtid="{D5CDD505-2E9C-101B-9397-08002B2CF9AE}" pid="9" name="Responsable">
    <vt:lpwstr/>
  </property>
  <property fmtid="{D5CDD505-2E9C-101B-9397-08002B2CF9AE}" pid="10" name="AreaCategoria">
    <vt:lpwstr>Plantilles</vt:lpwstr>
  </property>
  <property fmtid="{D5CDD505-2E9C-101B-9397-08002B2CF9AE}" pid="11" name="Subject">
    <vt:lpwstr/>
  </property>
  <property fmtid="{D5CDD505-2E9C-101B-9397-08002B2CF9AE}" pid="12" name="Keywords">
    <vt:lpwstr/>
  </property>
  <property fmtid="{D5CDD505-2E9C-101B-9397-08002B2CF9AE}" pid="13" name="_Author">
    <vt:lpwstr>h501yjct</vt:lpwstr>
  </property>
  <property fmtid="{D5CDD505-2E9C-101B-9397-08002B2CF9AE}" pid="14" name="_Category">
    <vt:lpwstr/>
  </property>
  <property fmtid="{D5CDD505-2E9C-101B-9397-08002B2CF9AE}" pid="15" name="Slides">
    <vt:lpwstr>8</vt:lpwstr>
  </property>
  <property fmtid="{D5CDD505-2E9C-101B-9397-08002B2CF9AE}" pid="16" name="Categories">
    <vt:lpwstr/>
  </property>
  <property fmtid="{D5CDD505-2E9C-101B-9397-08002B2CF9AE}" pid="17" name="Approval Level">
    <vt:lpwstr/>
  </property>
  <property fmtid="{D5CDD505-2E9C-101B-9397-08002B2CF9AE}" pid="18" name="_Comments">
    <vt:lpwstr/>
  </property>
  <property fmtid="{D5CDD505-2E9C-101B-9397-08002B2CF9AE}" pid="19" name="Assigned To">
    <vt:lpwstr/>
  </property>
</Properties>
</file>