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1355" r:id="rId2"/>
    <p:sldId id="1354" r:id="rId3"/>
    <p:sldId id="1356" r:id="rId4"/>
    <p:sldId id="1429" r:id="rId5"/>
    <p:sldId id="1448" r:id="rId6"/>
    <p:sldId id="1449" r:id="rId7"/>
    <p:sldId id="1450" r:id="rId8"/>
    <p:sldId id="1455" r:id="rId9"/>
    <p:sldId id="1451" r:id="rId10"/>
    <p:sldId id="1453" r:id="rId11"/>
    <p:sldId id="1454" r:id="rId12"/>
  </p:sldIdLst>
  <p:sldSz cx="9144000" cy="6858000" type="screen4x3"/>
  <p:notesSz cx="7099300" cy="10234613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ABE9FF"/>
    <a:srgbClr val="3D7B83"/>
    <a:srgbClr val="757E42"/>
    <a:srgbClr val="FF0000"/>
    <a:srgbClr val="008000"/>
    <a:srgbClr val="CC0000"/>
    <a:srgbClr val="FFFF00"/>
    <a:srgbClr val="CCFF33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Estilo temático 1 - Énfasi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8603" autoAdjust="0"/>
    <p:restoredTop sz="86391" autoAdjust="0"/>
  </p:normalViewPr>
  <p:slideViewPr>
    <p:cSldViewPr>
      <p:cViewPr varScale="1">
        <p:scale>
          <a:sx n="71" d="100"/>
          <a:sy n="71" d="100"/>
        </p:scale>
        <p:origin x="1548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95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cs typeface="+mn-cs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>
                <a:cs typeface="+mn-cs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cs typeface="+mn-cs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/>
            </a:lvl1pPr>
          </a:lstStyle>
          <a:p>
            <a:pPr>
              <a:defRPr/>
            </a:pPr>
            <a:fld id="{0D5CE143-2112-44B7-B103-898BEB72E643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187895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07523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_tradnl" altLang="es-ES_tradnl" smtClean="0"/>
          </a:p>
        </p:txBody>
      </p:sp>
      <p:sp>
        <p:nvSpPr>
          <p:cNvPr id="107524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4B63470-29BE-4005-98C3-26B79E5B2AEE}" type="slidenum">
              <a:rPr lang="es-ES" altLang="es-ES_tradnl"/>
              <a:pPr/>
              <a:t>1</a:t>
            </a:fld>
            <a:endParaRPr lang="es-ES" altLang="es-ES_tradnl"/>
          </a:p>
        </p:txBody>
      </p:sp>
    </p:spTree>
    <p:extLst>
      <p:ext uri="{BB962C8B-B14F-4D97-AF65-F5344CB8AC3E}">
        <p14:creationId xmlns:p14="http://schemas.microsoft.com/office/powerpoint/2010/main" val="25456043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813" y="214313"/>
            <a:ext cx="1395412" cy="72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ca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-</a:t>
            </a:r>
            <a:fld id="{0B70A1F9-F029-4DE8-9430-E42C222F9688}" type="slidenum">
              <a:rPr lang="es-ES" altLang="es-ES"/>
              <a:pPr>
                <a:defRPr/>
              </a:pPr>
              <a:t>‹Nº›</a:t>
            </a:fld>
            <a:r>
              <a:rPr lang="es-ES" altLang="es-ES"/>
              <a:t>-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 ___________   ____     _____  __________      ________  _______  _______  _________            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Observatorio ‘Qualy’ / Centro Colaborador OMS Programas Públicos Cuidados Paliativos (CCOMS-ICO)</a:t>
            </a:r>
          </a:p>
        </p:txBody>
      </p:sp>
    </p:spTree>
    <p:extLst>
      <p:ext uri="{BB962C8B-B14F-4D97-AF65-F5344CB8AC3E}">
        <p14:creationId xmlns:p14="http://schemas.microsoft.com/office/powerpoint/2010/main" val="3855588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seño personalizad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25450"/>
            <a:ext cx="796925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n 1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347663"/>
            <a:ext cx="515937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G:\Creativos\iuriburu\NATXO-LETI\la caixa\PPT Y WORD plantillas\logoICO-01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70" b="8424"/>
          <a:stretch>
            <a:fillRect/>
          </a:stretch>
        </p:blipFill>
        <p:spPr bwMode="auto">
          <a:xfrm>
            <a:off x="1120775" y="384175"/>
            <a:ext cx="1363663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5 Rectángulo"/>
          <p:cNvSpPr>
            <a:spLocks noChangeArrowheads="1"/>
          </p:cNvSpPr>
          <p:nvPr userDrawn="1"/>
        </p:nvSpPr>
        <p:spPr bwMode="auto">
          <a:xfrm>
            <a:off x="179388" y="115888"/>
            <a:ext cx="2305050" cy="2317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s-ES" altLang="es-ES" sz="900" dirty="0" smtClean="0"/>
              <a:t>   Dirección científica</a:t>
            </a:r>
          </a:p>
        </p:txBody>
      </p:sp>
      <p:sp>
        <p:nvSpPr>
          <p:cNvPr id="6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85F940-3047-460E-B49E-1BC65AB3EB75}" type="datetime1">
              <a:rPr lang="es-ES"/>
              <a:pPr>
                <a:defRPr/>
              </a:pPr>
              <a:t>18/06/2017</a:t>
            </a:fld>
            <a:endParaRPr lang="es-ES"/>
          </a:p>
        </p:txBody>
      </p:sp>
      <p:sp>
        <p:nvSpPr>
          <p:cNvPr id="7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AE8D3B-A211-4C4A-80C7-B55F765990C3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53359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164305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ca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ca-E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-</a:t>
            </a:r>
            <a:fld id="{235DA053-E2CB-45D2-A39E-82A058BDC8B3}" type="slidenum">
              <a:rPr lang="es-ES" altLang="es-ES"/>
              <a:pPr>
                <a:defRPr/>
              </a:pPr>
              <a:t>‹Nº›</a:t>
            </a:fld>
            <a:r>
              <a:rPr lang="es-ES" altLang="es-ES"/>
              <a:t>-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 ___________   ____     _____  __________      ________  _______  _______  _________            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Observatorio ‘Qualy’ / Centro Colaborador OMS Programas Públicos Cuidados Paliativos (CCOMS-ICO)</a:t>
            </a:r>
          </a:p>
        </p:txBody>
      </p:sp>
    </p:spTree>
    <p:extLst>
      <p:ext uri="{BB962C8B-B14F-4D97-AF65-F5344CB8AC3E}">
        <p14:creationId xmlns:p14="http://schemas.microsoft.com/office/powerpoint/2010/main" val="538099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813" y="214313"/>
            <a:ext cx="1395412" cy="72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1071546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ca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-</a:t>
            </a:r>
            <a:fld id="{008ABC10-BCD8-4104-84EB-5CB782F1AA11}" type="slidenum">
              <a:rPr lang="es-ES" altLang="es-ES"/>
              <a:pPr>
                <a:defRPr/>
              </a:pPr>
              <a:t>‹Nº›</a:t>
            </a:fld>
            <a:r>
              <a:rPr lang="es-ES" altLang="es-ES"/>
              <a:t>-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 ___________   ____     _____  __________      ________  _______  _______  _________            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Observatorio ‘Qualy’ / Centro Colaborador OMS Programas Públicos Cuidados Paliativos (CCOMS-ICO)</a:t>
            </a:r>
          </a:p>
        </p:txBody>
      </p:sp>
    </p:spTree>
    <p:extLst>
      <p:ext uri="{BB962C8B-B14F-4D97-AF65-F5344CB8AC3E}">
        <p14:creationId xmlns:p14="http://schemas.microsoft.com/office/powerpoint/2010/main" val="3948624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813" y="214313"/>
            <a:ext cx="1395412" cy="72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-</a:t>
            </a:r>
            <a:fld id="{65127CC7-6B4D-41F3-89E9-84EBFFAB52FF}" type="slidenum">
              <a:rPr lang="es-ES" altLang="es-ES"/>
              <a:pPr>
                <a:defRPr/>
              </a:pPr>
              <a:t>‹Nº›</a:t>
            </a:fld>
            <a:r>
              <a:rPr lang="es-ES" altLang="es-ES"/>
              <a:t>-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 ___________   ____     _____  __________      ________  _______  _______  _________            </a:t>
            </a: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Observatorio ‘Qualy’ / Centro Colaborador OMS Programas Públicos Cuidados Paliativos (CCOMS-ICO)</a:t>
            </a:r>
          </a:p>
        </p:txBody>
      </p:sp>
    </p:spTree>
    <p:extLst>
      <p:ext uri="{BB962C8B-B14F-4D97-AF65-F5344CB8AC3E}">
        <p14:creationId xmlns:p14="http://schemas.microsoft.com/office/powerpoint/2010/main" val="1476671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813" y="214313"/>
            <a:ext cx="1395412" cy="72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-</a:t>
            </a:r>
            <a:fld id="{A1D52D8A-A158-4F0A-A116-C49138224304}" type="slidenum">
              <a:rPr lang="es-ES" altLang="es-ES"/>
              <a:pPr>
                <a:defRPr/>
              </a:pPr>
              <a:t>‹Nº›</a:t>
            </a:fld>
            <a:r>
              <a:rPr lang="es-ES" altLang="es-ES"/>
              <a:t>-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 ___________   ____     _____  __________      ________  _______  _______  _________            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Observatorio ‘Qualy’ / Centro Colaborador OMS Programas Públicos Cuidados Paliativos (CCOMS-ICO)</a:t>
            </a:r>
          </a:p>
        </p:txBody>
      </p:sp>
    </p:spTree>
    <p:extLst>
      <p:ext uri="{BB962C8B-B14F-4D97-AF65-F5344CB8AC3E}">
        <p14:creationId xmlns:p14="http://schemas.microsoft.com/office/powerpoint/2010/main" val="207472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813" y="214313"/>
            <a:ext cx="1395412" cy="72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1868" y="100488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ca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-</a:t>
            </a:r>
            <a:fld id="{11E1C562-780E-4802-B3D0-DA3EB895F030}" type="slidenum">
              <a:rPr lang="es-ES" altLang="es-ES"/>
              <a:pPr>
                <a:defRPr/>
              </a:pPr>
              <a:t>‹Nº›</a:t>
            </a:fld>
            <a:r>
              <a:rPr lang="es-ES" altLang="es-ES"/>
              <a:t>-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 ___________   ____     _____  __________      ________  _______  _______  _________            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Observatorio ‘Qualy’ / Centro Colaborador OMS Programas Públicos Cuidados Paliativos (CCOMS-ICO)</a:t>
            </a:r>
          </a:p>
        </p:txBody>
      </p:sp>
    </p:spTree>
    <p:extLst>
      <p:ext uri="{BB962C8B-B14F-4D97-AF65-F5344CB8AC3E}">
        <p14:creationId xmlns:p14="http://schemas.microsoft.com/office/powerpoint/2010/main" val="3926600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813" y="214313"/>
            <a:ext cx="1395412" cy="72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85918" y="1214422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a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-</a:t>
            </a:r>
            <a:fld id="{68C8791B-2798-4012-B35A-EC18E668F47A}" type="slidenum">
              <a:rPr lang="es-ES" altLang="es-ES"/>
              <a:pPr>
                <a:defRPr/>
              </a:pPr>
              <a:t>‹Nº›</a:t>
            </a:fld>
            <a:r>
              <a:rPr lang="es-ES" altLang="es-ES"/>
              <a:t>-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 ___________   ____     _____  __________      ________  _______  _______  _________            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Observatorio ‘Qualy’ / Centro Colaborador OMS Programas Públicos Cuidados Paliativos (CCOMS-ICO)</a:t>
            </a:r>
          </a:p>
        </p:txBody>
      </p:sp>
    </p:spTree>
    <p:extLst>
      <p:ext uri="{BB962C8B-B14F-4D97-AF65-F5344CB8AC3E}">
        <p14:creationId xmlns:p14="http://schemas.microsoft.com/office/powerpoint/2010/main" val="4015403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813" y="214313"/>
            <a:ext cx="1395412" cy="72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85720" y="1571612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ca-ES" dirty="0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-</a:t>
            </a:r>
            <a:fld id="{214B399F-906E-499E-9A14-AE778D4F8976}" type="slidenum">
              <a:rPr lang="es-ES" altLang="es-ES"/>
              <a:pPr>
                <a:defRPr/>
              </a:pPr>
              <a:t>‹Nº›</a:t>
            </a:fld>
            <a:r>
              <a:rPr lang="es-ES" altLang="es-ES"/>
              <a:t>-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 ___________   ____     _____  __________      ________  _______  _______  _________            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Observatorio ‘Qualy’ / Centro Colaborador OMS Programas Públicos Cuidados Paliativos (CCOMS-ICO)</a:t>
            </a:r>
          </a:p>
        </p:txBody>
      </p:sp>
    </p:spTree>
    <p:extLst>
      <p:ext uri="{BB962C8B-B14F-4D97-AF65-F5344CB8AC3E}">
        <p14:creationId xmlns:p14="http://schemas.microsoft.com/office/powerpoint/2010/main" val="2989401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813" y="214313"/>
            <a:ext cx="1395412" cy="72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00034" y="785794"/>
            <a:ext cx="6019800" cy="5851525"/>
          </a:xfrm>
        </p:spPr>
        <p:txBody>
          <a:bodyPr vert="eaVert"/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ca-E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-</a:t>
            </a:r>
            <a:fld id="{1307E530-BC05-4BC6-9A1D-7C0660242D01}" type="slidenum">
              <a:rPr lang="es-ES" altLang="es-ES"/>
              <a:pPr>
                <a:defRPr/>
              </a:pPr>
              <a:t>‹Nº›</a:t>
            </a:fld>
            <a:r>
              <a:rPr lang="es-ES" altLang="es-ES"/>
              <a:t>-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 ___________   ____     _____  __________      ________  _______  _______  _________            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Observatorio ‘Qualy’ / Centro Colaborador OMS Programas Públicos Cuidados Paliativos (CCOMS-ICO)</a:t>
            </a:r>
          </a:p>
        </p:txBody>
      </p:sp>
    </p:spTree>
    <p:extLst>
      <p:ext uri="{BB962C8B-B14F-4D97-AF65-F5344CB8AC3E}">
        <p14:creationId xmlns:p14="http://schemas.microsoft.com/office/powerpoint/2010/main" val="4162576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NUL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_tradnl" smtClean="0"/>
              <a:t>Haga clic para modificar el estilo de texto del patrón</a:t>
            </a:r>
          </a:p>
          <a:p>
            <a:pPr lvl="1"/>
            <a:r>
              <a:rPr lang="es-ES" altLang="es-ES_tradnl" smtClean="0"/>
              <a:t>Segundo nivel</a:t>
            </a:r>
          </a:p>
          <a:p>
            <a:pPr lvl="2"/>
            <a:r>
              <a:rPr lang="es-ES" altLang="es-ES_tradnl" smtClean="0"/>
              <a:t>Tercer nivel</a:t>
            </a:r>
          </a:p>
          <a:p>
            <a:pPr lvl="3"/>
            <a:r>
              <a:rPr lang="es-ES" altLang="es-ES_tradnl" smtClean="0"/>
              <a:t>Cuarto nivel</a:t>
            </a:r>
          </a:p>
          <a:p>
            <a:pPr lvl="4"/>
            <a:r>
              <a:rPr lang="es-ES" altLang="es-ES_tradnl" smtClean="0"/>
              <a:t>Quinto nivel</a:t>
            </a:r>
          </a:p>
        </p:txBody>
      </p:sp>
      <p:pic>
        <p:nvPicPr>
          <p:cNvPr id="1027" name="Picture 10" descr="simbol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260350"/>
            <a:ext cx="42227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8" name="Group 51"/>
          <p:cNvGrpSpPr>
            <a:grpSpLocks/>
          </p:cNvGrpSpPr>
          <p:nvPr/>
        </p:nvGrpSpPr>
        <p:grpSpPr bwMode="auto">
          <a:xfrm>
            <a:off x="-7938" y="6376988"/>
            <a:ext cx="9151938" cy="481012"/>
            <a:chOff x="0" y="4017"/>
            <a:chExt cx="5765" cy="303"/>
          </a:xfrm>
        </p:grpSpPr>
        <p:sp>
          <p:nvSpPr>
            <p:cNvPr id="1036" name="AutoShape 11"/>
            <p:cNvSpPr>
              <a:spLocks noChangeAspect="1" noChangeArrowheads="1" noTextEdit="1"/>
            </p:cNvSpPr>
            <p:nvPr userDrawn="1"/>
          </p:nvSpPr>
          <p:spPr bwMode="auto">
            <a:xfrm>
              <a:off x="0" y="4020"/>
              <a:ext cx="5760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037" name="Rectangle 13"/>
            <p:cNvSpPr>
              <a:spLocks noChangeArrowheads="1"/>
            </p:cNvSpPr>
            <p:nvPr userDrawn="1"/>
          </p:nvSpPr>
          <p:spPr bwMode="auto">
            <a:xfrm>
              <a:off x="0" y="4017"/>
              <a:ext cx="5765" cy="303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ca-ES" altLang="es-ES" smtClean="0"/>
            </a:p>
          </p:txBody>
        </p:sp>
        <p:sp>
          <p:nvSpPr>
            <p:cNvPr id="1038" name="Rectangle 14"/>
            <p:cNvSpPr>
              <a:spLocks noChangeArrowheads="1"/>
            </p:cNvSpPr>
            <p:nvPr userDrawn="1"/>
          </p:nvSpPr>
          <p:spPr bwMode="auto">
            <a:xfrm>
              <a:off x="80" y="4017"/>
              <a:ext cx="134" cy="302"/>
            </a:xfrm>
            <a:prstGeom prst="rect">
              <a:avLst/>
            </a:prstGeom>
            <a:solidFill>
              <a:srgbClr val="E62324"/>
            </a:solidFill>
            <a:ln>
              <a:noFill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ca-ES" altLang="es-ES" smtClean="0"/>
            </a:p>
          </p:txBody>
        </p:sp>
        <p:sp>
          <p:nvSpPr>
            <p:cNvPr id="1039" name="Rectangle 15"/>
            <p:cNvSpPr>
              <a:spLocks noChangeArrowheads="1"/>
            </p:cNvSpPr>
            <p:nvPr userDrawn="1"/>
          </p:nvSpPr>
          <p:spPr bwMode="auto">
            <a:xfrm>
              <a:off x="214" y="4017"/>
              <a:ext cx="53" cy="302"/>
            </a:xfrm>
            <a:prstGeom prst="rect">
              <a:avLst/>
            </a:prstGeom>
            <a:solidFill>
              <a:srgbClr val="6C1213"/>
            </a:solidFill>
            <a:ln>
              <a:noFill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ca-ES" altLang="es-ES" smtClean="0"/>
            </a:p>
          </p:txBody>
        </p:sp>
        <p:sp>
          <p:nvSpPr>
            <p:cNvPr id="1040" name="Rectangle 16"/>
            <p:cNvSpPr>
              <a:spLocks noChangeArrowheads="1"/>
            </p:cNvSpPr>
            <p:nvPr userDrawn="1"/>
          </p:nvSpPr>
          <p:spPr bwMode="auto">
            <a:xfrm>
              <a:off x="0" y="4017"/>
              <a:ext cx="80" cy="302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ca-ES" altLang="es-ES" smtClean="0"/>
            </a:p>
          </p:txBody>
        </p:sp>
        <p:sp>
          <p:nvSpPr>
            <p:cNvPr id="1041" name="Rectangle 17"/>
            <p:cNvSpPr>
              <a:spLocks noChangeArrowheads="1"/>
            </p:cNvSpPr>
            <p:nvPr userDrawn="1"/>
          </p:nvSpPr>
          <p:spPr bwMode="auto">
            <a:xfrm>
              <a:off x="347" y="4017"/>
              <a:ext cx="134" cy="302"/>
            </a:xfrm>
            <a:prstGeom prst="rect">
              <a:avLst/>
            </a:prstGeom>
            <a:solidFill>
              <a:srgbClr val="6C1213"/>
            </a:solidFill>
            <a:ln>
              <a:noFill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ca-ES" altLang="es-ES" smtClean="0"/>
            </a:p>
          </p:txBody>
        </p:sp>
        <p:sp>
          <p:nvSpPr>
            <p:cNvPr id="1042" name="Rectangle 18"/>
            <p:cNvSpPr>
              <a:spLocks noChangeArrowheads="1"/>
            </p:cNvSpPr>
            <p:nvPr userDrawn="1"/>
          </p:nvSpPr>
          <p:spPr bwMode="auto">
            <a:xfrm>
              <a:off x="481" y="4017"/>
              <a:ext cx="53" cy="302"/>
            </a:xfrm>
            <a:prstGeom prst="rect">
              <a:avLst/>
            </a:prstGeom>
            <a:solidFill>
              <a:srgbClr val="FE802C"/>
            </a:solidFill>
            <a:ln>
              <a:noFill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ca-ES" altLang="es-ES" smtClean="0"/>
            </a:p>
          </p:txBody>
        </p:sp>
        <p:sp>
          <p:nvSpPr>
            <p:cNvPr id="1043" name="Rectangle 19"/>
            <p:cNvSpPr>
              <a:spLocks noChangeArrowheads="1"/>
            </p:cNvSpPr>
            <p:nvPr userDrawn="1"/>
          </p:nvSpPr>
          <p:spPr bwMode="auto">
            <a:xfrm>
              <a:off x="267" y="4017"/>
              <a:ext cx="80" cy="302"/>
            </a:xfrm>
            <a:prstGeom prst="rect">
              <a:avLst/>
            </a:prstGeom>
            <a:solidFill>
              <a:srgbClr val="AC1315"/>
            </a:solidFill>
            <a:ln>
              <a:noFill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ca-ES" altLang="es-ES" smtClean="0"/>
            </a:p>
          </p:txBody>
        </p:sp>
        <p:sp>
          <p:nvSpPr>
            <p:cNvPr id="1044" name="Rectangle 23"/>
            <p:cNvSpPr>
              <a:spLocks noChangeArrowheads="1"/>
            </p:cNvSpPr>
            <p:nvPr userDrawn="1"/>
          </p:nvSpPr>
          <p:spPr bwMode="auto">
            <a:xfrm>
              <a:off x="4345" y="4104"/>
              <a:ext cx="1" cy="173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fr-FR" altLang="es-ES" smtClean="0"/>
            </a:p>
          </p:txBody>
        </p:sp>
        <p:sp>
          <p:nvSpPr>
            <p:cNvPr id="1045" name="Rectangle 26"/>
            <p:cNvSpPr>
              <a:spLocks noChangeArrowheads="1"/>
            </p:cNvSpPr>
            <p:nvPr userDrawn="1"/>
          </p:nvSpPr>
          <p:spPr bwMode="auto">
            <a:xfrm>
              <a:off x="4464" y="4104"/>
              <a:ext cx="1" cy="173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fr-FR" altLang="es-ES" smtClean="0"/>
            </a:p>
          </p:txBody>
        </p:sp>
        <p:sp>
          <p:nvSpPr>
            <p:cNvPr id="1046" name="Rectangle 29"/>
            <p:cNvSpPr>
              <a:spLocks noChangeArrowheads="1"/>
            </p:cNvSpPr>
            <p:nvPr userDrawn="1"/>
          </p:nvSpPr>
          <p:spPr bwMode="auto">
            <a:xfrm>
              <a:off x="4601" y="4104"/>
              <a:ext cx="1" cy="173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fr-FR" altLang="es-ES" smtClean="0"/>
            </a:p>
          </p:txBody>
        </p:sp>
        <p:sp>
          <p:nvSpPr>
            <p:cNvPr id="1047" name="Rectangle 32"/>
            <p:cNvSpPr>
              <a:spLocks noChangeArrowheads="1"/>
            </p:cNvSpPr>
            <p:nvPr userDrawn="1"/>
          </p:nvSpPr>
          <p:spPr bwMode="auto">
            <a:xfrm>
              <a:off x="4776" y="4104"/>
              <a:ext cx="1" cy="173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fr-FR" altLang="es-ES" smtClean="0"/>
            </a:p>
          </p:txBody>
        </p:sp>
        <p:sp>
          <p:nvSpPr>
            <p:cNvPr id="1048" name="Rectangle 44"/>
            <p:cNvSpPr>
              <a:spLocks noChangeArrowheads="1"/>
            </p:cNvSpPr>
            <p:nvPr userDrawn="1"/>
          </p:nvSpPr>
          <p:spPr bwMode="auto">
            <a:xfrm>
              <a:off x="5430" y="4104"/>
              <a:ext cx="1" cy="173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fr-FR" altLang="es-ES" smtClean="0"/>
            </a:p>
          </p:txBody>
        </p:sp>
      </p:grp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724525" y="6524625"/>
            <a:ext cx="576263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s-ES" altLang="es-ES"/>
              <a:t>-</a:t>
            </a:r>
            <a:fld id="{B77AB664-38DC-4B6F-97A5-9E69FAD212AE}" type="slidenum">
              <a:rPr lang="es-ES" altLang="es-ES"/>
              <a:pPr>
                <a:defRPr/>
              </a:pPr>
              <a:t>‹Nº›</a:t>
            </a:fld>
            <a:r>
              <a:rPr lang="es-ES" altLang="es-ES"/>
              <a:t>-</a:t>
            </a:r>
          </a:p>
        </p:txBody>
      </p:sp>
      <p:sp>
        <p:nvSpPr>
          <p:cNvPr id="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3850" y="6381750"/>
            <a:ext cx="5761038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1">
                <a:solidFill>
                  <a:schemeClr val="bg1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r>
              <a:rPr lang="es-ES"/>
              <a:t> ___________   ____     _____  __________      ________  _______  _______  _________            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3850" y="6381750"/>
            <a:ext cx="5761038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1">
                <a:solidFill>
                  <a:schemeClr val="bg1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r>
              <a:rPr lang="es-ES"/>
              <a:t>Observatorio ‘Qualy’ / Centro Colaborador OMS Programas Públicos Cuidados Paliativos (CCOMS-ICO)</a:t>
            </a:r>
          </a:p>
        </p:txBody>
      </p:sp>
      <p:sp>
        <p:nvSpPr>
          <p:cNvPr id="1032" name="Text Box 52"/>
          <p:cNvSpPr txBox="1">
            <a:spLocks noChangeArrowheads="1"/>
          </p:cNvSpPr>
          <p:nvPr/>
        </p:nvSpPr>
        <p:spPr bwMode="auto">
          <a:xfrm>
            <a:off x="6516688" y="6453188"/>
            <a:ext cx="2425700" cy="30480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ca-ES" altLang="es-ES" sz="1400" b="1" smtClean="0">
                <a:solidFill>
                  <a:schemeClr val="bg1"/>
                </a:solidFill>
              </a:rPr>
              <a:t>Institut Català d’Oncologia</a:t>
            </a:r>
            <a:endParaRPr lang="es-ES" altLang="es-ES" sz="1400" b="1" smtClean="0">
              <a:solidFill>
                <a:schemeClr val="bg1"/>
              </a:solidFill>
            </a:endParaRPr>
          </a:p>
        </p:txBody>
      </p:sp>
      <p:pic>
        <p:nvPicPr>
          <p:cNvPr id="1033" name="Picture 54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188913"/>
            <a:ext cx="822325" cy="6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55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333375"/>
            <a:ext cx="17145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813" y="214313"/>
            <a:ext cx="1395412" cy="72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748" r:id="rId1"/>
    <p:sldLayoutId id="2147484749" r:id="rId2"/>
    <p:sldLayoutId id="2147484750" r:id="rId3"/>
    <p:sldLayoutId id="2147484751" r:id="rId4"/>
    <p:sldLayoutId id="2147484752" r:id="rId5"/>
    <p:sldLayoutId id="2147484753" r:id="rId6"/>
    <p:sldLayoutId id="2147484754" r:id="rId7"/>
    <p:sldLayoutId id="2147484755" r:id="rId8"/>
    <p:sldLayoutId id="2147484756" r:id="rId9"/>
    <p:sldLayoutId id="2147484757" r:id="rId10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684213" y="1125538"/>
            <a:ext cx="7848600" cy="50403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a-ES" altLang="es-ES_tradnl" sz="4500" b="1" dirty="0" smtClean="0">
                <a:solidFill>
                  <a:srgbClr val="FF6600"/>
                </a:solidFill>
              </a:rPr>
              <a:t/>
            </a:r>
            <a:br>
              <a:rPr lang="ca-ES" altLang="es-ES_tradnl" sz="4500" b="1" dirty="0" smtClean="0">
                <a:solidFill>
                  <a:srgbClr val="FF6600"/>
                </a:solidFill>
              </a:rPr>
            </a:br>
            <a:endParaRPr lang="es-ES" altLang="es-ES_tradnl" sz="4500" b="1" dirty="0" smtClean="0">
              <a:solidFill>
                <a:srgbClr val="FF6600"/>
              </a:solidFill>
            </a:endParaRPr>
          </a:p>
        </p:txBody>
      </p:sp>
      <p:sp>
        <p:nvSpPr>
          <p:cNvPr id="22532" name="Text Box 15"/>
          <p:cNvSpPr txBox="1">
            <a:spLocks noChangeArrowheads="1"/>
          </p:cNvSpPr>
          <p:nvPr/>
        </p:nvSpPr>
        <p:spPr bwMode="auto">
          <a:xfrm>
            <a:off x="7667625" y="115888"/>
            <a:ext cx="1296988" cy="7794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altLang="es-ES_tradnl"/>
              <a:t>.</a:t>
            </a:r>
          </a:p>
          <a:p>
            <a:pPr eaLnBrk="1" hangingPunct="1">
              <a:spcBef>
                <a:spcPct val="50000"/>
              </a:spcBef>
            </a:pPr>
            <a:endParaRPr lang="fr-FR" altLang="es-ES_tradnl"/>
          </a:p>
        </p:txBody>
      </p:sp>
      <p:pic>
        <p:nvPicPr>
          <p:cNvPr id="22533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44" y="214313"/>
            <a:ext cx="1216006" cy="928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Rectangle 18"/>
          <p:cNvSpPr>
            <a:spLocks noChangeArrowheads="1"/>
          </p:cNvSpPr>
          <p:nvPr/>
        </p:nvSpPr>
        <p:spPr bwMode="auto">
          <a:xfrm>
            <a:off x="785786" y="2143116"/>
            <a:ext cx="7848600" cy="2000548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altLang="es-ES_tradnl" b="1" i="1" dirty="0" err="1" smtClean="0">
                <a:solidFill>
                  <a:srgbClr val="C00000"/>
                </a:solidFill>
                <a:latin typeface="Calibri" pitchFamily="34" charset="0"/>
              </a:rPr>
              <a:t>Els</a:t>
            </a:r>
            <a:r>
              <a:rPr lang="es-ES" altLang="es-ES_tradnl" b="1" i="1" dirty="0" smtClean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es-ES" altLang="es-ES_tradnl" b="1" i="1" dirty="0" err="1" smtClean="0">
                <a:solidFill>
                  <a:srgbClr val="C00000"/>
                </a:solidFill>
                <a:latin typeface="Calibri" pitchFamily="34" charset="0"/>
              </a:rPr>
              <a:t>drets</a:t>
            </a:r>
            <a:r>
              <a:rPr lang="es-ES" altLang="es-ES_tradnl" b="1" i="1" dirty="0" smtClean="0">
                <a:solidFill>
                  <a:srgbClr val="C00000"/>
                </a:solidFill>
                <a:latin typeface="Calibri" pitchFamily="34" charset="0"/>
              </a:rPr>
              <a:t> de </a:t>
            </a:r>
            <a:r>
              <a:rPr lang="es-ES" altLang="es-ES_tradnl" b="1" i="1" dirty="0" err="1" smtClean="0">
                <a:solidFill>
                  <a:srgbClr val="C00000"/>
                </a:solidFill>
                <a:latin typeface="Calibri" pitchFamily="34" charset="0"/>
              </a:rPr>
              <a:t>l’Atenció</a:t>
            </a:r>
            <a:r>
              <a:rPr lang="es-ES" altLang="es-ES_tradnl" b="1" i="1" dirty="0" smtClean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es-ES" altLang="es-ES_tradnl" b="1" i="1" dirty="0" err="1" smtClean="0">
                <a:solidFill>
                  <a:srgbClr val="C00000"/>
                </a:solidFill>
                <a:latin typeface="Calibri" pitchFamily="34" charset="0"/>
              </a:rPr>
              <a:t>Pal·liativa</a:t>
            </a:r>
            <a:r>
              <a:rPr lang="es-ES" altLang="es-ES_tradnl" b="1" i="1" dirty="0" smtClean="0">
                <a:solidFill>
                  <a:srgbClr val="C00000"/>
                </a:solidFill>
                <a:latin typeface="Calibri" pitchFamily="34" charset="0"/>
              </a:rPr>
              <a:t>:</a:t>
            </a:r>
          </a:p>
          <a:p>
            <a:pPr algn="ctr" eaLnBrk="1" hangingPunct="1"/>
            <a:r>
              <a:rPr lang="es-ES" altLang="es-ES_tradnl" b="1" i="1" dirty="0" err="1" smtClean="0">
                <a:solidFill>
                  <a:srgbClr val="C00000"/>
                </a:solidFill>
                <a:latin typeface="Calibri" pitchFamily="34" charset="0"/>
              </a:rPr>
              <a:t>Atenció</a:t>
            </a:r>
            <a:r>
              <a:rPr lang="es-ES" altLang="es-ES_tradnl" b="1" i="1" dirty="0" smtClean="0">
                <a:solidFill>
                  <a:srgbClr val="C00000"/>
                </a:solidFill>
                <a:latin typeface="Calibri" pitchFamily="34" charset="0"/>
              </a:rPr>
              <a:t> integral  i integrada de persones </a:t>
            </a:r>
            <a:r>
              <a:rPr lang="es-ES" altLang="es-ES_tradnl" b="1" i="1" dirty="0" err="1" smtClean="0">
                <a:solidFill>
                  <a:srgbClr val="C00000"/>
                </a:solidFill>
                <a:latin typeface="Calibri" pitchFamily="34" charset="0"/>
              </a:rPr>
              <a:t>amb</a:t>
            </a:r>
            <a:r>
              <a:rPr lang="es-ES" altLang="es-ES_tradnl" b="1" i="1" dirty="0" smtClean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es-ES" altLang="es-ES_tradnl" b="1" i="1" dirty="0" err="1" smtClean="0">
                <a:solidFill>
                  <a:srgbClr val="C00000"/>
                </a:solidFill>
                <a:latin typeface="Calibri" pitchFamily="34" charset="0"/>
              </a:rPr>
              <a:t>malalties</a:t>
            </a:r>
            <a:r>
              <a:rPr lang="es-ES" altLang="es-ES_tradnl" b="1" i="1" dirty="0" smtClean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es-ES" altLang="es-ES_tradnl" b="1" i="1" dirty="0" err="1" smtClean="0">
                <a:solidFill>
                  <a:srgbClr val="C00000"/>
                </a:solidFill>
                <a:latin typeface="Calibri" pitchFamily="34" charset="0"/>
              </a:rPr>
              <a:t>cròniques</a:t>
            </a:r>
            <a:r>
              <a:rPr lang="es-ES" altLang="es-ES_tradnl" b="1" i="1" dirty="0" smtClean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es-ES" altLang="es-ES_tradnl" b="1" i="1" dirty="0" err="1" smtClean="0">
                <a:solidFill>
                  <a:srgbClr val="C00000"/>
                </a:solidFill>
                <a:latin typeface="Calibri" pitchFamily="34" charset="0"/>
              </a:rPr>
              <a:t>avançades</a:t>
            </a:r>
            <a:r>
              <a:rPr lang="es-ES" altLang="es-ES_tradnl" b="1" i="1" dirty="0" smtClean="0">
                <a:solidFill>
                  <a:srgbClr val="C00000"/>
                </a:solidFill>
                <a:latin typeface="Calibri" pitchFamily="34" charset="0"/>
              </a:rPr>
              <a:t> i </a:t>
            </a:r>
            <a:r>
              <a:rPr lang="es-ES" altLang="es-ES_tradnl" b="1" i="1" dirty="0" err="1" smtClean="0">
                <a:solidFill>
                  <a:srgbClr val="C00000"/>
                </a:solidFill>
                <a:latin typeface="Calibri" pitchFamily="34" charset="0"/>
              </a:rPr>
              <a:t>pronóstic</a:t>
            </a:r>
            <a:r>
              <a:rPr lang="es-ES" altLang="es-ES_tradnl" b="1" i="1" dirty="0" smtClean="0">
                <a:solidFill>
                  <a:srgbClr val="C00000"/>
                </a:solidFill>
                <a:latin typeface="Calibri" pitchFamily="34" charset="0"/>
              </a:rPr>
              <a:t> de vida </a:t>
            </a:r>
            <a:r>
              <a:rPr lang="es-ES" altLang="es-ES_tradnl" b="1" i="1" dirty="0" err="1" smtClean="0">
                <a:solidFill>
                  <a:srgbClr val="C00000"/>
                </a:solidFill>
                <a:latin typeface="Calibri" pitchFamily="34" charset="0"/>
              </a:rPr>
              <a:t>limitat</a:t>
            </a:r>
            <a:r>
              <a:rPr lang="es-ES" altLang="es-ES_tradnl" b="1" i="1" dirty="0" smtClean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es-ES" altLang="es-ES_tradnl" b="1" i="1" dirty="0" err="1" smtClean="0">
                <a:solidFill>
                  <a:srgbClr val="C00000"/>
                </a:solidFill>
                <a:latin typeface="Calibri" pitchFamily="34" charset="0"/>
              </a:rPr>
              <a:t>als</a:t>
            </a:r>
            <a:r>
              <a:rPr lang="es-ES" altLang="es-ES_tradnl" b="1" i="1" dirty="0" smtClean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es-ES" altLang="es-ES_tradnl" b="1" i="1" dirty="0" err="1" smtClean="0">
                <a:solidFill>
                  <a:srgbClr val="C00000"/>
                </a:solidFill>
                <a:latin typeface="Calibri" pitchFamily="34" charset="0"/>
              </a:rPr>
              <a:t>serveis</a:t>
            </a:r>
            <a:r>
              <a:rPr lang="es-ES" altLang="es-ES_tradnl" b="1" i="1" dirty="0" smtClean="0">
                <a:solidFill>
                  <a:srgbClr val="C00000"/>
                </a:solidFill>
                <a:latin typeface="Calibri" pitchFamily="34" charset="0"/>
              </a:rPr>
              <a:t> de </a:t>
            </a:r>
            <a:r>
              <a:rPr lang="es-ES" altLang="es-ES_tradnl" b="1" i="1" dirty="0" err="1" smtClean="0">
                <a:solidFill>
                  <a:srgbClr val="C00000"/>
                </a:solidFill>
                <a:latin typeface="Calibri" pitchFamily="34" charset="0"/>
              </a:rPr>
              <a:t>salut</a:t>
            </a:r>
            <a:r>
              <a:rPr lang="es-ES" altLang="es-ES_tradnl" b="1" i="1" dirty="0" smtClean="0">
                <a:solidFill>
                  <a:srgbClr val="C00000"/>
                </a:solidFill>
                <a:latin typeface="Calibri" pitchFamily="34" charset="0"/>
              </a:rPr>
              <a:t> i </a:t>
            </a:r>
            <a:r>
              <a:rPr lang="es-ES" altLang="es-ES_tradnl" b="1" i="1" dirty="0" err="1" smtClean="0">
                <a:solidFill>
                  <a:srgbClr val="C00000"/>
                </a:solidFill>
                <a:latin typeface="Calibri" pitchFamily="34" charset="0"/>
              </a:rPr>
              <a:t>socials</a:t>
            </a:r>
            <a:endParaRPr lang="es-ES" altLang="es-ES_tradnl" b="1" i="1" dirty="0" smtClean="0">
              <a:solidFill>
                <a:srgbClr val="C00000"/>
              </a:solidFill>
              <a:latin typeface="Calibri" pitchFamily="34" charset="0"/>
            </a:endParaRPr>
          </a:p>
          <a:p>
            <a:pPr algn="ctr" eaLnBrk="1" hangingPunct="1"/>
            <a:r>
              <a:rPr lang="es-ES" altLang="es-ES_tradnl" sz="1400" b="1" i="1" dirty="0" smtClean="0">
                <a:solidFill>
                  <a:srgbClr val="C00000"/>
                </a:solidFill>
                <a:latin typeface="Calibri" pitchFamily="34" charset="0"/>
              </a:rPr>
              <a:t>Xavier </a:t>
            </a:r>
            <a:r>
              <a:rPr lang="es-ES" altLang="es-ES_tradnl" sz="1400" b="1" i="1" dirty="0">
                <a:solidFill>
                  <a:srgbClr val="C00000"/>
                </a:solidFill>
                <a:latin typeface="Calibri" pitchFamily="34" charset="0"/>
              </a:rPr>
              <a:t>Gómez- Batiste, </a:t>
            </a:r>
            <a:br>
              <a:rPr lang="es-ES" altLang="es-ES_tradnl" sz="1400" b="1" i="1" dirty="0">
                <a:solidFill>
                  <a:srgbClr val="C00000"/>
                </a:solidFill>
                <a:latin typeface="Calibri" pitchFamily="34" charset="0"/>
              </a:rPr>
            </a:br>
            <a:r>
              <a:rPr lang="es-ES" altLang="es-ES_tradnl" sz="1400" b="1" i="1" dirty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es-ES" altLang="es-ES_tradnl" sz="1400" b="1" i="1" dirty="0" smtClean="0">
                <a:solidFill>
                  <a:srgbClr val="C00000"/>
                </a:solidFill>
                <a:latin typeface="Calibri" pitchFamily="34" charset="0"/>
              </a:rPr>
              <a:t>Director</a:t>
            </a:r>
            <a:endParaRPr lang="es-ES" altLang="es-ES_tradnl" sz="1400" b="1" i="1" dirty="0">
              <a:solidFill>
                <a:srgbClr val="C00000"/>
              </a:solidFill>
              <a:latin typeface="Calibri" pitchFamily="34" charset="0"/>
            </a:endParaRPr>
          </a:p>
          <a:p>
            <a:pPr algn="ctr" eaLnBrk="1" hangingPunct="1"/>
            <a:r>
              <a:rPr lang="es-ES" altLang="es-ES_tradnl" sz="1400" b="1" i="1" dirty="0" err="1" smtClean="0">
                <a:solidFill>
                  <a:srgbClr val="C00000"/>
                </a:solidFill>
                <a:latin typeface="Calibri" pitchFamily="34" charset="0"/>
              </a:rPr>
              <a:t>Observatori</a:t>
            </a:r>
            <a:r>
              <a:rPr lang="es-ES" altLang="es-ES_tradnl" sz="1400" b="1" i="1" dirty="0" smtClean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es-ES" altLang="es-ES_tradnl" sz="1400" b="1" i="1" dirty="0">
                <a:solidFill>
                  <a:srgbClr val="C00000"/>
                </a:solidFill>
                <a:latin typeface="Calibri" pitchFamily="34" charset="0"/>
              </a:rPr>
              <a:t>‘</a:t>
            </a:r>
            <a:r>
              <a:rPr lang="es-ES" altLang="es-ES_tradnl" sz="1400" b="1" i="1" dirty="0" err="1">
                <a:solidFill>
                  <a:srgbClr val="C00000"/>
                </a:solidFill>
                <a:latin typeface="Calibri" pitchFamily="34" charset="0"/>
              </a:rPr>
              <a:t>Qualy</a:t>
            </a:r>
            <a:r>
              <a:rPr lang="es-ES" altLang="es-ES_tradnl" sz="1400" b="1" i="1" dirty="0">
                <a:solidFill>
                  <a:srgbClr val="C00000"/>
                </a:solidFill>
                <a:latin typeface="Calibri" pitchFamily="34" charset="0"/>
              </a:rPr>
              <a:t>’</a:t>
            </a:r>
          </a:p>
          <a:p>
            <a:pPr algn="ctr" eaLnBrk="1" hangingPunct="1"/>
            <a:r>
              <a:rPr lang="es-ES" altLang="es-ES_tradnl" sz="1400" b="1" i="1" dirty="0" smtClean="0">
                <a:solidFill>
                  <a:srgbClr val="C00000"/>
                </a:solidFill>
                <a:latin typeface="Calibri" pitchFamily="34" charset="0"/>
              </a:rPr>
              <a:t>Centre </a:t>
            </a:r>
            <a:r>
              <a:rPr lang="es-ES" altLang="es-ES_tradnl" sz="1400" b="1" i="1" dirty="0">
                <a:solidFill>
                  <a:srgbClr val="C00000"/>
                </a:solidFill>
                <a:latin typeface="Calibri" pitchFamily="34" charset="0"/>
              </a:rPr>
              <a:t>Colaborador OMS </a:t>
            </a:r>
            <a:r>
              <a:rPr lang="es-ES" altLang="es-ES_tradnl" sz="1400" b="1" i="1" dirty="0" smtClean="0">
                <a:solidFill>
                  <a:srgbClr val="C00000"/>
                </a:solidFill>
                <a:latin typeface="Calibri" pitchFamily="34" charset="0"/>
              </a:rPr>
              <a:t>Programes </a:t>
            </a:r>
            <a:r>
              <a:rPr lang="es-ES" altLang="es-ES_tradnl" sz="1400" b="1" i="1" dirty="0" err="1" smtClean="0">
                <a:solidFill>
                  <a:srgbClr val="C00000"/>
                </a:solidFill>
                <a:latin typeface="Calibri" pitchFamily="34" charset="0"/>
              </a:rPr>
              <a:t>Públics</a:t>
            </a:r>
            <a:r>
              <a:rPr lang="es-ES" altLang="es-ES_tradnl" sz="1400" b="1" i="1" dirty="0" smtClean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es-ES" altLang="es-ES_tradnl" sz="1400" b="1" i="1" dirty="0">
                <a:solidFill>
                  <a:srgbClr val="C00000"/>
                </a:solidFill>
                <a:latin typeface="Calibri" pitchFamily="34" charset="0"/>
              </a:rPr>
              <a:t>de </a:t>
            </a:r>
            <a:r>
              <a:rPr lang="es-ES" altLang="es-ES_tradnl" sz="1400" b="1" i="1" dirty="0" smtClean="0">
                <a:solidFill>
                  <a:srgbClr val="C00000"/>
                </a:solidFill>
                <a:latin typeface="Calibri" pitchFamily="34" charset="0"/>
              </a:rPr>
              <a:t>CP. </a:t>
            </a:r>
            <a:r>
              <a:rPr lang="es-ES" altLang="es-ES_tradnl" sz="1400" b="1" i="1" dirty="0">
                <a:solidFill>
                  <a:srgbClr val="C00000"/>
                </a:solidFill>
                <a:latin typeface="Calibri" pitchFamily="34" charset="0"/>
              </a:rPr>
              <a:t>ICO</a:t>
            </a:r>
          </a:p>
          <a:p>
            <a:pPr algn="ctr" eaLnBrk="1" hangingPunct="1"/>
            <a:r>
              <a:rPr lang="es-ES" altLang="es-ES_tradnl" sz="1400" b="1" i="1" dirty="0" err="1" smtClean="0">
                <a:solidFill>
                  <a:srgbClr val="C00000"/>
                </a:solidFill>
                <a:latin typeface="Calibri" pitchFamily="34" charset="0"/>
              </a:rPr>
              <a:t>Càtedra</a:t>
            </a:r>
            <a:r>
              <a:rPr lang="es-ES" altLang="es-ES_tradnl" sz="1400" b="1" i="1" dirty="0" smtClean="0">
                <a:solidFill>
                  <a:srgbClr val="C00000"/>
                </a:solidFill>
                <a:latin typeface="Calibri" pitchFamily="34" charset="0"/>
              </a:rPr>
              <a:t>  </a:t>
            </a:r>
            <a:r>
              <a:rPr lang="es-ES" altLang="es-ES_tradnl" sz="1400" b="1" i="1" dirty="0">
                <a:solidFill>
                  <a:srgbClr val="C00000"/>
                </a:solidFill>
                <a:latin typeface="Calibri" pitchFamily="34" charset="0"/>
              </a:rPr>
              <a:t>ICO/UVIC </a:t>
            </a:r>
            <a:r>
              <a:rPr lang="es-ES" altLang="es-ES_tradnl" sz="1400" b="1" i="1" dirty="0" err="1" smtClean="0">
                <a:solidFill>
                  <a:srgbClr val="C00000"/>
                </a:solidFill>
                <a:latin typeface="Calibri" pitchFamily="34" charset="0"/>
              </a:rPr>
              <a:t>d’Atenció</a:t>
            </a:r>
            <a:r>
              <a:rPr lang="es-ES" altLang="es-ES_tradnl" sz="1400" b="1" i="1" dirty="0" smtClean="0">
                <a:solidFill>
                  <a:srgbClr val="C00000"/>
                </a:solidFill>
                <a:latin typeface="Calibri" pitchFamily="34" charset="0"/>
              </a:rPr>
              <a:t> i Cures </a:t>
            </a:r>
            <a:r>
              <a:rPr lang="es-ES" altLang="es-ES_tradnl" sz="1400" b="1" i="1" dirty="0" err="1" smtClean="0">
                <a:solidFill>
                  <a:srgbClr val="C00000"/>
                </a:solidFill>
                <a:latin typeface="Calibri" pitchFamily="34" charset="0"/>
              </a:rPr>
              <a:t>Pal.liatives</a:t>
            </a:r>
            <a:r>
              <a:rPr lang="es-ES" altLang="es-ES_tradnl" sz="1400" b="1" i="1" dirty="0" smtClean="0">
                <a:solidFill>
                  <a:srgbClr val="C00000"/>
                </a:solidFill>
                <a:latin typeface="Calibri" pitchFamily="34" charset="0"/>
              </a:rPr>
              <a:t>. </a:t>
            </a:r>
            <a:r>
              <a:rPr lang="es-ES" altLang="es-ES_tradnl" sz="1400" b="1" i="1" dirty="0" err="1" smtClean="0">
                <a:solidFill>
                  <a:srgbClr val="C00000"/>
                </a:solidFill>
                <a:latin typeface="Calibri" pitchFamily="34" charset="0"/>
              </a:rPr>
              <a:t>Universitat</a:t>
            </a:r>
            <a:r>
              <a:rPr lang="es-ES" altLang="es-ES_tradnl" sz="1400" b="1" i="1" dirty="0" smtClean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es-ES" altLang="es-ES_tradnl" sz="1400" b="1" i="1" dirty="0">
                <a:solidFill>
                  <a:srgbClr val="C00000"/>
                </a:solidFill>
                <a:latin typeface="Calibri" pitchFamily="34" charset="0"/>
              </a:rPr>
              <a:t>de </a:t>
            </a:r>
            <a:r>
              <a:rPr lang="es-ES" altLang="es-ES_tradnl" sz="1400" b="1" i="1" dirty="0" smtClean="0">
                <a:solidFill>
                  <a:srgbClr val="C00000"/>
                </a:solidFill>
                <a:latin typeface="Calibri" pitchFamily="34" charset="0"/>
              </a:rPr>
              <a:t>Vic / Central Catalunya</a:t>
            </a:r>
          </a:p>
        </p:txBody>
      </p:sp>
    </p:spTree>
    <p:extLst>
      <p:ext uri="{BB962C8B-B14F-4D97-AF65-F5344CB8AC3E}">
        <p14:creationId xmlns:p14="http://schemas.microsoft.com/office/powerpoint/2010/main" val="2756946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1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857232"/>
            <a:ext cx="3857652" cy="5500726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4071942"/>
            <a:ext cx="5781675" cy="1838325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737344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36" y="1357298"/>
            <a:ext cx="3571900" cy="4429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27584" y="1052736"/>
            <a:ext cx="7772400" cy="1143000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s-ES_tradnl" altLang="es-ES_tradnl" sz="2400" b="1" dirty="0">
                <a:solidFill>
                  <a:srgbClr val="C00000"/>
                </a:solidFill>
                <a:latin typeface="Calibri" panose="020F0502020204030204" pitchFamily="34" charset="0"/>
              </a:rPr>
              <a:t/>
            </a:r>
            <a:br>
              <a:rPr lang="es-ES_tradnl" altLang="es-ES_tradnl" sz="2400" b="1" dirty="0">
                <a:solidFill>
                  <a:srgbClr val="C00000"/>
                </a:solidFill>
                <a:latin typeface="Calibri" panose="020F0502020204030204" pitchFamily="34" charset="0"/>
              </a:rPr>
            </a:br>
            <a:r>
              <a:rPr lang="es-ES_tradnl" altLang="es-ES_tradnl" sz="2400" b="1" dirty="0" err="1" smtClean="0">
                <a:solidFill>
                  <a:srgbClr val="C00000"/>
                </a:solidFill>
                <a:latin typeface="Calibri" panose="020F0502020204030204" pitchFamily="34" charset="0"/>
              </a:rPr>
              <a:t>Objectius</a:t>
            </a:r>
            <a:r>
              <a:rPr lang="es-ES_tradnl" altLang="es-ES_tradnl" sz="24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 / </a:t>
            </a:r>
            <a:r>
              <a:rPr lang="es-ES_tradnl" altLang="es-ES_tradnl" sz="2400" b="1" dirty="0" err="1" smtClean="0">
                <a:solidFill>
                  <a:srgbClr val="C00000"/>
                </a:solidFill>
                <a:latin typeface="Calibri" panose="020F0502020204030204" pitchFamily="34" charset="0"/>
              </a:rPr>
              <a:t>Continguts</a:t>
            </a:r>
            <a:endParaRPr lang="es-ES" altLang="es-ES_tradnl" sz="2400" b="1" dirty="0" smtClean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27584" y="2492896"/>
            <a:ext cx="7772400" cy="2150550"/>
          </a:xfrm>
          <a:ln>
            <a:solidFill>
              <a:schemeClr val="tx1"/>
            </a:solidFill>
          </a:ln>
        </p:spPr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es-ES_tradnl" altLang="es-ES_tradnl" sz="1800" b="1" i="1" dirty="0" err="1" smtClean="0">
                <a:latin typeface="Calibri" panose="020F0502020204030204" pitchFamily="34" charset="0"/>
              </a:rPr>
              <a:t>Objectiu</a:t>
            </a:r>
            <a:endParaRPr lang="es-ES_tradnl" altLang="es-ES_tradnl" sz="1800" b="1" i="1" dirty="0" smtClean="0">
              <a:latin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r>
              <a:rPr lang="es-ES_tradnl" altLang="es-ES_tradnl" sz="1800" b="1" dirty="0" err="1" smtClean="0">
                <a:latin typeface="Calibri" panose="020F0502020204030204" pitchFamily="34" charset="0"/>
              </a:rPr>
              <a:t>Reflexió</a:t>
            </a:r>
            <a:r>
              <a:rPr lang="es-ES_tradnl" altLang="es-ES_tradnl" sz="1800" b="1" dirty="0" smtClean="0">
                <a:latin typeface="Calibri" panose="020F0502020204030204" pitchFamily="34" charset="0"/>
              </a:rPr>
              <a:t> </a:t>
            </a:r>
            <a:r>
              <a:rPr lang="es-ES_tradnl" altLang="es-ES_tradnl" sz="1800" b="1" dirty="0" err="1" smtClean="0">
                <a:latin typeface="Calibri" panose="020F0502020204030204" pitchFamily="34" charset="0"/>
              </a:rPr>
              <a:t>drets</a:t>
            </a:r>
            <a:r>
              <a:rPr lang="es-ES_tradnl" altLang="es-ES_tradnl" sz="1800" b="1" dirty="0" smtClean="0">
                <a:latin typeface="Calibri" panose="020F0502020204030204" pitchFamily="34" charset="0"/>
              </a:rPr>
              <a:t> al final de la vida a </a:t>
            </a:r>
            <a:r>
              <a:rPr lang="es-ES_tradnl" altLang="es-ES_tradnl" sz="1800" b="1" dirty="0" err="1" smtClean="0">
                <a:latin typeface="Calibri" panose="020F0502020204030204" pitchFamily="34" charset="0"/>
              </a:rPr>
              <a:t>l’Estat</a:t>
            </a:r>
            <a:endParaRPr lang="es-ES_tradnl" altLang="es-ES_tradnl" sz="1800" b="1" i="1" dirty="0" smtClean="0">
              <a:latin typeface="Calibri" panose="020F0502020204030204" pitchFamily="34" charset="0"/>
            </a:endParaRPr>
          </a:p>
          <a:p>
            <a:pPr>
              <a:lnSpc>
                <a:spcPct val="90000"/>
              </a:lnSpc>
              <a:buNone/>
            </a:pPr>
            <a:r>
              <a:rPr lang="es-ES_tradnl" altLang="es-ES_tradnl" sz="1800" b="1" i="1" dirty="0" err="1" smtClean="0">
                <a:latin typeface="Calibri" panose="020F0502020204030204" pitchFamily="34" charset="0"/>
              </a:rPr>
              <a:t>Continguts</a:t>
            </a:r>
            <a:r>
              <a:rPr lang="es-ES_tradnl" altLang="es-ES_tradnl" sz="1800" b="1" i="1" dirty="0" smtClean="0">
                <a:latin typeface="Calibri" panose="020F0502020204030204" pitchFamily="34" charset="0"/>
              </a:rPr>
              <a:t>:</a:t>
            </a:r>
          </a:p>
          <a:p>
            <a:pPr>
              <a:lnSpc>
                <a:spcPct val="90000"/>
              </a:lnSpc>
            </a:pPr>
            <a:r>
              <a:rPr lang="es-ES_tradnl" altLang="es-ES_tradnl" sz="1800" b="1" i="1" dirty="0" smtClean="0">
                <a:latin typeface="Calibri" panose="020F0502020204030204" pitchFamily="34" charset="0"/>
              </a:rPr>
              <a:t>Epidemiologia</a:t>
            </a:r>
          </a:p>
          <a:p>
            <a:pPr>
              <a:lnSpc>
                <a:spcPct val="90000"/>
              </a:lnSpc>
            </a:pPr>
            <a:r>
              <a:rPr lang="es-ES_tradnl" altLang="es-ES_tradnl" sz="1800" b="1" i="1" dirty="0" err="1" smtClean="0">
                <a:latin typeface="Calibri" panose="020F0502020204030204" pitchFamily="34" charset="0"/>
              </a:rPr>
              <a:t>Dret</a:t>
            </a:r>
            <a:r>
              <a:rPr lang="es-ES_tradnl" altLang="es-ES_tradnl" sz="1800" b="1" i="1" dirty="0" smtClean="0">
                <a:latin typeface="Calibri" panose="020F0502020204030204" pitchFamily="34" charset="0"/>
              </a:rPr>
              <a:t> a </a:t>
            </a:r>
            <a:r>
              <a:rPr lang="es-ES_tradnl" altLang="es-ES_tradnl" sz="1800" b="1" i="1" dirty="0" err="1" smtClean="0">
                <a:latin typeface="Calibri" panose="020F0502020204030204" pitchFamily="34" charset="0"/>
              </a:rPr>
              <a:t>l’atenció</a:t>
            </a:r>
            <a:r>
              <a:rPr lang="es-ES_tradnl" altLang="es-ES_tradnl" sz="1800" b="1" i="1" dirty="0" smtClean="0">
                <a:latin typeface="Calibri" panose="020F0502020204030204" pitchFamily="34" charset="0"/>
              </a:rPr>
              <a:t> </a:t>
            </a:r>
            <a:r>
              <a:rPr lang="es-ES_tradnl" altLang="es-ES_tradnl" sz="1800" b="1" i="1" dirty="0" err="1" smtClean="0">
                <a:latin typeface="Calibri" panose="020F0502020204030204" pitchFamily="34" charset="0"/>
              </a:rPr>
              <a:t>Pal·liativa</a:t>
            </a:r>
            <a:r>
              <a:rPr lang="es-ES_tradnl" altLang="es-ES_tradnl" sz="1800" b="1" i="1" dirty="0" smtClean="0">
                <a:latin typeface="Calibri" panose="020F0502020204030204" pitchFamily="34" charset="0"/>
              </a:rPr>
              <a:t> de </a:t>
            </a:r>
            <a:r>
              <a:rPr lang="es-ES_tradnl" altLang="es-ES_tradnl" sz="1800" b="1" i="1" dirty="0" err="1" smtClean="0">
                <a:latin typeface="Calibri" panose="020F0502020204030204" pitchFamily="34" charset="0"/>
              </a:rPr>
              <a:t>qualitat</a:t>
            </a:r>
            <a:endParaRPr lang="es-ES_tradnl" altLang="es-ES_tradnl" sz="1800" b="1" i="1" dirty="0" smtClean="0">
              <a:latin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r>
              <a:rPr lang="es-ES_tradnl" altLang="es-ES_tradnl" sz="1800" b="1" i="1" dirty="0" err="1" smtClean="0">
                <a:latin typeface="Calibri" panose="020F0502020204030204" pitchFamily="34" charset="0"/>
              </a:rPr>
              <a:t>Atenció</a:t>
            </a:r>
            <a:r>
              <a:rPr lang="es-ES_tradnl" altLang="es-ES_tradnl" sz="1800" b="1" i="1" dirty="0" smtClean="0">
                <a:latin typeface="Calibri" panose="020F0502020204030204" pitchFamily="34" charset="0"/>
              </a:rPr>
              <a:t> del </a:t>
            </a:r>
            <a:r>
              <a:rPr lang="es-ES_tradnl" altLang="es-ES_tradnl" sz="1800" b="1" i="1" dirty="0" err="1" smtClean="0">
                <a:latin typeface="Calibri" panose="020F0502020204030204" pitchFamily="34" charset="0"/>
              </a:rPr>
              <a:t>patiment</a:t>
            </a:r>
            <a:r>
              <a:rPr lang="es-ES_tradnl" altLang="es-ES_tradnl" sz="1800" b="1" i="1" dirty="0" smtClean="0">
                <a:latin typeface="Calibri" panose="020F0502020204030204" pitchFamily="34" charset="0"/>
              </a:rPr>
              <a:t> </a:t>
            </a:r>
            <a:r>
              <a:rPr lang="es-ES_tradnl" altLang="es-ES_tradnl" sz="1800" b="1" i="1" dirty="0" err="1" smtClean="0">
                <a:latin typeface="Calibri" panose="020F0502020204030204" pitchFamily="34" charset="0"/>
              </a:rPr>
              <a:t>extrem</a:t>
            </a:r>
            <a:endParaRPr lang="es-ES_tradnl" altLang="es-ES_tradnl" sz="1800" b="1" i="1" dirty="0" smtClean="0">
              <a:latin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r>
              <a:rPr lang="es-ES_tradnl" altLang="es-ES_tradnl" sz="1800" b="1" i="1" dirty="0" err="1" smtClean="0">
                <a:latin typeface="Calibri" panose="020F0502020204030204" pitchFamily="34" charset="0"/>
              </a:rPr>
              <a:t>Dret</a:t>
            </a:r>
            <a:r>
              <a:rPr lang="es-ES_tradnl" altLang="es-ES_tradnl" sz="1800" b="1" i="1" dirty="0" smtClean="0">
                <a:latin typeface="Calibri" panose="020F0502020204030204" pitchFamily="34" charset="0"/>
              </a:rPr>
              <a:t> </a:t>
            </a:r>
            <a:r>
              <a:rPr lang="es-ES_tradnl" altLang="es-ES_tradnl" sz="1800" b="1" i="1" dirty="0" err="1" smtClean="0">
                <a:latin typeface="Calibri" panose="020F0502020204030204" pitchFamily="34" charset="0"/>
              </a:rPr>
              <a:t>eutanàsia</a:t>
            </a:r>
            <a:endParaRPr lang="es-ES_tradnl" altLang="es-ES_tradnl" sz="1800" b="1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587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ítulo 1"/>
          <p:cNvSpPr>
            <a:spLocks noGrp="1"/>
          </p:cNvSpPr>
          <p:nvPr>
            <p:ph type="ctrTitle"/>
          </p:nvPr>
        </p:nvSpPr>
        <p:spPr bwMode="auto">
          <a:xfrm>
            <a:off x="642910" y="1000108"/>
            <a:ext cx="7772400" cy="571504"/>
          </a:xfrm>
          <a:noFill/>
          <a:ln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ES" altLang="es-ES" sz="2800" b="1" dirty="0" err="1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Conceptes</a:t>
            </a:r>
            <a:r>
              <a:rPr lang="es-ES" altLang="es-ES" sz="28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i Epidemiologia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928662" y="3500438"/>
            <a:ext cx="3000396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" sz="1400" b="1" dirty="0" smtClean="0">
                <a:latin typeface="Calibri" pitchFamily="34" charset="0"/>
              </a:rPr>
              <a:t> </a:t>
            </a:r>
            <a:r>
              <a:rPr lang="es-ES" sz="1400" b="1" dirty="0" err="1" smtClean="0">
                <a:latin typeface="Calibri" pitchFamily="34" charset="0"/>
              </a:rPr>
              <a:t>Prevalença</a:t>
            </a:r>
            <a:r>
              <a:rPr lang="es-ES" sz="1400" b="1" dirty="0" smtClean="0">
                <a:latin typeface="Calibri" pitchFamily="34" charset="0"/>
              </a:rPr>
              <a:t>:</a:t>
            </a:r>
          </a:p>
          <a:p>
            <a:r>
              <a:rPr lang="es-ES" sz="1400" b="1" dirty="0" smtClean="0">
                <a:latin typeface="Calibri" pitchFamily="34" charset="0"/>
              </a:rPr>
              <a:t>- 1.5% de la </a:t>
            </a:r>
            <a:r>
              <a:rPr lang="es-ES" sz="1400" b="1" dirty="0" err="1" smtClean="0">
                <a:latin typeface="Calibri" pitchFamily="34" charset="0"/>
              </a:rPr>
              <a:t>població</a:t>
            </a:r>
            <a:r>
              <a:rPr lang="es-ES" sz="1400" b="1" dirty="0" smtClean="0">
                <a:latin typeface="Calibri" pitchFamily="34" charset="0"/>
              </a:rPr>
              <a:t> general (600-700.000) </a:t>
            </a:r>
            <a:r>
              <a:rPr lang="es-ES" sz="1400" b="1" dirty="0" err="1" smtClean="0">
                <a:latin typeface="Calibri" pitchFamily="34" charset="0"/>
              </a:rPr>
              <a:t>pateixen</a:t>
            </a:r>
            <a:r>
              <a:rPr lang="es-ES" sz="1400" b="1" dirty="0" smtClean="0">
                <a:latin typeface="Calibri" pitchFamily="34" charset="0"/>
              </a:rPr>
              <a:t> PCA</a:t>
            </a:r>
            <a:endParaRPr lang="es-ES" sz="1400" b="1" dirty="0">
              <a:latin typeface="Calibri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928662" y="2714620"/>
            <a:ext cx="3000396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" sz="1400" b="1" dirty="0" smtClean="0">
                <a:latin typeface="Calibri" pitchFamily="34" charset="0"/>
              </a:rPr>
              <a:t> </a:t>
            </a:r>
            <a:r>
              <a:rPr lang="es-ES" sz="1400" b="1" dirty="0" err="1" smtClean="0">
                <a:latin typeface="Calibri" pitchFamily="34" charset="0"/>
              </a:rPr>
              <a:t>Mortalitat</a:t>
            </a:r>
            <a:r>
              <a:rPr lang="es-ES" sz="1400" b="1" dirty="0" smtClean="0">
                <a:latin typeface="Calibri" pitchFamily="34" charset="0"/>
              </a:rPr>
              <a:t>:</a:t>
            </a:r>
          </a:p>
          <a:p>
            <a:r>
              <a:rPr lang="es-ES" sz="1400" b="1" dirty="0" smtClean="0">
                <a:latin typeface="Calibri" pitchFamily="34" charset="0"/>
              </a:rPr>
              <a:t>75% de la </a:t>
            </a:r>
            <a:r>
              <a:rPr lang="es-ES" sz="1400" b="1" dirty="0" err="1" smtClean="0">
                <a:latin typeface="Calibri" pitchFamily="34" charset="0"/>
              </a:rPr>
              <a:t>població</a:t>
            </a:r>
            <a:r>
              <a:rPr lang="es-ES" sz="1400" b="1" dirty="0" smtClean="0">
                <a:latin typeface="Calibri" pitchFamily="34" charset="0"/>
              </a:rPr>
              <a:t> (300.000/a) causa de </a:t>
            </a:r>
            <a:r>
              <a:rPr lang="es-ES" sz="1400" b="1" dirty="0" err="1" smtClean="0">
                <a:latin typeface="Calibri" pitchFamily="34" charset="0"/>
              </a:rPr>
              <a:t>condicions</a:t>
            </a:r>
            <a:r>
              <a:rPr lang="es-ES" sz="1400" b="1" dirty="0" smtClean="0">
                <a:latin typeface="Calibri" pitchFamily="34" charset="0"/>
              </a:rPr>
              <a:t> </a:t>
            </a:r>
            <a:r>
              <a:rPr lang="es-ES" sz="1400" b="1" dirty="0" err="1" smtClean="0">
                <a:latin typeface="Calibri" pitchFamily="34" charset="0"/>
              </a:rPr>
              <a:t>cròniques</a:t>
            </a:r>
            <a:r>
              <a:rPr lang="es-ES" sz="1400" b="1" dirty="0" smtClean="0">
                <a:latin typeface="Calibri" pitchFamily="34" charset="0"/>
              </a:rPr>
              <a:t> 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928662" y="1714488"/>
            <a:ext cx="3000396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" sz="1400" b="1" dirty="0" smtClean="0">
                <a:latin typeface="Calibri" pitchFamily="34" charset="0"/>
              </a:rPr>
              <a:t> </a:t>
            </a:r>
            <a:r>
              <a:rPr lang="es-ES" sz="1400" b="1" dirty="0" err="1" smtClean="0">
                <a:latin typeface="Calibri" pitchFamily="34" charset="0"/>
              </a:rPr>
              <a:t>Conceptes</a:t>
            </a:r>
            <a:r>
              <a:rPr lang="es-ES" sz="1400" b="1" dirty="0" smtClean="0">
                <a:latin typeface="Calibri" pitchFamily="34" charset="0"/>
              </a:rPr>
              <a:t>: </a:t>
            </a:r>
          </a:p>
          <a:p>
            <a:r>
              <a:rPr lang="es-ES" sz="1400" b="1" dirty="0" smtClean="0">
                <a:latin typeface="Calibri" pitchFamily="34" charset="0"/>
              </a:rPr>
              <a:t>“Persones </a:t>
            </a:r>
            <a:r>
              <a:rPr lang="es-ES" sz="1400" b="1" dirty="0" err="1" smtClean="0">
                <a:latin typeface="Calibri" pitchFamily="34" charset="0"/>
              </a:rPr>
              <a:t>amb</a:t>
            </a:r>
            <a:r>
              <a:rPr lang="es-ES" sz="1400" b="1" dirty="0" smtClean="0">
                <a:latin typeface="Calibri" pitchFamily="34" charset="0"/>
              </a:rPr>
              <a:t> </a:t>
            </a:r>
            <a:r>
              <a:rPr lang="es-ES" sz="1400" b="1" dirty="0" err="1" smtClean="0">
                <a:latin typeface="Calibri" pitchFamily="34" charset="0"/>
              </a:rPr>
              <a:t>malalties</a:t>
            </a:r>
            <a:r>
              <a:rPr lang="es-ES" sz="1400" b="1" dirty="0" smtClean="0">
                <a:latin typeface="Calibri" pitchFamily="34" charset="0"/>
              </a:rPr>
              <a:t> </a:t>
            </a:r>
            <a:r>
              <a:rPr lang="es-ES" sz="1400" b="1" dirty="0" err="1" smtClean="0">
                <a:latin typeface="Calibri" pitchFamily="34" charset="0"/>
              </a:rPr>
              <a:t>cròniques</a:t>
            </a:r>
            <a:r>
              <a:rPr lang="es-ES" sz="1400" b="1" dirty="0" smtClean="0">
                <a:latin typeface="Calibri" pitchFamily="34" charset="0"/>
              </a:rPr>
              <a:t> </a:t>
            </a:r>
            <a:r>
              <a:rPr lang="es-ES" sz="1400" b="1" dirty="0" err="1" smtClean="0">
                <a:latin typeface="Calibri" pitchFamily="34" charset="0"/>
              </a:rPr>
              <a:t>avançades</a:t>
            </a:r>
            <a:r>
              <a:rPr lang="es-ES" sz="1400" b="1" dirty="0" smtClean="0">
                <a:latin typeface="Calibri" pitchFamily="34" charset="0"/>
              </a:rPr>
              <a:t>, </a:t>
            </a:r>
            <a:r>
              <a:rPr lang="es-ES" sz="1400" b="1" dirty="0" err="1" smtClean="0">
                <a:latin typeface="Calibri" pitchFamily="34" charset="0"/>
              </a:rPr>
              <a:t>necessitats</a:t>
            </a:r>
            <a:r>
              <a:rPr lang="es-ES" sz="1400" b="1" dirty="0" smtClean="0">
                <a:latin typeface="Calibri" pitchFamily="34" charset="0"/>
              </a:rPr>
              <a:t> </a:t>
            </a:r>
            <a:r>
              <a:rPr lang="es-ES" sz="1400" b="1" dirty="0" err="1" smtClean="0">
                <a:latin typeface="Calibri" pitchFamily="34" charset="0"/>
              </a:rPr>
              <a:t>pal·liatives</a:t>
            </a:r>
            <a:r>
              <a:rPr lang="es-ES" sz="1400" b="1" dirty="0" smtClean="0">
                <a:latin typeface="Calibri" pitchFamily="34" charset="0"/>
              </a:rPr>
              <a:t>, i </a:t>
            </a:r>
            <a:r>
              <a:rPr lang="es-ES" sz="1400" b="1" dirty="0" err="1" smtClean="0">
                <a:latin typeface="Calibri" pitchFamily="34" charset="0"/>
              </a:rPr>
              <a:t>pronòstic</a:t>
            </a:r>
            <a:r>
              <a:rPr lang="es-ES" sz="1400" b="1" dirty="0" smtClean="0">
                <a:latin typeface="Calibri" pitchFamily="34" charset="0"/>
              </a:rPr>
              <a:t> de vida </a:t>
            </a:r>
            <a:r>
              <a:rPr lang="es-ES" sz="1400" b="1" dirty="0" err="1" smtClean="0">
                <a:latin typeface="Calibri" pitchFamily="34" charset="0"/>
              </a:rPr>
              <a:t>limitat</a:t>
            </a:r>
            <a:r>
              <a:rPr lang="es-ES" sz="1400" b="1" dirty="0" smtClean="0">
                <a:latin typeface="Calibri" pitchFamily="34" charset="0"/>
              </a:rPr>
              <a:t> (± 2a)” PCA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4643438" y="1571612"/>
            <a:ext cx="3000396" cy="16004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" sz="1400" b="1" dirty="0" smtClean="0">
                <a:latin typeface="Calibri" pitchFamily="34" charset="0"/>
              </a:rPr>
              <a:t> </a:t>
            </a:r>
            <a:r>
              <a:rPr lang="es-ES" sz="1400" b="1" dirty="0" err="1" smtClean="0">
                <a:latin typeface="Calibri" pitchFamily="34" charset="0"/>
              </a:rPr>
              <a:t>Tipologies</a:t>
            </a:r>
            <a:r>
              <a:rPr lang="es-ES" sz="1400" b="1" dirty="0" smtClean="0">
                <a:latin typeface="Calibri" pitchFamily="34" charset="0"/>
              </a:rPr>
              <a:t>:</a:t>
            </a:r>
          </a:p>
          <a:p>
            <a:pPr>
              <a:buFontTx/>
              <a:buChar char="-"/>
            </a:pPr>
            <a:r>
              <a:rPr lang="es-ES" sz="1400" b="1" dirty="0" smtClean="0">
                <a:latin typeface="Calibri" pitchFamily="34" charset="0"/>
              </a:rPr>
              <a:t>Persones </a:t>
            </a:r>
            <a:r>
              <a:rPr lang="es-ES" sz="1400" b="1" dirty="0" err="1" smtClean="0">
                <a:latin typeface="Calibri" pitchFamily="34" charset="0"/>
              </a:rPr>
              <a:t>grans</a:t>
            </a:r>
            <a:r>
              <a:rPr lang="es-ES" sz="1400" b="1" dirty="0" smtClean="0">
                <a:latin typeface="Calibri" pitchFamily="34" charset="0"/>
              </a:rPr>
              <a:t> </a:t>
            </a:r>
            <a:r>
              <a:rPr lang="es-ES" sz="1400" b="1" dirty="0" err="1" smtClean="0">
                <a:latin typeface="Calibri" pitchFamily="34" charset="0"/>
              </a:rPr>
              <a:t>amb</a:t>
            </a:r>
            <a:r>
              <a:rPr lang="es-ES" sz="1400" b="1" dirty="0" smtClean="0">
                <a:latin typeface="Calibri" pitchFamily="34" charset="0"/>
              </a:rPr>
              <a:t> </a:t>
            </a:r>
            <a:r>
              <a:rPr lang="es-ES" sz="1400" b="1" dirty="0" err="1" smtClean="0">
                <a:latin typeface="Calibri" pitchFamily="34" charset="0"/>
              </a:rPr>
              <a:t>multimorbilitat</a:t>
            </a:r>
            <a:r>
              <a:rPr lang="es-ES" sz="1400" b="1" dirty="0" smtClean="0">
                <a:latin typeface="Calibri" pitchFamily="34" charset="0"/>
              </a:rPr>
              <a:t>, </a:t>
            </a:r>
            <a:r>
              <a:rPr lang="es-ES" sz="1400" b="1" dirty="0" err="1" smtClean="0">
                <a:latin typeface="Calibri" pitchFamily="34" charset="0"/>
              </a:rPr>
              <a:t>fragilitat</a:t>
            </a:r>
            <a:r>
              <a:rPr lang="es-ES" sz="1400" b="1" dirty="0" smtClean="0">
                <a:latin typeface="Calibri" pitchFamily="34" charset="0"/>
              </a:rPr>
              <a:t> </a:t>
            </a:r>
            <a:r>
              <a:rPr lang="es-ES" sz="1400" b="1" dirty="0" err="1" smtClean="0">
                <a:latin typeface="Calibri" pitchFamily="34" charset="0"/>
              </a:rPr>
              <a:t>avançada</a:t>
            </a:r>
            <a:endParaRPr lang="es-ES" sz="1400" b="1" dirty="0" smtClean="0">
              <a:latin typeface="Calibri" pitchFamily="34" charset="0"/>
            </a:endParaRPr>
          </a:p>
          <a:p>
            <a:pPr>
              <a:buFontTx/>
              <a:buChar char="-"/>
            </a:pPr>
            <a:r>
              <a:rPr lang="es-ES" sz="1400" b="1" dirty="0" smtClean="0">
                <a:latin typeface="Calibri" pitchFamily="34" charset="0"/>
              </a:rPr>
              <a:t> Persones </a:t>
            </a:r>
            <a:r>
              <a:rPr lang="es-ES" sz="1400" b="1" dirty="0" err="1" smtClean="0">
                <a:latin typeface="Calibri" pitchFamily="34" charset="0"/>
              </a:rPr>
              <a:t>amb</a:t>
            </a:r>
            <a:r>
              <a:rPr lang="es-ES" sz="1400" b="1" dirty="0" smtClean="0">
                <a:latin typeface="Calibri" pitchFamily="34" charset="0"/>
              </a:rPr>
              <a:t> </a:t>
            </a:r>
            <a:r>
              <a:rPr lang="es-ES" sz="1400" b="1" dirty="0" err="1" smtClean="0">
                <a:latin typeface="Calibri" pitchFamily="34" charset="0"/>
              </a:rPr>
              <a:t>insuficiències</a:t>
            </a:r>
            <a:r>
              <a:rPr lang="es-ES" sz="1400" b="1" dirty="0" smtClean="0">
                <a:latin typeface="Calibri" pitchFamily="34" charset="0"/>
              </a:rPr>
              <a:t>  </a:t>
            </a:r>
            <a:r>
              <a:rPr lang="es-ES" sz="1400" b="1" dirty="0" err="1" smtClean="0">
                <a:latin typeface="Calibri" pitchFamily="34" charset="0"/>
              </a:rPr>
              <a:t>orgàniques</a:t>
            </a:r>
            <a:r>
              <a:rPr lang="es-ES" sz="1400" b="1" dirty="0" smtClean="0">
                <a:latin typeface="Calibri" pitchFamily="34" charset="0"/>
              </a:rPr>
              <a:t>: cardiaca, </a:t>
            </a:r>
            <a:r>
              <a:rPr lang="es-ES" sz="1400" b="1" dirty="0" err="1" smtClean="0">
                <a:latin typeface="Calibri" pitchFamily="34" charset="0"/>
              </a:rPr>
              <a:t>respiratòria</a:t>
            </a:r>
            <a:r>
              <a:rPr lang="es-ES" sz="1400" b="1" dirty="0" smtClean="0">
                <a:latin typeface="Calibri" pitchFamily="34" charset="0"/>
              </a:rPr>
              <a:t>, renal, </a:t>
            </a:r>
            <a:r>
              <a:rPr lang="es-ES" sz="1400" b="1" dirty="0" err="1" smtClean="0">
                <a:latin typeface="Calibri" pitchFamily="34" charset="0"/>
              </a:rPr>
              <a:t>etc</a:t>
            </a:r>
            <a:endParaRPr lang="es-ES" sz="1400" b="1" dirty="0" smtClean="0">
              <a:latin typeface="Calibri" pitchFamily="34" charset="0"/>
            </a:endParaRPr>
          </a:p>
          <a:p>
            <a:pPr>
              <a:buFontTx/>
              <a:buChar char="-"/>
            </a:pPr>
            <a:r>
              <a:rPr lang="es-ES" sz="1400" b="1" dirty="0" smtClean="0">
                <a:latin typeface="Calibri" pitchFamily="34" charset="0"/>
              </a:rPr>
              <a:t> </a:t>
            </a:r>
            <a:r>
              <a:rPr lang="es-ES" sz="1400" b="1" dirty="0" err="1" smtClean="0">
                <a:latin typeface="Calibri" pitchFamily="34" charset="0"/>
              </a:rPr>
              <a:t>Càncer</a:t>
            </a:r>
            <a:r>
              <a:rPr lang="es-ES" sz="1400" b="1" dirty="0" smtClean="0">
                <a:latin typeface="Calibri" pitchFamily="34" charset="0"/>
              </a:rPr>
              <a:t>/no </a:t>
            </a:r>
            <a:r>
              <a:rPr lang="es-ES" sz="1400" b="1" dirty="0" err="1" smtClean="0">
                <a:latin typeface="Calibri" pitchFamily="34" charset="0"/>
              </a:rPr>
              <a:t>càncer</a:t>
            </a:r>
            <a:r>
              <a:rPr lang="es-ES" sz="1400" b="1" dirty="0" smtClean="0">
                <a:latin typeface="Calibri" pitchFamily="34" charset="0"/>
              </a:rPr>
              <a:t> (1/7)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4643438" y="3214686"/>
            <a:ext cx="3000396" cy="116955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" sz="1400" b="1" dirty="0" smtClean="0">
                <a:latin typeface="Calibri" pitchFamily="34" charset="0"/>
              </a:rPr>
              <a:t> </a:t>
            </a:r>
            <a:r>
              <a:rPr lang="es-ES" sz="1400" b="1" dirty="0" err="1" smtClean="0">
                <a:latin typeface="Calibri" pitchFamily="34" charset="0"/>
              </a:rPr>
              <a:t>Necessitats</a:t>
            </a:r>
            <a:r>
              <a:rPr lang="es-ES" sz="1400" b="1" dirty="0" smtClean="0">
                <a:latin typeface="Calibri" pitchFamily="34" charset="0"/>
              </a:rPr>
              <a:t>: </a:t>
            </a:r>
            <a:r>
              <a:rPr lang="es-ES" sz="1400" b="1" dirty="0" err="1" smtClean="0">
                <a:latin typeface="Calibri" pitchFamily="34" charset="0"/>
              </a:rPr>
              <a:t>físiques</a:t>
            </a:r>
            <a:r>
              <a:rPr lang="es-ES" sz="1400" b="1" dirty="0" smtClean="0">
                <a:latin typeface="Calibri" pitchFamily="34" charset="0"/>
              </a:rPr>
              <a:t>, </a:t>
            </a:r>
            <a:r>
              <a:rPr lang="es-ES" sz="1400" b="1" dirty="0" err="1" smtClean="0">
                <a:latin typeface="Calibri" pitchFamily="34" charset="0"/>
              </a:rPr>
              <a:t>emocionals</a:t>
            </a:r>
            <a:r>
              <a:rPr lang="es-ES" sz="1400" b="1" dirty="0" smtClean="0">
                <a:latin typeface="Calibri" pitchFamily="34" charset="0"/>
              </a:rPr>
              <a:t>, </a:t>
            </a:r>
            <a:r>
              <a:rPr lang="es-ES" sz="1400" b="1" dirty="0" err="1" smtClean="0">
                <a:latin typeface="Calibri" pitchFamily="34" charset="0"/>
              </a:rPr>
              <a:t>socials</a:t>
            </a:r>
            <a:r>
              <a:rPr lang="es-ES" sz="1400" b="1" dirty="0" smtClean="0">
                <a:latin typeface="Calibri" pitchFamily="34" charset="0"/>
              </a:rPr>
              <a:t>, </a:t>
            </a:r>
            <a:r>
              <a:rPr lang="es-ES" sz="1400" b="1" dirty="0" err="1" smtClean="0">
                <a:latin typeface="Calibri" pitchFamily="34" charset="0"/>
              </a:rPr>
              <a:t>espirituals</a:t>
            </a:r>
            <a:endParaRPr lang="es-ES" sz="1400" b="1" dirty="0" smtClean="0">
              <a:latin typeface="Calibri" pitchFamily="34" charset="0"/>
            </a:endParaRPr>
          </a:p>
          <a:p>
            <a:pPr>
              <a:buFontTx/>
              <a:buChar char="-"/>
            </a:pPr>
            <a:r>
              <a:rPr lang="es-ES" sz="1400" b="1" dirty="0" smtClean="0">
                <a:latin typeface="Calibri" pitchFamily="34" charset="0"/>
              </a:rPr>
              <a:t> Dolor &gt; 60%</a:t>
            </a:r>
          </a:p>
          <a:p>
            <a:pPr>
              <a:buFontTx/>
              <a:buChar char="-"/>
            </a:pPr>
            <a:r>
              <a:rPr lang="es-ES" sz="1400" b="1" dirty="0" smtClean="0">
                <a:latin typeface="Calibri" pitchFamily="34" charset="0"/>
              </a:rPr>
              <a:t> </a:t>
            </a:r>
            <a:r>
              <a:rPr lang="es-ES" sz="1400" b="1" dirty="0" err="1" smtClean="0">
                <a:latin typeface="Calibri" pitchFamily="34" charset="0"/>
              </a:rPr>
              <a:t>Distress</a:t>
            </a:r>
            <a:r>
              <a:rPr lang="es-ES" sz="1400" b="1" dirty="0" smtClean="0">
                <a:latin typeface="Calibri" pitchFamily="34" charset="0"/>
              </a:rPr>
              <a:t> emocional &gt; 60%</a:t>
            </a:r>
          </a:p>
          <a:p>
            <a:pPr>
              <a:buFontTx/>
              <a:buChar char="-"/>
            </a:pPr>
            <a:r>
              <a:rPr lang="es-ES" sz="1400" b="1" dirty="0" smtClean="0">
                <a:latin typeface="Calibri" pitchFamily="34" charset="0"/>
              </a:rPr>
              <a:t> </a:t>
            </a:r>
            <a:r>
              <a:rPr lang="es-ES" sz="1400" b="1" dirty="0" err="1" smtClean="0">
                <a:latin typeface="Calibri" pitchFamily="34" charset="0"/>
              </a:rPr>
              <a:t>Necessitats</a:t>
            </a:r>
            <a:r>
              <a:rPr lang="es-ES" sz="1400" b="1" dirty="0" smtClean="0">
                <a:latin typeface="Calibri" pitchFamily="34" charset="0"/>
              </a:rPr>
              <a:t> </a:t>
            </a:r>
            <a:r>
              <a:rPr lang="es-ES" sz="1400" b="1" dirty="0" err="1" smtClean="0">
                <a:latin typeface="Calibri" pitchFamily="34" charset="0"/>
              </a:rPr>
              <a:t>socials</a:t>
            </a:r>
            <a:r>
              <a:rPr lang="es-ES" sz="1400" b="1" dirty="0" smtClean="0">
                <a:latin typeface="Calibri" pitchFamily="34" charset="0"/>
              </a:rPr>
              <a:t> </a:t>
            </a:r>
            <a:r>
              <a:rPr lang="es-ES" sz="1400" b="1" dirty="0" err="1" smtClean="0">
                <a:latin typeface="Calibri" pitchFamily="34" charset="0"/>
              </a:rPr>
              <a:t>greus</a:t>
            </a:r>
            <a:r>
              <a:rPr lang="es-ES" sz="1400" b="1" dirty="0" smtClean="0">
                <a:latin typeface="Calibri" pitchFamily="34" charset="0"/>
              </a:rPr>
              <a:t>: 25%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4643438" y="4500570"/>
            <a:ext cx="3000396" cy="16004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" sz="1400" b="1" dirty="0" smtClean="0">
                <a:latin typeface="Calibri" pitchFamily="34" charset="0"/>
              </a:rPr>
              <a:t> </a:t>
            </a:r>
            <a:r>
              <a:rPr lang="es-ES" sz="1400" b="1" dirty="0" err="1" smtClean="0">
                <a:latin typeface="Calibri" pitchFamily="34" charset="0"/>
              </a:rPr>
              <a:t>Ús</a:t>
            </a:r>
            <a:r>
              <a:rPr lang="es-ES" sz="1400" b="1" dirty="0" smtClean="0">
                <a:latin typeface="Calibri" pitchFamily="34" charset="0"/>
              </a:rPr>
              <a:t> de </a:t>
            </a:r>
            <a:r>
              <a:rPr lang="es-ES" sz="1400" b="1" dirty="0" err="1" smtClean="0">
                <a:latin typeface="Calibri" pitchFamily="34" charset="0"/>
              </a:rPr>
              <a:t>recusos</a:t>
            </a:r>
            <a:r>
              <a:rPr lang="es-ES" sz="1400" b="1" dirty="0" smtClean="0">
                <a:latin typeface="Calibri" pitchFamily="34" charset="0"/>
              </a:rPr>
              <a:t>:</a:t>
            </a:r>
          </a:p>
          <a:p>
            <a:pPr>
              <a:buFontTx/>
              <a:buChar char="-"/>
            </a:pPr>
            <a:r>
              <a:rPr lang="es-ES" sz="1400" b="1" dirty="0" smtClean="0">
                <a:latin typeface="Calibri" pitchFamily="34" charset="0"/>
              </a:rPr>
              <a:t> Alta demanda</a:t>
            </a:r>
          </a:p>
          <a:p>
            <a:pPr>
              <a:buFontTx/>
              <a:buChar char="-"/>
            </a:pPr>
            <a:r>
              <a:rPr lang="es-ES" sz="1400" b="1" dirty="0" smtClean="0">
                <a:latin typeface="Calibri" pitchFamily="34" charset="0"/>
              </a:rPr>
              <a:t> </a:t>
            </a:r>
            <a:r>
              <a:rPr lang="es-ES" sz="1400" b="1" dirty="0" err="1" smtClean="0">
                <a:latin typeface="Calibri" pitchFamily="34" charset="0"/>
              </a:rPr>
              <a:t>Model</a:t>
            </a:r>
            <a:r>
              <a:rPr lang="es-ES" sz="1400" b="1" dirty="0" smtClean="0">
                <a:latin typeface="Calibri" pitchFamily="34" charset="0"/>
              </a:rPr>
              <a:t> </a:t>
            </a:r>
            <a:r>
              <a:rPr lang="es-ES" sz="1400" b="1" dirty="0" err="1" smtClean="0">
                <a:latin typeface="Calibri" pitchFamily="34" charset="0"/>
              </a:rPr>
              <a:t>basat</a:t>
            </a:r>
            <a:r>
              <a:rPr lang="es-ES" sz="1400" b="1" dirty="0" smtClean="0">
                <a:latin typeface="Calibri" pitchFamily="34" charset="0"/>
              </a:rPr>
              <a:t> en la </a:t>
            </a:r>
            <a:r>
              <a:rPr lang="es-ES" sz="1400" b="1" dirty="0" err="1" smtClean="0">
                <a:latin typeface="Calibri" pitchFamily="34" charset="0"/>
              </a:rPr>
              <a:t>reactivitat</a:t>
            </a:r>
            <a:r>
              <a:rPr lang="es-ES" sz="1400" b="1" dirty="0" smtClean="0">
                <a:latin typeface="Calibri" pitchFamily="34" charset="0"/>
              </a:rPr>
              <a:t>, </a:t>
            </a:r>
            <a:r>
              <a:rPr lang="es-ES" sz="1400" b="1" dirty="0" err="1" smtClean="0">
                <a:latin typeface="Calibri" pitchFamily="34" charset="0"/>
              </a:rPr>
              <a:t>intervenció</a:t>
            </a:r>
            <a:r>
              <a:rPr lang="es-ES" sz="1400" b="1" dirty="0" smtClean="0">
                <a:latin typeface="Calibri" pitchFamily="34" charset="0"/>
              </a:rPr>
              <a:t> tardana, fragmentada, institucional</a:t>
            </a:r>
          </a:p>
          <a:p>
            <a:pPr>
              <a:buFontTx/>
              <a:buChar char="-"/>
            </a:pPr>
            <a:r>
              <a:rPr lang="es-ES" sz="1400" b="1" dirty="0" smtClean="0">
                <a:latin typeface="Calibri" pitchFamily="34" charset="0"/>
              </a:rPr>
              <a:t> </a:t>
            </a:r>
            <a:r>
              <a:rPr lang="es-ES" sz="1400" b="1" dirty="0" err="1" smtClean="0">
                <a:latin typeface="Calibri" pitchFamily="34" charset="0"/>
              </a:rPr>
              <a:t>Ús</a:t>
            </a:r>
            <a:r>
              <a:rPr lang="es-ES" sz="1400" b="1" dirty="0" smtClean="0">
                <a:latin typeface="Calibri" pitchFamily="34" charset="0"/>
              </a:rPr>
              <a:t> </a:t>
            </a:r>
            <a:r>
              <a:rPr lang="es-ES" sz="1400" b="1" dirty="0" err="1" smtClean="0">
                <a:latin typeface="Calibri" pitchFamily="34" charset="0"/>
              </a:rPr>
              <a:t>inadequat</a:t>
            </a:r>
            <a:r>
              <a:rPr lang="es-ES" sz="1400" b="1" dirty="0" smtClean="0">
                <a:latin typeface="Calibri" pitchFamily="34" charset="0"/>
              </a:rPr>
              <a:t> de recursos: </a:t>
            </a:r>
            <a:r>
              <a:rPr lang="es-ES" sz="1400" b="1" dirty="0" err="1" smtClean="0">
                <a:latin typeface="Calibri" pitchFamily="34" charset="0"/>
              </a:rPr>
              <a:t>urgències</a:t>
            </a:r>
            <a:r>
              <a:rPr lang="es-ES" sz="1400" b="1" dirty="0" smtClean="0">
                <a:latin typeface="Calibri" pitchFamily="34" charset="0"/>
              </a:rPr>
              <a:t>, </a:t>
            </a:r>
            <a:r>
              <a:rPr lang="es-ES" sz="1400" b="1" dirty="0" err="1" smtClean="0">
                <a:latin typeface="Calibri" pitchFamily="34" charset="0"/>
              </a:rPr>
              <a:t>hospitals</a:t>
            </a:r>
            <a:r>
              <a:rPr lang="es-ES" sz="1400" b="1" dirty="0" smtClean="0">
                <a:latin typeface="Calibri" pitchFamily="34" charset="0"/>
              </a:rPr>
              <a:t> </a:t>
            </a:r>
            <a:r>
              <a:rPr lang="es-ES" sz="1400" b="1" dirty="0" err="1" smtClean="0">
                <a:latin typeface="Calibri" pitchFamily="34" charset="0"/>
              </a:rPr>
              <a:t>aguts</a:t>
            </a:r>
            <a:r>
              <a:rPr lang="es-ES" sz="1400" b="1" dirty="0" smtClean="0">
                <a:latin typeface="Calibri" pitchFamily="34" charset="0"/>
              </a:rPr>
              <a:t>, </a:t>
            </a:r>
            <a:r>
              <a:rPr lang="es-ES" sz="1400" b="1" dirty="0" err="1" smtClean="0">
                <a:latin typeface="Calibri" pitchFamily="34" charset="0"/>
              </a:rPr>
              <a:t>etc</a:t>
            </a:r>
            <a:endParaRPr lang="es-ES" sz="1400" b="1" dirty="0" smtClean="0">
              <a:latin typeface="Calibri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928662" y="4429132"/>
            <a:ext cx="3000396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" sz="1400" b="1" dirty="0" smtClean="0">
                <a:latin typeface="Calibri" pitchFamily="34" charset="0"/>
              </a:rPr>
              <a:t> </a:t>
            </a:r>
            <a:r>
              <a:rPr lang="es-ES" sz="1400" b="1" dirty="0" err="1" smtClean="0">
                <a:latin typeface="Calibri" pitchFamily="34" charset="0"/>
              </a:rPr>
              <a:t>Prevalença</a:t>
            </a:r>
            <a:r>
              <a:rPr lang="es-ES" sz="1400" b="1" dirty="0" smtClean="0">
                <a:latin typeface="Calibri" pitchFamily="34" charset="0"/>
              </a:rPr>
              <a:t>:</a:t>
            </a:r>
          </a:p>
          <a:p>
            <a:r>
              <a:rPr lang="es-ES" sz="1400" b="1" dirty="0" smtClean="0">
                <a:latin typeface="Calibri" pitchFamily="34" charset="0"/>
              </a:rPr>
              <a:t>- 1.5% de la </a:t>
            </a:r>
            <a:r>
              <a:rPr lang="es-ES" sz="1400" b="1" dirty="0" err="1" smtClean="0">
                <a:latin typeface="Calibri" pitchFamily="34" charset="0"/>
              </a:rPr>
              <a:t>població</a:t>
            </a:r>
            <a:r>
              <a:rPr lang="es-ES" sz="1400" b="1" dirty="0" smtClean="0">
                <a:latin typeface="Calibri" pitchFamily="34" charset="0"/>
              </a:rPr>
              <a:t> general (600-700.000) </a:t>
            </a:r>
            <a:r>
              <a:rPr lang="es-ES" sz="1400" b="1" dirty="0" err="1" smtClean="0">
                <a:latin typeface="Calibri" pitchFamily="34" charset="0"/>
              </a:rPr>
              <a:t>pateixen</a:t>
            </a:r>
            <a:r>
              <a:rPr lang="es-ES" sz="1400" b="1" dirty="0" smtClean="0">
                <a:latin typeface="Calibri" pitchFamily="34" charset="0"/>
              </a:rPr>
              <a:t> PCA</a:t>
            </a:r>
            <a:endParaRPr lang="es-ES" sz="1400" b="1" dirty="0">
              <a:latin typeface="Calibri" pitchFamily="34" charset="0"/>
            </a:endParaRPr>
          </a:p>
        </p:txBody>
      </p:sp>
      <p:sp>
        <p:nvSpPr>
          <p:cNvPr id="13" name="11 CuadroTexto"/>
          <p:cNvSpPr txBox="1"/>
          <p:nvPr/>
        </p:nvSpPr>
        <p:spPr>
          <a:xfrm>
            <a:off x="958550" y="5256253"/>
            <a:ext cx="3000396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" sz="1400" b="1" dirty="0" smtClean="0">
                <a:latin typeface="Calibri" pitchFamily="34" charset="0"/>
              </a:rPr>
              <a:t> </a:t>
            </a:r>
            <a:r>
              <a:rPr lang="es-ES" sz="1400" b="1" dirty="0" err="1" smtClean="0">
                <a:latin typeface="Calibri" pitchFamily="34" charset="0"/>
              </a:rPr>
              <a:t>Prevalença</a:t>
            </a:r>
            <a:r>
              <a:rPr lang="es-ES" sz="1400" b="1" dirty="0" smtClean="0">
                <a:latin typeface="Calibri" pitchFamily="34" charset="0"/>
              </a:rPr>
              <a:t> x </a:t>
            </a:r>
            <a:r>
              <a:rPr lang="es-ES" sz="1400" b="1" dirty="0" err="1" smtClean="0">
                <a:latin typeface="Calibri" pitchFamily="34" charset="0"/>
              </a:rPr>
              <a:t>llocs</a:t>
            </a:r>
            <a:r>
              <a:rPr lang="es-ES" sz="1400" b="1" dirty="0" smtClean="0">
                <a:latin typeface="Calibri" pitchFamily="34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s-ES" sz="1400" b="1" dirty="0" smtClean="0">
                <a:latin typeface="Calibri" pitchFamily="34" charset="0"/>
              </a:rPr>
              <a:t>35-45% </a:t>
            </a:r>
            <a:r>
              <a:rPr lang="es-ES" sz="1400" b="1" dirty="0" err="1" smtClean="0">
                <a:latin typeface="Calibri" pitchFamily="34" charset="0"/>
              </a:rPr>
              <a:t>Hospitals</a:t>
            </a:r>
            <a:r>
              <a:rPr lang="es-ES" sz="1400" b="1" dirty="0" smtClean="0">
                <a:latin typeface="Calibri" pitchFamily="34" charset="0"/>
              </a:rPr>
              <a:t> </a:t>
            </a:r>
            <a:r>
              <a:rPr lang="es-ES" sz="1400" b="1" dirty="0" err="1" smtClean="0">
                <a:latin typeface="Calibri" pitchFamily="34" charset="0"/>
              </a:rPr>
              <a:t>d’aguts</a:t>
            </a:r>
            <a:endParaRPr lang="es-ES" sz="1400" b="1" dirty="0" smtClean="0">
              <a:latin typeface="Calibri" pitchFamily="34" charset="0"/>
            </a:endParaRPr>
          </a:p>
          <a:p>
            <a:pPr marL="285750" indent="-285750">
              <a:buFontTx/>
              <a:buChar char="-"/>
            </a:pPr>
            <a:r>
              <a:rPr lang="es-ES" sz="1400" b="1" dirty="0" smtClean="0">
                <a:latin typeface="Calibri" pitchFamily="34" charset="0"/>
              </a:rPr>
              <a:t>20-25 </a:t>
            </a:r>
            <a:r>
              <a:rPr lang="es-ES" sz="1400" b="1" dirty="0" err="1" smtClean="0">
                <a:latin typeface="Calibri" pitchFamily="34" charset="0"/>
              </a:rPr>
              <a:t>Metges</a:t>
            </a:r>
            <a:r>
              <a:rPr lang="es-ES" sz="1400" b="1" dirty="0" smtClean="0">
                <a:latin typeface="Calibri" pitchFamily="34" charset="0"/>
              </a:rPr>
              <a:t> familia</a:t>
            </a:r>
          </a:p>
          <a:p>
            <a:pPr marL="285750" indent="-285750">
              <a:buFontTx/>
              <a:buChar char="-"/>
            </a:pPr>
            <a:r>
              <a:rPr lang="es-ES" sz="1400" b="1" dirty="0" smtClean="0">
                <a:latin typeface="Calibri" pitchFamily="34" charset="0"/>
              </a:rPr>
              <a:t>50-70% </a:t>
            </a:r>
            <a:r>
              <a:rPr lang="es-ES" sz="1400" b="1" dirty="0" err="1" smtClean="0">
                <a:latin typeface="Calibri" pitchFamily="34" charset="0"/>
              </a:rPr>
              <a:t>Residències</a:t>
            </a:r>
            <a:endParaRPr lang="es-ES" sz="14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14518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285720" y="2143116"/>
            <a:ext cx="4286280" cy="206210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" sz="1600" b="1" dirty="0" smtClean="0">
                <a:latin typeface="Calibri" pitchFamily="34" charset="0"/>
              </a:rPr>
              <a:t> “El 1er </a:t>
            </a:r>
            <a:r>
              <a:rPr lang="es-ES" sz="1600" b="1" dirty="0" err="1" smtClean="0">
                <a:latin typeface="Calibri" pitchFamily="34" charset="0"/>
              </a:rPr>
              <a:t>dret</a:t>
            </a:r>
            <a:r>
              <a:rPr lang="es-ES" sz="1600" b="1" dirty="0" smtClean="0">
                <a:latin typeface="Calibri" pitchFamily="34" charset="0"/>
              </a:rPr>
              <a:t> a contemplar es el </a:t>
            </a:r>
            <a:r>
              <a:rPr lang="es-ES" sz="1600" b="1" dirty="0" err="1" smtClean="0">
                <a:latin typeface="Calibri" pitchFamily="34" charset="0"/>
              </a:rPr>
              <a:t>d’una</a:t>
            </a:r>
            <a:r>
              <a:rPr lang="es-ES" sz="1600" b="1" dirty="0" smtClean="0">
                <a:latin typeface="Calibri" pitchFamily="34" charset="0"/>
              </a:rPr>
              <a:t> </a:t>
            </a:r>
            <a:r>
              <a:rPr lang="es-ES" sz="1600" b="1" dirty="0" err="1" smtClean="0">
                <a:latin typeface="Calibri" pitchFamily="34" charset="0"/>
              </a:rPr>
              <a:t>atenció</a:t>
            </a:r>
            <a:r>
              <a:rPr lang="es-ES" sz="1600" b="1" dirty="0" smtClean="0">
                <a:latin typeface="Calibri" pitchFamily="34" charset="0"/>
              </a:rPr>
              <a:t> </a:t>
            </a:r>
            <a:r>
              <a:rPr lang="es-ES" sz="1600" b="1" dirty="0" err="1" smtClean="0">
                <a:latin typeface="Calibri" pitchFamily="34" charset="0"/>
              </a:rPr>
              <a:t>pa·liativa</a:t>
            </a:r>
            <a:r>
              <a:rPr lang="es-ES" sz="1600" b="1" dirty="0" smtClean="0">
                <a:latin typeface="Calibri" pitchFamily="34" charset="0"/>
              </a:rPr>
              <a:t> de </a:t>
            </a:r>
            <a:r>
              <a:rPr lang="es-ES" sz="1600" b="1" dirty="0" err="1" smtClean="0">
                <a:latin typeface="Calibri" pitchFamily="34" charset="0"/>
              </a:rPr>
              <a:t>qualitat</a:t>
            </a:r>
            <a:r>
              <a:rPr lang="es-ES" sz="1600" b="1" dirty="0" smtClean="0">
                <a:latin typeface="Calibri" pitchFamily="34" charset="0"/>
              </a:rPr>
              <a:t>”  </a:t>
            </a:r>
            <a:r>
              <a:rPr lang="es-ES" sz="1600" b="1" dirty="0" err="1" smtClean="0">
                <a:latin typeface="Calibri" pitchFamily="34" charset="0"/>
              </a:rPr>
              <a:t>amb</a:t>
            </a:r>
            <a:r>
              <a:rPr lang="es-ES" sz="1600" b="1" dirty="0" smtClean="0">
                <a:latin typeface="Calibri" pitchFamily="34" charset="0"/>
              </a:rPr>
              <a:t> </a:t>
            </a:r>
            <a:r>
              <a:rPr lang="es-ES" sz="1600" b="1" dirty="0" err="1" smtClean="0">
                <a:latin typeface="Calibri" pitchFamily="34" charset="0"/>
              </a:rPr>
              <a:t>criteris</a:t>
            </a:r>
            <a:r>
              <a:rPr lang="es-ES" sz="1600" b="1" dirty="0" smtClean="0">
                <a:latin typeface="Calibri" pitchFamily="34" charset="0"/>
              </a:rPr>
              <a:t> </a:t>
            </a:r>
            <a:r>
              <a:rPr lang="es-ES" sz="1600" b="1" dirty="0" err="1" smtClean="0">
                <a:latin typeface="Calibri" pitchFamily="34" charset="0"/>
              </a:rPr>
              <a:t>qualitat</a:t>
            </a:r>
            <a:r>
              <a:rPr lang="es-ES" sz="1600" b="1" dirty="0" smtClean="0">
                <a:latin typeface="Calibri" pitchFamily="34" charset="0"/>
              </a:rPr>
              <a:t>, </a:t>
            </a:r>
            <a:r>
              <a:rPr lang="es-ES" sz="1600" b="1" dirty="0" err="1" smtClean="0">
                <a:latin typeface="Calibri" pitchFamily="34" charset="0"/>
              </a:rPr>
              <a:t>equitat</a:t>
            </a:r>
            <a:r>
              <a:rPr lang="es-ES" sz="1600" b="1" dirty="0" smtClean="0">
                <a:latin typeface="Calibri" pitchFamily="34" charset="0"/>
              </a:rPr>
              <a:t>, cobertura, i </a:t>
            </a:r>
            <a:r>
              <a:rPr lang="es-ES" sz="1600" b="1" dirty="0" err="1" smtClean="0">
                <a:latin typeface="Calibri" pitchFamily="34" charset="0"/>
              </a:rPr>
              <a:t>accés</a:t>
            </a:r>
            <a:r>
              <a:rPr lang="es-ES" sz="1600" b="1" dirty="0" smtClean="0">
                <a:latin typeface="Calibri" pitchFamily="34" charset="0"/>
              </a:rPr>
              <a:t>”</a:t>
            </a:r>
          </a:p>
          <a:p>
            <a:pPr>
              <a:buFont typeface="Arial" pitchFamily="34" charset="0"/>
              <a:buChar char="•"/>
            </a:pPr>
            <a:r>
              <a:rPr lang="es-ES" sz="1600" b="1" dirty="0" smtClean="0">
                <a:latin typeface="Calibri" pitchFamily="34" charset="0"/>
              </a:rPr>
              <a:t> Per a </a:t>
            </a:r>
            <a:r>
              <a:rPr lang="es-ES" sz="1600" b="1" dirty="0" err="1" smtClean="0">
                <a:latin typeface="Calibri" pitchFamily="34" charset="0"/>
              </a:rPr>
              <a:t>tot</a:t>
            </a:r>
            <a:r>
              <a:rPr lang="es-ES" sz="1600" b="1" dirty="0" smtClean="0">
                <a:latin typeface="Calibri" pitchFamily="34" charset="0"/>
              </a:rPr>
              <a:t> </a:t>
            </a:r>
            <a:r>
              <a:rPr lang="es-ES" sz="1600" b="1" dirty="0" err="1" smtClean="0">
                <a:latin typeface="Calibri" pitchFamily="34" charset="0"/>
              </a:rPr>
              <a:t>tipus</a:t>
            </a:r>
            <a:r>
              <a:rPr lang="es-ES" sz="1600" b="1" dirty="0" smtClean="0">
                <a:latin typeface="Calibri" pitchFamily="34" charset="0"/>
              </a:rPr>
              <a:t> de </a:t>
            </a:r>
            <a:r>
              <a:rPr lang="es-ES" sz="1600" b="1" dirty="0" err="1" smtClean="0">
                <a:latin typeface="Calibri" pitchFamily="34" charset="0"/>
              </a:rPr>
              <a:t>pacients</a:t>
            </a:r>
            <a:r>
              <a:rPr lang="es-ES" sz="1600" b="1" dirty="0" smtClean="0">
                <a:latin typeface="Calibri" pitchFamily="34" charset="0"/>
              </a:rPr>
              <a:t>, a </a:t>
            </a:r>
            <a:r>
              <a:rPr lang="es-ES" sz="1600" b="1" dirty="0" err="1" smtClean="0">
                <a:latin typeface="Calibri" pitchFamily="34" charset="0"/>
              </a:rPr>
              <a:t>tots</a:t>
            </a:r>
            <a:r>
              <a:rPr lang="es-ES" sz="1600" b="1" dirty="0" smtClean="0">
                <a:latin typeface="Calibri" pitchFamily="34" charset="0"/>
              </a:rPr>
              <a:t> </a:t>
            </a:r>
            <a:r>
              <a:rPr lang="es-ES" sz="1600" b="1" dirty="0" err="1" smtClean="0">
                <a:latin typeface="Calibri" pitchFamily="34" charset="0"/>
              </a:rPr>
              <a:t>els</a:t>
            </a:r>
            <a:r>
              <a:rPr lang="es-ES" sz="1600" b="1" dirty="0" smtClean="0">
                <a:latin typeface="Calibri" pitchFamily="34" charset="0"/>
              </a:rPr>
              <a:t> </a:t>
            </a:r>
            <a:r>
              <a:rPr lang="es-ES" sz="1600" b="1" dirty="0" err="1" smtClean="0">
                <a:latin typeface="Calibri" pitchFamily="34" charset="0"/>
              </a:rPr>
              <a:t>serveis</a:t>
            </a:r>
            <a:r>
              <a:rPr lang="es-ES" sz="1600" b="1" dirty="0" smtClean="0">
                <a:latin typeface="Calibri" pitchFamily="34" charset="0"/>
              </a:rPr>
              <a:t>, </a:t>
            </a:r>
            <a:r>
              <a:rPr lang="es-ES" sz="1600" b="1" dirty="0" err="1" smtClean="0">
                <a:latin typeface="Calibri" pitchFamily="34" charset="0"/>
              </a:rPr>
              <a:t>tots</a:t>
            </a:r>
            <a:r>
              <a:rPr lang="es-ES" sz="1600" b="1" dirty="0" smtClean="0">
                <a:latin typeface="Calibri" pitchFamily="34" charset="0"/>
              </a:rPr>
              <a:t> </a:t>
            </a:r>
            <a:r>
              <a:rPr lang="es-ES" sz="1600" b="1" dirty="0" err="1" smtClean="0">
                <a:latin typeface="Calibri" pitchFamily="34" charset="0"/>
              </a:rPr>
              <a:t>els</a:t>
            </a:r>
            <a:r>
              <a:rPr lang="es-ES" sz="1600" b="1" dirty="0" smtClean="0">
                <a:latin typeface="Calibri" pitchFamily="34" charset="0"/>
              </a:rPr>
              <a:t> </a:t>
            </a:r>
            <a:r>
              <a:rPr lang="es-ES" sz="1600" b="1" dirty="0" err="1" smtClean="0">
                <a:latin typeface="Calibri" pitchFamily="34" charset="0"/>
              </a:rPr>
              <a:t>professionals</a:t>
            </a:r>
            <a:r>
              <a:rPr lang="es-ES" sz="1600" b="1" dirty="0" smtClean="0">
                <a:latin typeface="Calibri" pitchFamily="34" charset="0"/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es-ES" sz="1600" b="1" dirty="0" smtClean="0">
                <a:latin typeface="Calibri" pitchFamily="34" charset="0"/>
              </a:rPr>
              <a:t> Les </a:t>
            </a:r>
            <a:r>
              <a:rPr lang="es-ES" sz="1600" b="1" dirty="0" err="1" smtClean="0">
                <a:latin typeface="Calibri" pitchFamily="34" charset="0"/>
              </a:rPr>
              <a:t>necessitats</a:t>
            </a:r>
            <a:r>
              <a:rPr lang="es-ES" sz="1600" b="1" dirty="0" smtClean="0">
                <a:latin typeface="Calibri" pitchFamily="34" charset="0"/>
              </a:rPr>
              <a:t> son </a:t>
            </a:r>
            <a:r>
              <a:rPr lang="es-ES" sz="1600" b="1" dirty="0" err="1" smtClean="0">
                <a:latin typeface="Calibri" pitchFamily="34" charset="0"/>
              </a:rPr>
              <a:t>multidimensionals</a:t>
            </a:r>
            <a:r>
              <a:rPr lang="es-ES" sz="1600" b="1" dirty="0" smtClean="0">
                <a:latin typeface="Calibri" pitchFamily="34" charset="0"/>
              </a:rPr>
              <a:t>: </a:t>
            </a:r>
            <a:r>
              <a:rPr lang="es-ES" sz="1600" b="1" dirty="0" err="1" smtClean="0">
                <a:latin typeface="Calibri" pitchFamily="34" charset="0"/>
              </a:rPr>
              <a:t>físiques</a:t>
            </a:r>
            <a:r>
              <a:rPr lang="es-ES" sz="1600" b="1" dirty="0" smtClean="0">
                <a:latin typeface="Calibri" pitchFamily="34" charset="0"/>
              </a:rPr>
              <a:t>, </a:t>
            </a:r>
            <a:r>
              <a:rPr lang="es-ES" sz="1600" b="1" dirty="0" err="1" smtClean="0">
                <a:latin typeface="Calibri" pitchFamily="34" charset="0"/>
              </a:rPr>
              <a:t>emocionals</a:t>
            </a:r>
            <a:r>
              <a:rPr lang="es-ES" sz="1600" b="1" dirty="0" smtClean="0">
                <a:latin typeface="Calibri" pitchFamily="34" charset="0"/>
              </a:rPr>
              <a:t>, sociales, </a:t>
            </a:r>
            <a:r>
              <a:rPr lang="es-ES" sz="1600" b="1" dirty="0" err="1" smtClean="0">
                <a:latin typeface="Calibri" pitchFamily="34" charset="0"/>
              </a:rPr>
              <a:t>espirituals</a:t>
            </a:r>
            <a:r>
              <a:rPr lang="es-ES" sz="1600" b="1" dirty="0" smtClean="0">
                <a:latin typeface="Calibri" pitchFamily="34" charset="0"/>
              </a:rPr>
              <a:t> , </a:t>
            </a:r>
            <a:r>
              <a:rPr lang="es-ES" sz="1600" b="1" dirty="0" err="1" smtClean="0">
                <a:latin typeface="Calibri" pitchFamily="34" charset="0"/>
              </a:rPr>
              <a:t>étiques</a:t>
            </a:r>
            <a:r>
              <a:rPr lang="es-ES" sz="1600" b="1" dirty="0" smtClean="0">
                <a:latin typeface="Calibri" pitchFamily="34" charset="0"/>
              </a:rPr>
              <a:t>, </a:t>
            </a:r>
            <a:r>
              <a:rPr lang="es-ES" sz="1600" b="1" dirty="0" err="1" smtClean="0">
                <a:latin typeface="Calibri" pitchFamily="34" charset="0"/>
              </a:rPr>
              <a:t>etc</a:t>
            </a:r>
            <a:endParaRPr lang="es-ES" sz="1600" b="1" dirty="0">
              <a:latin typeface="Calibri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5500694" y="1643050"/>
            <a:ext cx="2928958" cy="403187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" sz="1600" b="1" dirty="0" smtClean="0">
                <a:latin typeface="Calibri" pitchFamily="34" charset="0"/>
              </a:rPr>
              <a:t> </a:t>
            </a:r>
            <a:r>
              <a:rPr lang="es-ES" sz="1600" b="1" dirty="0" smtClean="0">
                <a:solidFill>
                  <a:srgbClr val="C00000"/>
                </a:solidFill>
                <a:latin typeface="Calibri" pitchFamily="34" charset="0"/>
              </a:rPr>
              <a:t>El </a:t>
            </a:r>
            <a:r>
              <a:rPr lang="es-ES" sz="1600" b="1" dirty="0" err="1" smtClean="0">
                <a:solidFill>
                  <a:srgbClr val="C00000"/>
                </a:solidFill>
                <a:latin typeface="Calibri" pitchFamily="34" charset="0"/>
              </a:rPr>
              <a:t>dret</a:t>
            </a:r>
            <a:r>
              <a:rPr lang="es-ES" sz="1600" b="1" dirty="0" smtClean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es-ES" sz="1600" b="1" dirty="0" err="1" smtClean="0">
                <a:solidFill>
                  <a:srgbClr val="C00000"/>
                </a:solidFill>
                <a:latin typeface="Calibri" pitchFamily="34" charset="0"/>
              </a:rPr>
              <a:t>fonamental</a:t>
            </a:r>
            <a:r>
              <a:rPr lang="es-ES" sz="1600" b="1" dirty="0" smtClean="0">
                <a:solidFill>
                  <a:srgbClr val="C00000"/>
                </a:solidFill>
                <a:latin typeface="Calibri" pitchFamily="34" charset="0"/>
              </a:rPr>
              <a:t> a una </a:t>
            </a:r>
            <a:r>
              <a:rPr lang="es-ES" sz="1600" b="1" dirty="0" err="1" smtClean="0">
                <a:solidFill>
                  <a:srgbClr val="C00000"/>
                </a:solidFill>
                <a:latin typeface="Calibri" pitchFamily="34" charset="0"/>
              </a:rPr>
              <a:t>atenció</a:t>
            </a:r>
            <a:r>
              <a:rPr lang="es-ES" sz="1600" b="1" dirty="0" smtClean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es-ES" sz="1600" b="1" dirty="0" err="1" smtClean="0">
                <a:solidFill>
                  <a:srgbClr val="C00000"/>
                </a:solidFill>
                <a:latin typeface="Calibri" pitchFamily="34" charset="0"/>
              </a:rPr>
              <a:t>pal·liativa</a:t>
            </a:r>
            <a:r>
              <a:rPr lang="es-ES" sz="1600" b="1" dirty="0" smtClean="0">
                <a:solidFill>
                  <a:srgbClr val="C00000"/>
                </a:solidFill>
                <a:latin typeface="Calibri" pitchFamily="34" charset="0"/>
              </a:rPr>
              <a:t> de </a:t>
            </a:r>
            <a:r>
              <a:rPr lang="es-ES" sz="1600" b="1" dirty="0" err="1" smtClean="0">
                <a:solidFill>
                  <a:srgbClr val="C00000"/>
                </a:solidFill>
                <a:latin typeface="Calibri" pitchFamily="34" charset="0"/>
              </a:rPr>
              <a:t>qualitat</a:t>
            </a:r>
            <a:r>
              <a:rPr lang="es-ES" sz="1600" b="1" dirty="0" smtClean="0">
                <a:solidFill>
                  <a:srgbClr val="C00000"/>
                </a:solidFill>
                <a:latin typeface="Calibri" pitchFamily="34" charset="0"/>
              </a:rPr>
              <a:t> es </a:t>
            </a:r>
            <a:r>
              <a:rPr lang="es-ES" sz="1600" b="1" dirty="0" err="1" smtClean="0">
                <a:solidFill>
                  <a:srgbClr val="C00000"/>
                </a:solidFill>
                <a:latin typeface="Calibri" pitchFamily="34" charset="0"/>
              </a:rPr>
              <a:t>vulnerat</a:t>
            </a:r>
            <a:r>
              <a:rPr lang="es-ES" sz="1600" b="1" dirty="0" smtClean="0">
                <a:solidFill>
                  <a:srgbClr val="C00000"/>
                </a:solidFill>
                <a:latin typeface="Calibri" pitchFamily="34" charset="0"/>
              </a:rPr>
              <a:t> de manera </a:t>
            </a:r>
            <a:r>
              <a:rPr lang="es-ES" sz="1600" b="1" dirty="0" err="1" smtClean="0">
                <a:solidFill>
                  <a:srgbClr val="C00000"/>
                </a:solidFill>
                <a:latin typeface="Calibri" pitchFamily="34" charset="0"/>
              </a:rPr>
              <a:t>sistemàtica</a:t>
            </a:r>
            <a:r>
              <a:rPr lang="es-ES" sz="1600" b="1" dirty="0" smtClean="0">
                <a:solidFill>
                  <a:srgbClr val="C00000"/>
                </a:solidFill>
                <a:latin typeface="Calibri" pitchFamily="34" charset="0"/>
              </a:rPr>
              <a:t> a la </a:t>
            </a:r>
            <a:r>
              <a:rPr lang="es-ES" sz="1600" b="1" dirty="0" err="1" smtClean="0">
                <a:solidFill>
                  <a:srgbClr val="C00000"/>
                </a:solidFill>
                <a:latin typeface="Calibri" pitchFamily="34" charset="0"/>
              </a:rPr>
              <a:t>majoria</a:t>
            </a:r>
            <a:r>
              <a:rPr lang="es-ES" sz="1600" b="1" dirty="0" smtClean="0">
                <a:solidFill>
                  <a:srgbClr val="C00000"/>
                </a:solidFill>
                <a:latin typeface="Calibri" pitchFamily="34" charset="0"/>
              </a:rPr>
              <a:t> de </a:t>
            </a:r>
            <a:r>
              <a:rPr lang="es-ES" sz="1600" b="1" dirty="0" err="1" smtClean="0">
                <a:solidFill>
                  <a:srgbClr val="C00000"/>
                </a:solidFill>
                <a:latin typeface="Calibri" pitchFamily="34" charset="0"/>
              </a:rPr>
              <a:t>territoris</a:t>
            </a:r>
            <a:r>
              <a:rPr lang="es-ES" sz="1600" b="1" dirty="0" smtClean="0">
                <a:solidFill>
                  <a:srgbClr val="C00000"/>
                </a:solidFill>
                <a:latin typeface="Calibri" pitchFamily="34" charset="0"/>
              </a:rPr>
              <a:t> de </a:t>
            </a:r>
            <a:r>
              <a:rPr lang="es-ES" sz="1600" b="1" dirty="0" err="1" smtClean="0">
                <a:solidFill>
                  <a:srgbClr val="C00000"/>
                </a:solidFill>
                <a:latin typeface="Calibri" pitchFamily="34" charset="0"/>
              </a:rPr>
              <a:t>l’Estat</a:t>
            </a:r>
            <a:endParaRPr lang="es-ES" sz="1600" b="1" dirty="0" smtClean="0">
              <a:solidFill>
                <a:srgbClr val="C00000"/>
              </a:solidFill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s-ES" sz="1600" b="1" dirty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es-ES" sz="1600" b="1" dirty="0" err="1" smtClean="0">
                <a:solidFill>
                  <a:srgbClr val="C00000"/>
                </a:solidFill>
                <a:latin typeface="Calibri" pitchFamily="34" charset="0"/>
              </a:rPr>
              <a:t>Sectors</a:t>
            </a:r>
            <a:r>
              <a:rPr lang="es-ES" sz="1600" b="1" dirty="0" smtClean="0">
                <a:solidFill>
                  <a:srgbClr val="C00000"/>
                </a:solidFill>
                <a:latin typeface="Calibri" pitchFamily="34" charset="0"/>
              </a:rPr>
              <a:t> especialmente vulnerables: </a:t>
            </a:r>
            <a:r>
              <a:rPr lang="es-ES" sz="1600" b="1" dirty="0" err="1" smtClean="0">
                <a:solidFill>
                  <a:srgbClr val="C00000"/>
                </a:solidFill>
                <a:latin typeface="Calibri" pitchFamily="34" charset="0"/>
              </a:rPr>
              <a:t>solitut</a:t>
            </a:r>
            <a:r>
              <a:rPr lang="es-ES" sz="1600" b="1" dirty="0" smtClean="0">
                <a:solidFill>
                  <a:srgbClr val="C00000"/>
                </a:solidFill>
                <a:latin typeface="Calibri" pitchFamily="34" charset="0"/>
              </a:rPr>
              <a:t>, </a:t>
            </a:r>
            <a:r>
              <a:rPr lang="es-ES" sz="1600" b="1" smtClean="0">
                <a:solidFill>
                  <a:srgbClr val="C00000"/>
                </a:solidFill>
                <a:latin typeface="Calibri" pitchFamily="34" charset="0"/>
              </a:rPr>
              <a:t>residències</a:t>
            </a:r>
            <a:endParaRPr lang="es-ES" sz="1600" b="1" dirty="0" smtClean="0">
              <a:solidFill>
                <a:srgbClr val="C00000"/>
              </a:solidFill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s-ES" sz="1600" b="1" dirty="0" smtClean="0">
                <a:latin typeface="Calibri" pitchFamily="34" charset="0"/>
              </a:rPr>
              <a:t> Les </a:t>
            </a:r>
            <a:r>
              <a:rPr lang="es-ES" sz="1600" b="1" dirty="0" err="1" smtClean="0">
                <a:latin typeface="Calibri" pitchFamily="34" charset="0"/>
              </a:rPr>
              <a:t>necessitats</a:t>
            </a:r>
            <a:r>
              <a:rPr lang="es-ES" sz="1600" b="1" dirty="0" smtClean="0">
                <a:latin typeface="Calibri" pitchFamily="34" charset="0"/>
              </a:rPr>
              <a:t> de </a:t>
            </a:r>
            <a:r>
              <a:rPr lang="es-ES" sz="1600" b="1" dirty="0" err="1" smtClean="0">
                <a:latin typeface="Calibri" pitchFamily="34" charset="0"/>
              </a:rPr>
              <a:t>caràcter</a:t>
            </a:r>
            <a:r>
              <a:rPr lang="es-ES" sz="1600" b="1" dirty="0" smtClean="0">
                <a:latin typeface="Calibri" pitchFamily="34" charset="0"/>
              </a:rPr>
              <a:t> emocional ,social i espiritual son </a:t>
            </a:r>
            <a:r>
              <a:rPr lang="es-ES" sz="1600" b="1" dirty="0" err="1" smtClean="0">
                <a:latin typeface="Calibri" pitchFamily="34" charset="0"/>
              </a:rPr>
              <a:t>sistemàticament</a:t>
            </a:r>
            <a:r>
              <a:rPr lang="es-ES" sz="1600" b="1" dirty="0" smtClean="0">
                <a:latin typeface="Calibri" pitchFamily="34" charset="0"/>
              </a:rPr>
              <a:t>  </a:t>
            </a:r>
            <a:r>
              <a:rPr lang="es-ES" sz="1600" b="1" dirty="0" err="1" smtClean="0">
                <a:latin typeface="Calibri" pitchFamily="34" charset="0"/>
              </a:rPr>
              <a:t>oblidades</a:t>
            </a:r>
            <a:endParaRPr lang="es-ES" sz="1600" b="1" dirty="0" smtClean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s-ES" sz="1600" b="1" dirty="0" smtClean="0">
                <a:latin typeface="Calibri" pitchFamily="34" charset="0"/>
              </a:rPr>
              <a:t> A &gt; 50% de CCAA, la </a:t>
            </a:r>
            <a:r>
              <a:rPr lang="es-ES" sz="1600" b="1" dirty="0" err="1" smtClean="0">
                <a:latin typeface="Calibri" pitchFamily="34" charset="0"/>
              </a:rPr>
              <a:t>implementació</a:t>
            </a:r>
            <a:r>
              <a:rPr lang="es-ES" sz="1600" b="1" dirty="0" smtClean="0">
                <a:latin typeface="Calibri" pitchFamily="34" charset="0"/>
              </a:rPr>
              <a:t> de </a:t>
            </a:r>
            <a:r>
              <a:rPr lang="es-ES" sz="1600" b="1" dirty="0" err="1" smtClean="0">
                <a:latin typeface="Calibri" pitchFamily="34" charset="0"/>
              </a:rPr>
              <a:t>SCPs</a:t>
            </a:r>
            <a:r>
              <a:rPr lang="es-ES" sz="1600" b="1" dirty="0" smtClean="0">
                <a:latin typeface="Calibri" pitchFamily="34" charset="0"/>
              </a:rPr>
              <a:t> </a:t>
            </a:r>
            <a:r>
              <a:rPr lang="es-ES" sz="1600" b="1" dirty="0" err="1" smtClean="0">
                <a:latin typeface="Calibri" pitchFamily="34" charset="0"/>
              </a:rPr>
              <a:t>està</a:t>
            </a:r>
            <a:r>
              <a:rPr lang="es-ES" sz="1600" b="1" dirty="0" smtClean="0">
                <a:latin typeface="Calibri" pitchFamily="34" charset="0"/>
              </a:rPr>
              <a:t> entre el 30-50% del </a:t>
            </a:r>
            <a:r>
              <a:rPr lang="es-ES" sz="1600" b="1" dirty="0" err="1" smtClean="0">
                <a:latin typeface="Calibri" pitchFamily="34" charset="0"/>
              </a:rPr>
              <a:t>necessari</a:t>
            </a:r>
            <a:r>
              <a:rPr lang="es-ES" sz="1600" b="1" dirty="0" smtClean="0">
                <a:latin typeface="Calibri" pitchFamily="34" charset="0"/>
              </a:rPr>
              <a:t> i estable de fa </a:t>
            </a:r>
            <a:r>
              <a:rPr lang="es-ES" sz="1600" b="1" dirty="0" err="1" smtClean="0">
                <a:latin typeface="Calibri" pitchFamily="34" charset="0"/>
              </a:rPr>
              <a:t>anys</a:t>
            </a:r>
            <a:endParaRPr lang="es-ES" sz="1600" b="1" dirty="0" smtClean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s-ES" sz="1600" b="1" dirty="0" smtClean="0">
                <a:latin typeface="Calibri" pitchFamily="34" charset="0"/>
              </a:rPr>
              <a:t>La </a:t>
            </a:r>
            <a:r>
              <a:rPr lang="es-ES" sz="1600" b="1" dirty="0" err="1" smtClean="0">
                <a:latin typeface="Calibri" pitchFamily="34" charset="0"/>
              </a:rPr>
              <a:t>majoria</a:t>
            </a:r>
            <a:r>
              <a:rPr lang="es-ES" sz="1600" b="1" dirty="0" smtClean="0">
                <a:latin typeface="Calibri" pitchFamily="34" charset="0"/>
              </a:rPr>
              <a:t> de </a:t>
            </a:r>
            <a:r>
              <a:rPr lang="es-ES" sz="1600" b="1" dirty="0" err="1" smtClean="0">
                <a:latin typeface="Calibri" pitchFamily="34" charset="0"/>
              </a:rPr>
              <a:t>Plans</a:t>
            </a:r>
            <a:r>
              <a:rPr lang="es-ES" sz="1600" b="1" dirty="0" smtClean="0">
                <a:latin typeface="Calibri" pitchFamily="34" charset="0"/>
              </a:rPr>
              <a:t> de CP son </a:t>
            </a:r>
            <a:r>
              <a:rPr lang="es-ES" sz="1600" b="1" dirty="0" err="1" smtClean="0">
                <a:latin typeface="Calibri" pitchFamily="34" charset="0"/>
              </a:rPr>
              <a:t>obsolets</a:t>
            </a:r>
            <a:endParaRPr lang="es-ES" sz="1600" b="1" dirty="0" smtClean="0">
              <a:latin typeface="Calibri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285720" y="4429132"/>
            <a:ext cx="4286280" cy="107721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" sz="1600" b="1" dirty="0" smtClean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es-ES" sz="1600" b="1" dirty="0" err="1" smtClean="0">
                <a:solidFill>
                  <a:srgbClr val="C00000"/>
                </a:solidFill>
                <a:latin typeface="Calibri" pitchFamily="34" charset="0"/>
              </a:rPr>
              <a:t>Hi</a:t>
            </a:r>
            <a:r>
              <a:rPr lang="es-ES" sz="1600" b="1" dirty="0" smtClean="0">
                <a:solidFill>
                  <a:srgbClr val="C00000"/>
                </a:solidFill>
                <a:latin typeface="Calibri" pitchFamily="34" charset="0"/>
              </a:rPr>
              <a:t> ha </a:t>
            </a:r>
            <a:r>
              <a:rPr lang="es-ES" sz="1600" b="1" dirty="0" err="1" smtClean="0">
                <a:solidFill>
                  <a:srgbClr val="C00000"/>
                </a:solidFill>
                <a:latin typeface="Calibri" pitchFamily="34" charset="0"/>
              </a:rPr>
              <a:t>experiència</a:t>
            </a:r>
            <a:r>
              <a:rPr lang="es-ES" sz="1600" b="1" dirty="0" smtClean="0">
                <a:solidFill>
                  <a:srgbClr val="C00000"/>
                </a:solidFill>
                <a:latin typeface="Calibri" pitchFamily="34" charset="0"/>
              </a:rPr>
              <a:t> i </a:t>
            </a:r>
            <a:r>
              <a:rPr lang="es-ES" sz="1600" b="1" dirty="0" err="1" smtClean="0">
                <a:solidFill>
                  <a:srgbClr val="C00000"/>
                </a:solidFill>
                <a:latin typeface="Calibri" pitchFamily="34" charset="0"/>
              </a:rPr>
              <a:t>evidència</a:t>
            </a:r>
            <a:r>
              <a:rPr lang="es-ES" sz="1600" b="1" dirty="0" smtClean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es-ES" sz="1600" b="1" dirty="0" err="1" smtClean="0">
                <a:solidFill>
                  <a:srgbClr val="C00000"/>
                </a:solidFill>
                <a:latin typeface="Calibri" pitchFamily="34" charset="0"/>
              </a:rPr>
              <a:t>sòlides</a:t>
            </a:r>
            <a:r>
              <a:rPr lang="es-ES" sz="1600" b="1" dirty="0" smtClean="0">
                <a:solidFill>
                  <a:srgbClr val="C00000"/>
                </a:solidFill>
                <a:latin typeface="Calibri" pitchFamily="34" charset="0"/>
              </a:rPr>
              <a:t> sobre el que cal </a:t>
            </a:r>
            <a:r>
              <a:rPr lang="es-ES" sz="1600" b="1" dirty="0" err="1" smtClean="0">
                <a:solidFill>
                  <a:srgbClr val="C00000"/>
                </a:solidFill>
                <a:latin typeface="Calibri" pitchFamily="34" charset="0"/>
              </a:rPr>
              <a:t>fer</a:t>
            </a:r>
            <a:endParaRPr lang="es-ES" sz="1600" b="1" dirty="0" smtClean="0">
              <a:solidFill>
                <a:srgbClr val="C00000"/>
              </a:solidFill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s-ES" sz="1600" b="1" dirty="0" smtClean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es-ES" sz="1600" b="1" dirty="0" err="1" smtClean="0">
                <a:solidFill>
                  <a:srgbClr val="C00000"/>
                </a:solidFill>
                <a:latin typeface="Calibri" pitchFamily="34" charset="0"/>
              </a:rPr>
              <a:t>Els</a:t>
            </a:r>
            <a:r>
              <a:rPr lang="es-ES" sz="1600" b="1" dirty="0" smtClean="0">
                <a:solidFill>
                  <a:srgbClr val="C00000"/>
                </a:solidFill>
                <a:latin typeface="Calibri" pitchFamily="34" charset="0"/>
              </a:rPr>
              <a:t> programes </a:t>
            </a:r>
            <a:r>
              <a:rPr lang="es-ES" sz="1600" b="1" dirty="0" err="1" smtClean="0">
                <a:solidFill>
                  <a:srgbClr val="C00000"/>
                </a:solidFill>
                <a:latin typeface="Calibri" pitchFamily="34" charset="0"/>
              </a:rPr>
              <a:t>públics</a:t>
            </a:r>
            <a:r>
              <a:rPr lang="es-ES" sz="1600" b="1" dirty="0" smtClean="0">
                <a:solidFill>
                  <a:srgbClr val="C00000"/>
                </a:solidFill>
                <a:latin typeface="Calibri" pitchFamily="34" charset="0"/>
              </a:rPr>
              <a:t> (Catalunya)  han </a:t>
            </a:r>
            <a:r>
              <a:rPr lang="es-ES" sz="1600" b="1" dirty="0" err="1" smtClean="0">
                <a:solidFill>
                  <a:srgbClr val="C00000"/>
                </a:solidFill>
                <a:latin typeface="Calibri" pitchFamily="34" charset="0"/>
              </a:rPr>
              <a:t>mostrat</a:t>
            </a:r>
            <a:r>
              <a:rPr lang="es-ES" sz="1600" b="1" dirty="0" smtClean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es-ES" sz="1600" b="1" dirty="0" err="1" smtClean="0">
                <a:solidFill>
                  <a:srgbClr val="C00000"/>
                </a:solidFill>
                <a:latin typeface="Calibri" pitchFamily="34" charset="0"/>
              </a:rPr>
              <a:t>efectivitat</a:t>
            </a:r>
            <a:r>
              <a:rPr lang="es-ES" sz="1600" b="1" dirty="0" smtClean="0">
                <a:solidFill>
                  <a:srgbClr val="C00000"/>
                </a:solidFill>
                <a:latin typeface="Calibri" pitchFamily="34" charset="0"/>
              </a:rPr>
              <a:t>, </a:t>
            </a:r>
            <a:r>
              <a:rPr lang="es-ES" sz="1600" b="1" dirty="0" err="1" smtClean="0">
                <a:solidFill>
                  <a:srgbClr val="C00000"/>
                </a:solidFill>
                <a:latin typeface="Calibri" pitchFamily="34" charset="0"/>
              </a:rPr>
              <a:t>eficiència</a:t>
            </a:r>
            <a:r>
              <a:rPr lang="es-ES" sz="1600" b="1" dirty="0" smtClean="0">
                <a:solidFill>
                  <a:srgbClr val="C00000"/>
                </a:solidFill>
                <a:latin typeface="Calibri" pitchFamily="34" charset="0"/>
              </a:rPr>
              <a:t> i alta </a:t>
            </a:r>
            <a:r>
              <a:rPr lang="es-ES" sz="1600" b="1" dirty="0" err="1" smtClean="0">
                <a:solidFill>
                  <a:srgbClr val="C00000"/>
                </a:solidFill>
                <a:latin typeface="Calibri" pitchFamily="34" charset="0"/>
              </a:rPr>
              <a:t>satisfacció</a:t>
            </a:r>
            <a:endParaRPr lang="es-ES" sz="16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0" name="9 Flecha derecha"/>
          <p:cNvSpPr/>
          <p:nvPr/>
        </p:nvSpPr>
        <p:spPr>
          <a:xfrm>
            <a:off x="4786314" y="2928934"/>
            <a:ext cx="500066" cy="500066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uadroTexto"/>
          <p:cNvSpPr txBox="1"/>
          <p:nvPr/>
        </p:nvSpPr>
        <p:spPr>
          <a:xfrm>
            <a:off x="2357422" y="1214422"/>
            <a:ext cx="4286280" cy="46166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err="1" smtClean="0">
                <a:solidFill>
                  <a:srgbClr val="C00000"/>
                </a:solidFill>
                <a:latin typeface="Calibri" pitchFamily="34" charset="0"/>
              </a:rPr>
              <a:t>Atenció</a:t>
            </a:r>
            <a:r>
              <a:rPr lang="es-ES" sz="2400" b="1" dirty="0" smtClean="0">
                <a:solidFill>
                  <a:srgbClr val="C00000"/>
                </a:solidFill>
                <a:latin typeface="Calibri" pitchFamily="34" charset="0"/>
              </a:rPr>
              <a:t> del </a:t>
            </a:r>
            <a:r>
              <a:rPr lang="es-ES" sz="2400" b="1" dirty="0" err="1" smtClean="0">
                <a:solidFill>
                  <a:srgbClr val="C00000"/>
                </a:solidFill>
                <a:latin typeface="Calibri" pitchFamily="34" charset="0"/>
              </a:rPr>
              <a:t>patiment</a:t>
            </a:r>
            <a:r>
              <a:rPr lang="es-ES" sz="2400" b="1" dirty="0" smtClean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es-ES" sz="2400" b="1" dirty="0" err="1" smtClean="0">
                <a:solidFill>
                  <a:srgbClr val="C00000"/>
                </a:solidFill>
                <a:latin typeface="Calibri" pitchFamily="34" charset="0"/>
              </a:rPr>
              <a:t>sever</a:t>
            </a:r>
            <a:r>
              <a:rPr lang="es-ES" sz="2400" b="1" dirty="0" smtClean="0">
                <a:solidFill>
                  <a:srgbClr val="C00000"/>
                </a:solidFill>
                <a:latin typeface="Calibri" pitchFamily="34" charset="0"/>
              </a:rPr>
              <a:t> </a:t>
            </a:r>
            <a:endParaRPr lang="es-ES" sz="24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500166" y="1928802"/>
            <a:ext cx="6072230" cy="181588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" sz="1600" b="1" dirty="0" smtClean="0">
                <a:latin typeface="Calibri" pitchFamily="34" charset="0"/>
              </a:rPr>
              <a:t> Epidemiologia</a:t>
            </a:r>
          </a:p>
          <a:p>
            <a:pPr>
              <a:buFontTx/>
              <a:buChar char="-"/>
            </a:pPr>
            <a:r>
              <a:rPr lang="es-ES" sz="1600" b="1" dirty="0" smtClean="0">
                <a:latin typeface="Calibri" pitchFamily="34" charset="0"/>
              </a:rPr>
              <a:t> 10% </a:t>
            </a:r>
            <a:r>
              <a:rPr lang="es-ES" sz="1600" b="1" dirty="0" err="1" smtClean="0">
                <a:latin typeface="Calibri" pitchFamily="34" charset="0"/>
              </a:rPr>
              <a:t>pacients</a:t>
            </a:r>
            <a:r>
              <a:rPr lang="es-ES" sz="1600" b="1" dirty="0" smtClean="0">
                <a:latin typeface="Calibri" pitchFamily="34" charset="0"/>
              </a:rPr>
              <a:t> </a:t>
            </a:r>
            <a:r>
              <a:rPr lang="es-ES" sz="1600" b="1" dirty="0" err="1" smtClean="0">
                <a:latin typeface="Calibri" pitchFamily="34" charset="0"/>
              </a:rPr>
              <a:t>tenen</a:t>
            </a:r>
            <a:r>
              <a:rPr lang="es-ES" sz="1600" b="1" dirty="0" smtClean="0">
                <a:latin typeface="Calibri" pitchFamily="34" charset="0"/>
              </a:rPr>
              <a:t> </a:t>
            </a:r>
            <a:r>
              <a:rPr lang="es-ES" sz="1600" b="1" dirty="0" err="1" smtClean="0">
                <a:latin typeface="Calibri" pitchFamily="34" charset="0"/>
              </a:rPr>
              <a:t>distress</a:t>
            </a:r>
            <a:r>
              <a:rPr lang="es-ES" sz="1600" b="1" dirty="0" smtClean="0">
                <a:latin typeface="Calibri" pitchFamily="34" charset="0"/>
              </a:rPr>
              <a:t>/</a:t>
            </a:r>
            <a:r>
              <a:rPr lang="es-ES" sz="1600" b="1" dirty="0" err="1" smtClean="0">
                <a:latin typeface="Calibri" pitchFamily="34" charset="0"/>
              </a:rPr>
              <a:t>patiment</a:t>
            </a:r>
            <a:r>
              <a:rPr lang="es-ES" sz="1600" b="1" dirty="0" smtClean="0">
                <a:latin typeface="Calibri" pitchFamily="34" charset="0"/>
              </a:rPr>
              <a:t> </a:t>
            </a:r>
            <a:r>
              <a:rPr lang="es-ES" sz="1600" b="1" dirty="0" err="1" smtClean="0">
                <a:latin typeface="Calibri" pitchFamily="34" charset="0"/>
              </a:rPr>
              <a:t>sever</a:t>
            </a:r>
            <a:endParaRPr lang="es-ES" sz="1600" b="1" dirty="0" smtClean="0">
              <a:latin typeface="Calibri" pitchFamily="34" charset="0"/>
            </a:endParaRPr>
          </a:p>
          <a:p>
            <a:pPr>
              <a:buFontTx/>
              <a:buChar char="-"/>
            </a:pPr>
            <a:r>
              <a:rPr lang="es-ES" sz="1600" b="1" dirty="0" smtClean="0">
                <a:latin typeface="Calibri" pitchFamily="34" charset="0"/>
              </a:rPr>
              <a:t> </a:t>
            </a:r>
            <a:r>
              <a:rPr lang="es-ES" sz="1600" b="1" dirty="0" err="1" smtClean="0">
                <a:latin typeface="Calibri" pitchFamily="34" charset="0"/>
              </a:rPr>
              <a:t>Associat</a:t>
            </a:r>
            <a:r>
              <a:rPr lang="es-ES" sz="1600" b="1" dirty="0" smtClean="0">
                <a:latin typeface="Calibri" pitchFamily="34" charset="0"/>
              </a:rPr>
              <a:t> </a:t>
            </a:r>
            <a:r>
              <a:rPr lang="es-ES" sz="1600" b="1" dirty="0" err="1" smtClean="0">
                <a:latin typeface="Calibri" pitchFamily="34" charset="0"/>
              </a:rPr>
              <a:t>sovint</a:t>
            </a:r>
            <a:r>
              <a:rPr lang="es-ES" sz="1600" b="1" dirty="0" smtClean="0">
                <a:latin typeface="Calibri" pitchFamily="34" charset="0"/>
              </a:rPr>
              <a:t> a </a:t>
            </a:r>
            <a:r>
              <a:rPr lang="es-ES" sz="1600" b="1" dirty="0" err="1" smtClean="0">
                <a:latin typeface="Calibri" pitchFamily="34" charset="0"/>
              </a:rPr>
              <a:t>depressió</a:t>
            </a:r>
            <a:r>
              <a:rPr lang="es-ES" sz="1600" b="1" dirty="0" smtClean="0">
                <a:latin typeface="Calibri" pitchFamily="34" charset="0"/>
              </a:rPr>
              <a:t>, </a:t>
            </a:r>
            <a:r>
              <a:rPr lang="es-ES" sz="1600" b="1" dirty="0" err="1" smtClean="0">
                <a:latin typeface="Calibri" pitchFamily="34" charset="0"/>
              </a:rPr>
              <a:t>símptomes</a:t>
            </a:r>
            <a:r>
              <a:rPr lang="es-ES" sz="1600" b="1" dirty="0" smtClean="0">
                <a:latin typeface="Calibri" pitchFamily="34" charset="0"/>
              </a:rPr>
              <a:t> intensos, </a:t>
            </a:r>
            <a:r>
              <a:rPr lang="es-ES" sz="1600" b="1" dirty="0" err="1" smtClean="0">
                <a:latin typeface="Calibri" pitchFamily="34" charset="0"/>
              </a:rPr>
              <a:t>persistents</a:t>
            </a:r>
            <a:r>
              <a:rPr lang="es-ES" sz="1600" b="1" dirty="0" smtClean="0">
                <a:latin typeface="Calibri" pitchFamily="34" charset="0"/>
              </a:rPr>
              <a:t> i/o </a:t>
            </a:r>
            <a:r>
              <a:rPr lang="es-ES" sz="1600" b="1" dirty="0" err="1" smtClean="0">
                <a:latin typeface="Calibri" pitchFamily="34" charset="0"/>
              </a:rPr>
              <a:t>refractaris</a:t>
            </a:r>
            <a:r>
              <a:rPr lang="es-ES" sz="1600" b="1" dirty="0" smtClean="0">
                <a:latin typeface="Calibri" pitchFamily="34" charset="0"/>
              </a:rPr>
              <a:t>, </a:t>
            </a:r>
          </a:p>
          <a:p>
            <a:pPr>
              <a:buFontTx/>
              <a:buChar char="-"/>
            </a:pPr>
            <a:r>
              <a:rPr lang="es-ES" sz="1600" b="1" dirty="0" smtClean="0">
                <a:latin typeface="Calibri" pitchFamily="34" charset="0"/>
              </a:rPr>
              <a:t> </a:t>
            </a:r>
            <a:r>
              <a:rPr lang="es-ES" sz="1600" b="1" dirty="0" err="1" smtClean="0">
                <a:latin typeface="Calibri" pitchFamily="34" charset="0"/>
              </a:rPr>
              <a:t>Associat</a:t>
            </a:r>
            <a:r>
              <a:rPr lang="es-ES" sz="1600" b="1" dirty="0" smtClean="0">
                <a:latin typeface="Calibri" pitchFamily="34" charset="0"/>
              </a:rPr>
              <a:t> a </a:t>
            </a:r>
            <a:r>
              <a:rPr lang="es-ES" sz="1600" b="1" dirty="0" err="1" smtClean="0">
                <a:latin typeface="Calibri" pitchFamily="34" charset="0"/>
              </a:rPr>
              <a:t>difucltats</a:t>
            </a:r>
            <a:r>
              <a:rPr lang="es-ES" sz="1600" b="1" dirty="0" smtClean="0">
                <a:latin typeface="Calibri" pitchFamily="34" charset="0"/>
              </a:rPr>
              <a:t> </a:t>
            </a:r>
            <a:r>
              <a:rPr lang="es-ES" sz="1600" b="1" dirty="0" err="1" smtClean="0">
                <a:latin typeface="Calibri" pitchFamily="34" charset="0"/>
              </a:rPr>
              <a:t>socials</a:t>
            </a:r>
            <a:r>
              <a:rPr lang="es-ES" sz="1600" b="1" dirty="0" smtClean="0">
                <a:latin typeface="Calibri" pitchFamily="34" charset="0"/>
              </a:rPr>
              <a:t>: </a:t>
            </a:r>
            <a:r>
              <a:rPr lang="es-ES" sz="1600" b="1" dirty="0" err="1" smtClean="0">
                <a:latin typeface="Calibri" pitchFamily="34" charset="0"/>
              </a:rPr>
              <a:t>solitut</a:t>
            </a:r>
            <a:r>
              <a:rPr lang="es-ES" sz="1600" b="1" dirty="0" smtClean="0">
                <a:latin typeface="Calibri" pitchFamily="34" charset="0"/>
              </a:rPr>
              <a:t>, </a:t>
            </a:r>
            <a:r>
              <a:rPr lang="es-ES" sz="1600" b="1" dirty="0" err="1" smtClean="0">
                <a:latin typeface="Calibri" pitchFamily="34" charset="0"/>
              </a:rPr>
              <a:t>pobressa</a:t>
            </a:r>
            <a:r>
              <a:rPr lang="es-ES" sz="1600" b="1" dirty="0" smtClean="0">
                <a:latin typeface="Calibri" pitchFamily="34" charset="0"/>
              </a:rPr>
              <a:t>, </a:t>
            </a:r>
            <a:r>
              <a:rPr lang="es-ES" sz="1600" b="1" dirty="0" err="1" smtClean="0">
                <a:latin typeface="Calibri" pitchFamily="34" charset="0"/>
              </a:rPr>
              <a:t>conflicte</a:t>
            </a:r>
            <a:r>
              <a:rPr lang="es-ES" sz="1600" b="1" dirty="0" smtClean="0">
                <a:latin typeface="Calibri" pitchFamily="34" charset="0"/>
              </a:rPr>
              <a:t>, </a:t>
            </a:r>
            <a:r>
              <a:rPr lang="es-ES" sz="1600" b="1" dirty="0" err="1" smtClean="0">
                <a:latin typeface="Calibri" pitchFamily="34" charset="0"/>
              </a:rPr>
              <a:t>accesibilitat</a:t>
            </a:r>
            <a:endParaRPr lang="es-ES" sz="1600" b="1" dirty="0" smtClean="0">
              <a:latin typeface="Calibri" pitchFamily="34" charset="0"/>
            </a:endParaRPr>
          </a:p>
          <a:p>
            <a:pPr>
              <a:buFontTx/>
              <a:buChar char="-"/>
            </a:pPr>
            <a:r>
              <a:rPr lang="es-ES" sz="1600" b="1" dirty="0" smtClean="0">
                <a:latin typeface="Calibri" pitchFamily="34" charset="0"/>
              </a:rPr>
              <a:t> </a:t>
            </a:r>
            <a:r>
              <a:rPr lang="es-ES" sz="1600" b="1" dirty="0" err="1" smtClean="0">
                <a:latin typeface="Calibri" pitchFamily="34" charset="0"/>
              </a:rPr>
              <a:t>Distress</a:t>
            </a:r>
            <a:r>
              <a:rPr lang="es-ES" sz="1600" b="1" dirty="0" smtClean="0">
                <a:latin typeface="Calibri" pitchFamily="34" charset="0"/>
              </a:rPr>
              <a:t> existencial</a:t>
            </a:r>
          </a:p>
          <a:p>
            <a:pPr>
              <a:buFontTx/>
              <a:buChar char="-"/>
            </a:pPr>
            <a:r>
              <a:rPr lang="es-ES" sz="1600" b="1" dirty="0" smtClean="0">
                <a:latin typeface="Calibri" pitchFamily="34" charset="0"/>
              </a:rPr>
              <a:t> Fatiga, </a:t>
            </a:r>
            <a:r>
              <a:rPr lang="es-ES" sz="1600" b="1" dirty="0" err="1" smtClean="0">
                <a:latin typeface="Calibri" pitchFamily="34" charset="0"/>
              </a:rPr>
              <a:t>dessitg</a:t>
            </a:r>
            <a:r>
              <a:rPr lang="es-ES" sz="1600" b="1" dirty="0" smtClean="0">
                <a:latin typeface="Calibri" pitchFamily="34" charset="0"/>
              </a:rPr>
              <a:t> </a:t>
            </a:r>
            <a:r>
              <a:rPr lang="es-ES" sz="1600" b="1" dirty="0" err="1" smtClean="0">
                <a:latin typeface="Calibri" pitchFamily="34" charset="0"/>
              </a:rPr>
              <a:t>d’avançar</a:t>
            </a:r>
            <a:r>
              <a:rPr lang="es-ES" sz="1600" b="1" dirty="0" smtClean="0">
                <a:latin typeface="Calibri" pitchFamily="34" charset="0"/>
              </a:rPr>
              <a:t> la </a:t>
            </a:r>
            <a:r>
              <a:rPr lang="es-ES" sz="1600" b="1" dirty="0" err="1" smtClean="0">
                <a:latin typeface="Calibri" pitchFamily="34" charset="0"/>
              </a:rPr>
              <a:t>mort</a:t>
            </a:r>
            <a:endParaRPr lang="es-ES" sz="1600" b="1" dirty="0">
              <a:latin typeface="Calibri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2786050" y="4071942"/>
            <a:ext cx="3714776" cy="156966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" sz="1600" b="1" dirty="0" smtClean="0">
                <a:latin typeface="Calibri" pitchFamily="34" charset="0"/>
              </a:rPr>
              <a:t> </a:t>
            </a:r>
            <a:r>
              <a:rPr lang="es-ES" sz="1600" b="1" dirty="0" err="1" smtClean="0">
                <a:latin typeface="Calibri" pitchFamily="34" charset="0"/>
              </a:rPr>
              <a:t>Atenció</a:t>
            </a:r>
            <a:r>
              <a:rPr lang="es-ES" sz="1600" b="1" dirty="0" smtClean="0">
                <a:latin typeface="Calibri" pitchFamily="34" charset="0"/>
              </a:rPr>
              <a:t>:</a:t>
            </a:r>
          </a:p>
          <a:p>
            <a:pPr>
              <a:buFontTx/>
              <a:buChar char="-"/>
            </a:pPr>
            <a:r>
              <a:rPr lang="es-ES" sz="1600" b="1" dirty="0" smtClean="0">
                <a:latin typeface="Calibri" pitchFamily="34" charset="0"/>
              </a:rPr>
              <a:t> </a:t>
            </a:r>
            <a:r>
              <a:rPr lang="es-ES" sz="1600" b="1" dirty="0" err="1" smtClean="0">
                <a:latin typeface="Calibri" pitchFamily="34" charset="0"/>
              </a:rPr>
              <a:t>Intensificació</a:t>
            </a:r>
            <a:r>
              <a:rPr lang="es-ES" sz="1600" b="1" dirty="0" smtClean="0">
                <a:latin typeface="Calibri" pitchFamily="34" charset="0"/>
              </a:rPr>
              <a:t> </a:t>
            </a:r>
            <a:r>
              <a:rPr lang="es-ES" sz="1600" b="1" dirty="0" err="1" smtClean="0">
                <a:latin typeface="Calibri" pitchFamily="34" charset="0"/>
              </a:rPr>
              <a:t>suport</a:t>
            </a:r>
            <a:endParaRPr lang="es-ES" sz="1600" b="1" dirty="0" smtClean="0">
              <a:latin typeface="Calibri" pitchFamily="34" charset="0"/>
            </a:endParaRPr>
          </a:p>
          <a:p>
            <a:pPr>
              <a:buFontTx/>
              <a:buChar char="-"/>
            </a:pPr>
            <a:r>
              <a:rPr lang="es-ES" sz="1600" b="1" dirty="0" smtClean="0">
                <a:latin typeface="Calibri" pitchFamily="34" charset="0"/>
              </a:rPr>
              <a:t> </a:t>
            </a:r>
            <a:r>
              <a:rPr lang="es-ES" sz="1600" b="1" dirty="0" err="1" smtClean="0">
                <a:latin typeface="Calibri" pitchFamily="34" charset="0"/>
              </a:rPr>
              <a:t>Augment</a:t>
            </a:r>
            <a:r>
              <a:rPr lang="es-ES" sz="1600" b="1" dirty="0" smtClean="0">
                <a:latin typeface="Calibri" pitchFamily="34" charset="0"/>
              </a:rPr>
              <a:t> </a:t>
            </a:r>
            <a:r>
              <a:rPr lang="es-ES" sz="1600" b="1" dirty="0" err="1" smtClean="0">
                <a:latin typeface="Calibri" pitchFamily="34" charset="0"/>
              </a:rPr>
              <a:t>acompanyament</a:t>
            </a:r>
            <a:endParaRPr lang="es-ES" sz="1600" b="1" dirty="0" smtClean="0">
              <a:latin typeface="Calibri" pitchFamily="34" charset="0"/>
            </a:endParaRPr>
          </a:p>
          <a:p>
            <a:pPr>
              <a:buFontTx/>
              <a:buChar char="-"/>
            </a:pPr>
            <a:r>
              <a:rPr lang="es-ES" sz="1600" b="1" dirty="0" smtClean="0">
                <a:latin typeface="Calibri" pitchFamily="34" charset="0"/>
              </a:rPr>
              <a:t> </a:t>
            </a:r>
            <a:r>
              <a:rPr lang="es-ES" sz="1600" b="1" dirty="0" err="1" smtClean="0">
                <a:latin typeface="Calibri" pitchFamily="34" charset="0"/>
              </a:rPr>
              <a:t>Indicació</a:t>
            </a:r>
            <a:r>
              <a:rPr lang="es-ES" sz="1600" b="1" dirty="0" smtClean="0">
                <a:latin typeface="Calibri" pitchFamily="34" charset="0"/>
              </a:rPr>
              <a:t> de </a:t>
            </a:r>
            <a:r>
              <a:rPr lang="es-ES" sz="1600" b="1" dirty="0" err="1" smtClean="0">
                <a:latin typeface="Calibri" pitchFamily="34" charset="0"/>
              </a:rPr>
              <a:t>sedació</a:t>
            </a:r>
            <a:r>
              <a:rPr lang="es-ES" sz="1600" b="1" dirty="0" smtClean="0">
                <a:latin typeface="Calibri" pitchFamily="34" charset="0"/>
              </a:rPr>
              <a:t> (</a:t>
            </a:r>
            <a:r>
              <a:rPr lang="es-ES" sz="1600" b="1" dirty="0" err="1" smtClean="0">
                <a:latin typeface="Calibri" pitchFamily="34" charset="0"/>
              </a:rPr>
              <a:t>estàndard</a:t>
            </a:r>
            <a:r>
              <a:rPr lang="es-ES" sz="1600" b="1" dirty="0" smtClean="0">
                <a:latin typeface="Calibri" pitchFamily="34" charset="0"/>
              </a:rPr>
              <a:t> 40%)</a:t>
            </a:r>
          </a:p>
          <a:p>
            <a:r>
              <a:rPr lang="es-ES" sz="1600" b="1" dirty="0" smtClean="0">
                <a:latin typeface="Calibri" pitchFamily="34" charset="0"/>
              </a:rPr>
              <a:t> </a:t>
            </a:r>
          </a:p>
          <a:p>
            <a:pPr>
              <a:buFont typeface="Wingdings" pitchFamily="2" charset="2"/>
              <a:buChar char="Ø"/>
            </a:pPr>
            <a:r>
              <a:rPr lang="es-ES" sz="1600" b="1" dirty="0" smtClean="0">
                <a:latin typeface="Calibri" pitchFamily="34" charset="0"/>
              </a:rPr>
              <a:t> </a:t>
            </a:r>
            <a:r>
              <a:rPr lang="es-ES" sz="1600" b="1" dirty="0" err="1" smtClean="0">
                <a:latin typeface="Calibri" pitchFamily="34" charset="0"/>
              </a:rPr>
              <a:t>Majoria</a:t>
            </a:r>
            <a:r>
              <a:rPr lang="es-ES" sz="1600" b="1" dirty="0" smtClean="0">
                <a:latin typeface="Calibri" pitchFamily="34" charset="0"/>
              </a:rPr>
              <a:t> de </a:t>
            </a:r>
            <a:r>
              <a:rPr lang="es-ES" sz="1600" b="1" dirty="0" err="1" smtClean="0">
                <a:latin typeface="Calibri" pitchFamily="34" charset="0"/>
              </a:rPr>
              <a:t>respostes</a:t>
            </a:r>
            <a:r>
              <a:rPr lang="es-ES" sz="1600" b="1" dirty="0" smtClean="0">
                <a:latin typeface="Calibri" pitchFamily="34" charset="0"/>
              </a:rPr>
              <a:t> positives</a:t>
            </a:r>
            <a:endParaRPr lang="es-ES" sz="1600" b="1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uadroTexto"/>
          <p:cNvSpPr txBox="1"/>
          <p:nvPr/>
        </p:nvSpPr>
        <p:spPr>
          <a:xfrm>
            <a:off x="285720" y="857232"/>
            <a:ext cx="4286280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rgbClr val="C00000"/>
                </a:solidFill>
                <a:latin typeface="Calibri" pitchFamily="34" charset="0"/>
              </a:rPr>
              <a:t>Demanda </a:t>
            </a:r>
            <a:r>
              <a:rPr lang="es-ES" b="1" dirty="0" err="1" smtClean="0">
                <a:solidFill>
                  <a:srgbClr val="C00000"/>
                </a:solidFill>
                <a:latin typeface="Calibri" pitchFamily="34" charset="0"/>
              </a:rPr>
              <a:t>eutanàsia</a:t>
            </a:r>
            <a:endParaRPr lang="es-ES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285720" y="1428736"/>
            <a:ext cx="5214974" cy="181588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" sz="1600" b="1" dirty="0" smtClean="0">
                <a:latin typeface="Calibri" pitchFamily="34" charset="0"/>
              </a:rPr>
              <a:t> Epidemiologia / </a:t>
            </a:r>
            <a:r>
              <a:rPr lang="es-ES" sz="1600" b="1" dirty="0" err="1" smtClean="0">
                <a:latin typeface="Calibri" pitchFamily="34" charset="0"/>
              </a:rPr>
              <a:t>característiques</a:t>
            </a:r>
            <a:endParaRPr lang="es-ES" sz="1600" b="1" dirty="0" smtClean="0">
              <a:latin typeface="Calibri" pitchFamily="34" charset="0"/>
            </a:endParaRPr>
          </a:p>
          <a:p>
            <a:pPr>
              <a:buFontTx/>
              <a:buChar char="-"/>
            </a:pPr>
            <a:r>
              <a:rPr lang="es-ES" sz="1600" b="1" dirty="0" smtClean="0">
                <a:latin typeface="Calibri" pitchFamily="34" charset="0"/>
              </a:rPr>
              <a:t> </a:t>
            </a:r>
            <a:r>
              <a:rPr lang="es-ES" sz="1600" b="1" dirty="0" err="1" smtClean="0">
                <a:latin typeface="Calibri" pitchFamily="34" charset="0"/>
              </a:rPr>
              <a:t>Poc</a:t>
            </a:r>
            <a:r>
              <a:rPr lang="es-ES" sz="1600" b="1" dirty="0" smtClean="0">
                <a:latin typeface="Calibri" pitchFamily="34" charset="0"/>
              </a:rPr>
              <a:t> </a:t>
            </a:r>
            <a:r>
              <a:rPr lang="es-ES" sz="1600" b="1" dirty="0" err="1" smtClean="0">
                <a:latin typeface="Calibri" pitchFamily="34" charset="0"/>
              </a:rPr>
              <a:t>frequent</a:t>
            </a:r>
            <a:r>
              <a:rPr lang="es-ES" sz="1600" b="1" dirty="0" smtClean="0">
                <a:latin typeface="Calibri" pitchFamily="34" charset="0"/>
              </a:rPr>
              <a:t> </a:t>
            </a:r>
            <a:r>
              <a:rPr lang="es-ES" sz="1600" b="1" dirty="0" err="1" smtClean="0">
                <a:latin typeface="Calibri" pitchFamily="34" charset="0"/>
              </a:rPr>
              <a:t>assistencialment</a:t>
            </a:r>
            <a:endParaRPr lang="es-ES" sz="1600" b="1" dirty="0" smtClean="0">
              <a:latin typeface="Calibri" pitchFamily="34" charset="0"/>
            </a:endParaRPr>
          </a:p>
          <a:p>
            <a:pPr>
              <a:buFontTx/>
              <a:buChar char="-"/>
            </a:pPr>
            <a:r>
              <a:rPr lang="es-ES" sz="1600" b="1" dirty="0" smtClean="0">
                <a:latin typeface="Calibri" pitchFamily="34" charset="0"/>
              </a:rPr>
              <a:t> </a:t>
            </a:r>
            <a:r>
              <a:rPr lang="es-ES" sz="1600" b="1" dirty="0" err="1" smtClean="0">
                <a:latin typeface="Calibri" pitchFamily="34" charset="0"/>
              </a:rPr>
              <a:t>Discrepància</a:t>
            </a:r>
            <a:r>
              <a:rPr lang="es-ES" sz="1600" b="1" dirty="0" smtClean="0">
                <a:latin typeface="Calibri" pitchFamily="34" charset="0"/>
              </a:rPr>
              <a:t> </a:t>
            </a:r>
            <a:r>
              <a:rPr lang="es-ES" sz="1600" b="1" dirty="0" err="1" smtClean="0">
                <a:latin typeface="Calibri" pitchFamily="34" charset="0"/>
              </a:rPr>
              <a:t>enquestes</a:t>
            </a:r>
            <a:r>
              <a:rPr lang="es-ES" sz="1600" b="1" dirty="0" smtClean="0">
                <a:latin typeface="Calibri" pitchFamily="34" charset="0"/>
              </a:rPr>
              <a:t> vs demanda </a:t>
            </a:r>
            <a:r>
              <a:rPr lang="es-ES" sz="1600" b="1" dirty="0" err="1" smtClean="0">
                <a:latin typeface="Calibri" pitchFamily="34" charset="0"/>
              </a:rPr>
              <a:t>pacients</a:t>
            </a:r>
            <a:endParaRPr lang="es-ES" sz="1600" b="1" dirty="0" smtClean="0">
              <a:latin typeface="Calibri" pitchFamily="34" charset="0"/>
            </a:endParaRPr>
          </a:p>
          <a:p>
            <a:pPr>
              <a:buFontTx/>
              <a:buChar char="-"/>
            </a:pPr>
            <a:r>
              <a:rPr lang="es-ES" sz="1600" b="1" dirty="0" smtClean="0">
                <a:latin typeface="Calibri" pitchFamily="34" charset="0"/>
              </a:rPr>
              <a:t> No </a:t>
            </a:r>
            <a:r>
              <a:rPr lang="es-ES" sz="1600" b="1" dirty="0" err="1" smtClean="0">
                <a:latin typeface="Calibri" pitchFamily="34" charset="0"/>
              </a:rPr>
              <a:t>esmentat</a:t>
            </a:r>
            <a:r>
              <a:rPr lang="es-ES" sz="1600" b="1" dirty="0" smtClean="0">
                <a:latin typeface="Calibri" pitchFamily="34" charset="0"/>
              </a:rPr>
              <a:t> a “</a:t>
            </a:r>
            <a:r>
              <a:rPr lang="es-ES" sz="1600" b="1" dirty="0" err="1" smtClean="0">
                <a:latin typeface="Calibri" pitchFamily="34" charset="0"/>
              </a:rPr>
              <a:t>Ciutats</a:t>
            </a:r>
            <a:r>
              <a:rPr lang="es-ES" sz="1600" b="1" dirty="0" smtClean="0">
                <a:latin typeface="Calibri" pitchFamily="34" charset="0"/>
              </a:rPr>
              <a:t> cuidadores”</a:t>
            </a:r>
          </a:p>
          <a:p>
            <a:pPr>
              <a:buFontTx/>
              <a:buChar char="-"/>
            </a:pPr>
            <a:r>
              <a:rPr lang="es-ES" sz="1600" b="1" dirty="0" smtClean="0">
                <a:latin typeface="Calibri" pitchFamily="34" charset="0"/>
              </a:rPr>
              <a:t> </a:t>
            </a:r>
            <a:r>
              <a:rPr lang="es-ES" sz="1600" b="1" dirty="0" err="1" smtClean="0">
                <a:latin typeface="Calibri" pitchFamily="34" charset="0"/>
              </a:rPr>
              <a:t>Sovint</a:t>
            </a:r>
            <a:r>
              <a:rPr lang="es-ES" sz="1600" b="1" dirty="0" smtClean="0">
                <a:latin typeface="Calibri" pitchFamily="34" charset="0"/>
              </a:rPr>
              <a:t>, </a:t>
            </a:r>
            <a:r>
              <a:rPr lang="es-ES" sz="1600" b="1" i="1" dirty="0" err="1" smtClean="0">
                <a:latin typeface="Calibri" pitchFamily="34" charset="0"/>
              </a:rPr>
              <a:t>però</a:t>
            </a:r>
            <a:r>
              <a:rPr lang="es-ES" sz="1600" b="1" i="1" dirty="0" smtClean="0">
                <a:latin typeface="Calibri" pitchFamily="34" charset="0"/>
              </a:rPr>
              <a:t> no </a:t>
            </a:r>
            <a:r>
              <a:rPr lang="es-ES" sz="1600" b="1" i="1" dirty="0" err="1" smtClean="0">
                <a:latin typeface="Calibri" pitchFamily="34" charset="0"/>
              </a:rPr>
              <a:t>sempre</a:t>
            </a:r>
            <a:r>
              <a:rPr lang="es-ES" sz="1600" b="1" dirty="0" smtClean="0">
                <a:latin typeface="Calibri" pitchFamily="34" charset="0"/>
              </a:rPr>
              <a:t>,  </a:t>
            </a:r>
            <a:r>
              <a:rPr lang="es-ES" sz="1600" b="1" dirty="0" err="1" smtClean="0">
                <a:latin typeface="Calibri" pitchFamily="34" charset="0"/>
              </a:rPr>
              <a:t>relacionat</a:t>
            </a:r>
            <a:r>
              <a:rPr lang="es-ES" sz="1600" b="1" dirty="0" smtClean="0">
                <a:latin typeface="Calibri" pitchFamily="34" charset="0"/>
              </a:rPr>
              <a:t> </a:t>
            </a:r>
            <a:r>
              <a:rPr lang="es-ES" sz="1600" b="1" dirty="0" err="1" smtClean="0">
                <a:latin typeface="Calibri" pitchFamily="34" charset="0"/>
              </a:rPr>
              <a:t>amb</a:t>
            </a:r>
            <a:r>
              <a:rPr lang="es-ES" sz="1600" b="1" dirty="0" smtClean="0">
                <a:latin typeface="Calibri" pitchFamily="34" charset="0"/>
              </a:rPr>
              <a:t> </a:t>
            </a:r>
            <a:r>
              <a:rPr lang="es-ES" sz="1600" b="1" dirty="0" err="1" smtClean="0">
                <a:latin typeface="Calibri" pitchFamily="34" charset="0"/>
              </a:rPr>
              <a:t>distress</a:t>
            </a:r>
            <a:r>
              <a:rPr lang="es-ES" sz="1600" b="1" dirty="0" smtClean="0">
                <a:latin typeface="Calibri" pitchFamily="34" charset="0"/>
              </a:rPr>
              <a:t> </a:t>
            </a:r>
            <a:r>
              <a:rPr lang="es-ES" sz="1600" b="1" dirty="0" err="1" smtClean="0">
                <a:latin typeface="Calibri" pitchFamily="34" charset="0"/>
              </a:rPr>
              <a:t>sever</a:t>
            </a:r>
            <a:endParaRPr lang="es-ES" sz="1600" b="1" dirty="0" smtClean="0">
              <a:latin typeface="Calibri" pitchFamily="34" charset="0"/>
            </a:endParaRPr>
          </a:p>
          <a:p>
            <a:pPr>
              <a:buFontTx/>
              <a:buChar char="-"/>
            </a:pPr>
            <a:r>
              <a:rPr lang="es-ES" sz="1600" b="1" dirty="0" smtClean="0">
                <a:latin typeface="Calibri" pitchFamily="34" charset="0"/>
              </a:rPr>
              <a:t> No es resol </a:t>
            </a:r>
            <a:r>
              <a:rPr lang="es-ES" sz="1600" b="1" dirty="0" err="1" smtClean="0">
                <a:latin typeface="Calibri" pitchFamily="34" charset="0"/>
              </a:rPr>
              <a:t>només</a:t>
            </a:r>
            <a:r>
              <a:rPr lang="es-ES" sz="1600" b="1" dirty="0" smtClean="0">
                <a:latin typeface="Calibri" pitchFamily="34" charset="0"/>
              </a:rPr>
              <a:t> </a:t>
            </a:r>
            <a:r>
              <a:rPr lang="es-ES" sz="1600" b="1" dirty="0" err="1" smtClean="0">
                <a:latin typeface="Calibri" pitchFamily="34" charset="0"/>
              </a:rPr>
              <a:t>amb</a:t>
            </a:r>
            <a:r>
              <a:rPr lang="es-ES" sz="1600" b="1" dirty="0" smtClean="0">
                <a:latin typeface="Calibri" pitchFamily="34" charset="0"/>
              </a:rPr>
              <a:t> CP de </a:t>
            </a:r>
            <a:r>
              <a:rPr lang="es-ES" sz="1600" b="1" dirty="0" err="1" smtClean="0">
                <a:latin typeface="Calibri" pitchFamily="34" charset="0"/>
              </a:rPr>
              <a:t>qualitat</a:t>
            </a:r>
            <a:r>
              <a:rPr lang="es-ES" sz="1600" b="1" dirty="0" smtClean="0">
                <a:latin typeface="Calibri" pitchFamily="34" charset="0"/>
              </a:rPr>
              <a:t> ni </a:t>
            </a:r>
            <a:r>
              <a:rPr lang="es-ES" sz="1600" b="1" dirty="0" err="1" smtClean="0">
                <a:latin typeface="Calibri" pitchFamily="34" charset="0"/>
              </a:rPr>
              <a:t>sedació</a:t>
            </a:r>
            <a:endParaRPr lang="es-ES" sz="1600" b="1" dirty="0" smtClean="0">
              <a:latin typeface="Calibri" pitchFamily="34" charset="0"/>
            </a:endParaRPr>
          </a:p>
          <a:p>
            <a:r>
              <a:rPr lang="es-ES" sz="1600" b="1" dirty="0" smtClean="0">
                <a:latin typeface="Calibri" pitchFamily="34" charset="0"/>
              </a:rPr>
              <a:t>- </a:t>
            </a:r>
            <a:r>
              <a:rPr lang="es-ES" sz="1600" b="1" dirty="0" err="1" smtClean="0">
                <a:latin typeface="Calibri" pitchFamily="34" charset="0"/>
              </a:rPr>
              <a:t>Posició</a:t>
            </a:r>
            <a:r>
              <a:rPr lang="es-ES" sz="1600" b="1" dirty="0" smtClean="0">
                <a:latin typeface="Calibri" pitchFamily="34" charset="0"/>
              </a:rPr>
              <a:t> personal x </a:t>
            </a:r>
            <a:r>
              <a:rPr lang="es-ES" sz="1600" b="1" dirty="0" err="1" smtClean="0">
                <a:latin typeface="Calibri" pitchFamily="34" charset="0"/>
              </a:rPr>
              <a:t>dignitat</a:t>
            </a:r>
            <a:endParaRPr lang="es-ES" sz="1600" b="1" dirty="0">
              <a:latin typeface="Calibri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285720" y="3357562"/>
            <a:ext cx="6143668" cy="304698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" sz="1600" b="1" dirty="0" smtClean="0">
                <a:latin typeface="Calibri" pitchFamily="34" charset="0"/>
              </a:rPr>
              <a:t> </a:t>
            </a:r>
            <a:r>
              <a:rPr lang="es-ES" sz="1600" b="1" dirty="0" err="1" smtClean="0">
                <a:latin typeface="Calibri" pitchFamily="34" charset="0"/>
              </a:rPr>
              <a:t>Posició</a:t>
            </a:r>
            <a:endParaRPr lang="es-ES" sz="1600" b="1" dirty="0" smtClean="0">
              <a:latin typeface="Calibri" pitchFamily="34" charset="0"/>
            </a:endParaRPr>
          </a:p>
          <a:p>
            <a:pPr>
              <a:buFontTx/>
              <a:buChar char="-"/>
            </a:pPr>
            <a:r>
              <a:rPr lang="es-ES" sz="1600" b="1" dirty="0" smtClean="0">
                <a:latin typeface="Calibri" pitchFamily="34" charset="0"/>
              </a:rPr>
              <a:t> Respecte per persones i </a:t>
            </a:r>
            <a:r>
              <a:rPr lang="es-ES" sz="1600" b="1" dirty="0" err="1" smtClean="0">
                <a:latin typeface="Calibri" pitchFamily="34" charset="0"/>
              </a:rPr>
              <a:t>professionals</a:t>
            </a:r>
            <a:endParaRPr lang="es-ES" sz="1600" b="1" dirty="0" smtClean="0">
              <a:latin typeface="Calibri" pitchFamily="34" charset="0"/>
            </a:endParaRPr>
          </a:p>
          <a:p>
            <a:pPr>
              <a:buFontTx/>
              <a:buChar char="-"/>
            </a:pPr>
            <a:r>
              <a:rPr lang="es-ES" sz="1600" b="1" dirty="0" smtClean="0">
                <a:latin typeface="Calibri" pitchFamily="34" charset="0"/>
              </a:rPr>
              <a:t> </a:t>
            </a:r>
            <a:r>
              <a:rPr lang="es-ES" sz="1600" b="1" dirty="0" err="1" smtClean="0">
                <a:latin typeface="Calibri" pitchFamily="34" charset="0"/>
              </a:rPr>
              <a:t>Quantitativament</a:t>
            </a:r>
            <a:r>
              <a:rPr lang="es-ES" sz="1600" b="1" dirty="0" smtClean="0">
                <a:latin typeface="Calibri" pitchFamily="34" charset="0"/>
              </a:rPr>
              <a:t> menor</a:t>
            </a:r>
          </a:p>
          <a:p>
            <a:pPr>
              <a:buFontTx/>
              <a:buChar char="-"/>
            </a:pPr>
            <a:r>
              <a:rPr lang="es-ES" sz="1600" b="1" dirty="0" smtClean="0">
                <a:latin typeface="Calibri" pitchFamily="34" charset="0"/>
              </a:rPr>
              <a:t> Evitar </a:t>
            </a:r>
            <a:r>
              <a:rPr lang="es-ES" sz="1600" b="1" dirty="0" err="1" smtClean="0">
                <a:latin typeface="Calibri" pitchFamily="34" charset="0"/>
              </a:rPr>
              <a:t>penalitzar</a:t>
            </a:r>
            <a:r>
              <a:rPr lang="es-ES" sz="1600" b="1" dirty="0" smtClean="0">
                <a:latin typeface="Calibri" pitchFamily="34" charset="0"/>
              </a:rPr>
              <a:t> </a:t>
            </a:r>
          </a:p>
          <a:p>
            <a:pPr>
              <a:buFontTx/>
              <a:buChar char="-"/>
            </a:pPr>
            <a:r>
              <a:rPr lang="es-ES" sz="1600" b="1" dirty="0" smtClean="0">
                <a:latin typeface="Calibri" pitchFamily="34" charset="0"/>
              </a:rPr>
              <a:t> Si </a:t>
            </a:r>
            <a:r>
              <a:rPr lang="es-ES" sz="1600" b="1" dirty="0" err="1" smtClean="0">
                <a:latin typeface="Calibri" pitchFamily="34" charset="0"/>
              </a:rPr>
              <a:t>legislació</a:t>
            </a:r>
            <a:r>
              <a:rPr lang="es-ES" sz="1600" b="1" dirty="0" smtClean="0">
                <a:latin typeface="Calibri" pitchFamily="34" charset="0"/>
              </a:rPr>
              <a:t>: </a:t>
            </a:r>
          </a:p>
          <a:p>
            <a:pPr>
              <a:buFont typeface="Courier New" pitchFamily="49" charset="0"/>
              <a:buChar char="o"/>
            </a:pPr>
            <a:r>
              <a:rPr lang="es-ES" sz="1600" b="1" dirty="0" smtClean="0">
                <a:latin typeface="Calibri" pitchFamily="34" charset="0"/>
              </a:rPr>
              <a:t> No seria </a:t>
            </a:r>
            <a:r>
              <a:rPr lang="es-ES" sz="1600" b="1" dirty="0" err="1" smtClean="0">
                <a:latin typeface="Calibri" pitchFamily="34" charset="0"/>
              </a:rPr>
              <a:t>correcte</a:t>
            </a:r>
            <a:r>
              <a:rPr lang="es-ES" sz="1600" b="1" dirty="0" smtClean="0">
                <a:latin typeface="Calibri" pitchFamily="34" charset="0"/>
              </a:rPr>
              <a:t> </a:t>
            </a:r>
            <a:r>
              <a:rPr lang="es-ES" sz="1600" b="1" dirty="0" err="1" smtClean="0">
                <a:latin typeface="Calibri" pitchFamily="34" charset="0"/>
              </a:rPr>
              <a:t>fer</a:t>
            </a:r>
            <a:r>
              <a:rPr lang="es-ES" sz="1600" b="1" dirty="0" smtClean="0">
                <a:latin typeface="Calibri" pitchFamily="34" charset="0"/>
              </a:rPr>
              <a:t>-la </a:t>
            </a:r>
            <a:r>
              <a:rPr lang="es-ES" sz="1600" b="1" dirty="0" err="1" smtClean="0">
                <a:latin typeface="Calibri" pitchFamily="34" charset="0"/>
              </a:rPr>
              <a:t>sense</a:t>
            </a:r>
            <a:r>
              <a:rPr lang="es-ES" sz="1600" b="1" dirty="0" smtClean="0">
                <a:latin typeface="Calibri" pitchFamily="34" charset="0"/>
              </a:rPr>
              <a:t> una </a:t>
            </a:r>
            <a:r>
              <a:rPr lang="es-ES" sz="1600" b="1" dirty="0" err="1" smtClean="0">
                <a:latin typeface="Calibri" pitchFamily="34" charset="0"/>
              </a:rPr>
              <a:t>legislació</a:t>
            </a:r>
            <a:r>
              <a:rPr lang="es-ES" sz="1600" b="1" dirty="0" smtClean="0">
                <a:latin typeface="Calibri" pitchFamily="34" charset="0"/>
              </a:rPr>
              <a:t> </a:t>
            </a:r>
            <a:r>
              <a:rPr lang="es-ES" sz="1600" b="1" dirty="0" err="1" smtClean="0">
                <a:latin typeface="Calibri" pitchFamily="34" charset="0"/>
              </a:rPr>
              <a:t>molt</a:t>
            </a:r>
            <a:r>
              <a:rPr lang="es-ES" sz="1600" b="1" dirty="0" smtClean="0">
                <a:latin typeface="Calibri" pitchFamily="34" charset="0"/>
              </a:rPr>
              <a:t> garantista del </a:t>
            </a:r>
            <a:r>
              <a:rPr lang="es-ES" sz="1600" b="1" dirty="0" err="1" smtClean="0">
                <a:latin typeface="Calibri" pitchFamily="34" charset="0"/>
              </a:rPr>
              <a:t>dret</a:t>
            </a:r>
            <a:r>
              <a:rPr lang="es-ES" sz="1600" b="1" dirty="0" smtClean="0">
                <a:latin typeface="Calibri" pitchFamily="34" charset="0"/>
              </a:rPr>
              <a:t> a bona </a:t>
            </a:r>
            <a:r>
              <a:rPr lang="es-ES" sz="1600" b="1" dirty="0" err="1" smtClean="0">
                <a:latin typeface="Calibri" pitchFamily="34" charset="0"/>
              </a:rPr>
              <a:t>atenció</a:t>
            </a:r>
            <a:endParaRPr lang="es-ES" sz="1600" b="1" dirty="0" smtClean="0">
              <a:latin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es-ES" sz="1600" b="1" dirty="0" smtClean="0">
                <a:latin typeface="Calibri" pitchFamily="34" charset="0"/>
              </a:rPr>
              <a:t> </a:t>
            </a:r>
            <a:r>
              <a:rPr lang="es-ES" sz="1600" b="1" dirty="0" err="1" smtClean="0">
                <a:latin typeface="Calibri" pitchFamily="34" charset="0"/>
              </a:rPr>
              <a:t>Molt</a:t>
            </a:r>
            <a:r>
              <a:rPr lang="es-ES" sz="1600" b="1" dirty="0" smtClean="0">
                <a:latin typeface="Calibri" pitchFamily="34" charset="0"/>
              </a:rPr>
              <a:t> garantista: </a:t>
            </a:r>
            <a:r>
              <a:rPr lang="es-ES" sz="1600" b="1" dirty="0" err="1" smtClean="0">
                <a:latin typeface="Calibri" pitchFamily="34" charset="0"/>
              </a:rPr>
              <a:t>garantia</a:t>
            </a:r>
            <a:r>
              <a:rPr lang="es-ES" sz="1600" b="1" dirty="0" smtClean="0">
                <a:latin typeface="Calibri" pitchFamily="34" charset="0"/>
              </a:rPr>
              <a:t> de cures </a:t>
            </a:r>
            <a:r>
              <a:rPr lang="es-ES" sz="1600" b="1" dirty="0" err="1" smtClean="0">
                <a:latin typeface="Calibri" pitchFamily="34" charset="0"/>
              </a:rPr>
              <a:t>pal.liatives</a:t>
            </a:r>
            <a:r>
              <a:rPr lang="es-ES" sz="1600" b="1" dirty="0" smtClean="0">
                <a:latin typeface="Calibri" pitchFamily="34" charset="0"/>
              </a:rPr>
              <a:t>, comité ética,  </a:t>
            </a:r>
            <a:r>
              <a:rPr lang="es-ES" sz="1600" b="1" dirty="0" err="1" smtClean="0">
                <a:latin typeface="Calibri" pitchFamily="34" charset="0"/>
              </a:rPr>
              <a:t>protocols</a:t>
            </a:r>
            <a:r>
              <a:rPr lang="es-ES" sz="1600" b="1" dirty="0" smtClean="0">
                <a:latin typeface="Calibri" pitchFamily="34" charset="0"/>
              </a:rPr>
              <a:t>, </a:t>
            </a:r>
            <a:r>
              <a:rPr lang="es-ES" sz="1600" b="1" dirty="0" err="1" smtClean="0">
                <a:latin typeface="Calibri" pitchFamily="34" charset="0"/>
              </a:rPr>
              <a:t>etc</a:t>
            </a:r>
            <a:endParaRPr lang="es-ES" sz="1600" b="1" dirty="0" smtClean="0">
              <a:latin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es-ES" sz="1600" b="1" dirty="0" smtClean="0">
                <a:latin typeface="Calibri" pitchFamily="34" charset="0"/>
              </a:rPr>
              <a:t> Gens </a:t>
            </a:r>
            <a:r>
              <a:rPr lang="es-ES" sz="1600" b="1" dirty="0" err="1" smtClean="0">
                <a:latin typeface="Calibri" pitchFamily="34" charset="0"/>
              </a:rPr>
              <a:t>clinica</a:t>
            </a:r>
            <a:endParaRPr lang="es-ES" sz="1600" b="1" dirty="0" smtClean="0">
              <a:latin typeface="Calibri" pitchFamily="34" charset="0"/>
            </a:endParaRPr>
          </a:p>
          <a:p>
            <a:r>
              <a:rPr lang="es-ES" sz="1600" b="1" dirty="0" smtClean="0">
                <a:latin typeface="Calibri" pitchFamily="34" charset="0"/>
              </a:rPr>
              <a:t>- </a:t>
            </a:r>
            <a:r>
              <a:rPr lang="es-ES" sz="1600" b="1" dirty="0" err="1" smtClean="0">
                <a:latin typeface="Calibri" pitchFamily="34" charset="0"/>
              </a:rPr>
              <a:t>Nom</a:t>
            </a:r>
            <a:r>
              <a:rPr lang="es-ES" sz="1600" b="1" dirty="0" smtClean="0">
                <a:latin typeface="Calibri" pitchFamily="34" charset="0"/>
              </a:rPr>
              <a:t> </a:t>
            </a:r>
            <a:r>
              <a:rPr lang="es-ES" sz="1600" b="1" dirty="0" err="1" smtClean="0">
                <a:latin typeface="Calibri" pitchFamily="34" charset="0"/>
              </a:rPr>
              <a:t>adequat</a:t>
            </a:r>
            <a:r>
              <a:rPr lang="es-ES" sz="1600" b="1" dirty="0" smtClean="0">
                <a:latin typeface="Calibri" pitchFamily="34" charset="0"/>
              </a:rPr>
              <a:t>: </a:t>
            </a:r>
            <a:r>
              <a:rPr lang="es-ES" sz="1600" b="1" dirty="0" err="1" smtClean="0">
                <a:latin typeface="Calibri" pitchFamily="34" charset="0"/>
              </a:rPr>
              <a:t>Llei</a:t>
            </a:r>
            <a:r>
              <a:rPr lang="es-ES" sz="1600" b="1" dirty="0" smtClean="0">
                <a:latin typeface="Calibri" pitchFamily="34" charset="0"/>
              </a:rPr>
              <a:t> </a:t>
            </a:r>
            <a:r>
              <a:rPr lang="es-ES" sz="1600" b="1" dirty="0" err="1" smtClean="0">
                <a:latin typeface="Calibri" pitchFamily="34" charset="0"/>
              </a:rPr>
              <a:t>d’atenció</a:t>
            </a:r>
            <a:r>
              <a:rPr lang="es-ES" sz="1600" b="1" dirty="0" smtClean="0">
                <a:latin typeface="Calibri" pitchFamily="34" charset="0"/>
              </a:rPr>
              <a:t> integral de persones </a:t>
            </a:r>
            <a:r>
              <a:rPr lang="es-ES" sz="1600" b="1" dirty="0" err="1" smtClean="0">
                <a:latin typeface="Calibri" pitchFamily="34" charset="0"/>
              </a:rPr>
              <a:t>amb</a:t>
            </a:r>
            <a:r>
              <a:rPr lang="es-ES" sz="1600" b="1" dirty="0" smtClean="0">
                <a:latin typeface="Calibri" pitchFamily="34" charset="0"/>
              </a:rPr>
              <a:t> </a:t>
            </a:r>
            <a:r>
              <a:rPr lang="es-ES" sz="1600" b="1" dirty="0" err="1" smtClean="0">
                <a:latin typeface="Calibri" pitchFamily="34" charset="0"/>
              </a:rPr>
              <a:t>malalties</a:t>
            </a:r>
            <a:r>
              <a:rPr lang="es-ES" sz="1600" b="1" dirty="0" smtClean="0">
                <a:latin typeface="Calibri" pitchFamily="34" charset="0"/>
              </a:rPr>
              <a:t> </a:t>
            </a:r>
            <a:r>
              <a:rPr lang="es-ES" sz="1600" b="1" dirty="0" err="1" smtClean="0">
                <a:latin typeface="Calibri" pitchFamily="34" charset="0"/>
              </a:rPr>
              <a:t>avançades</a:t>
            </a:r>
            <a:r>
              <a:rPr lang="es-ES" sz="1600" b="1" dirty="0" smtClean="0">
                <a:latin typeface="Calibri" pitchFamily="34" charset="0"/>
              </a:rPr>
              <a:t> i </a:t>
            </a:r>
            <a:r>
              <a:rPr lang="es-ES" sz="1600" b="1" dirty="0" err="1" smtClean="0">
                <a:latin typeface="Calibri" pitchFamily="34" charset="0"/>
              </a:rPr>
              <a:t>llurs</a:t>
            </a:r>
            <a:r>
              <a:rPr lang="es-ES" sz="1600" b="1" dirty="0" smtClean="0">
                <a:latin typeface="Calibri" pitchFamily="34" charset="0"/>
              </a:rPr>
              <a:t> </a:t>
            </a:r>
            <a:r>
              <a:rPr lang="es-ES" sz="1600" b="1" dirty="0" err="1" smtClean="0">
                <a:latin typeface="Calibri" pitchFamily="34" charset="0"/>
              </a:rPr>
              <a:t>famílies</a:t>
            </a:r>
            <a:endParaRPr lang="es-ES" sz="1600" b="1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uadroTexto"/>
          <p:cNvSpPr txBox="1"/>
          <p:nvPr/>
        </p:nvSpPr>
        <p:spPr>
          <a:xfrm>
            <a:off x="2357422" y="1500174"/>
            <a:ext cx="4286280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b="1" dirty="0" err="1" smtClean="0">
                <a:solidFill>
                  <a:srgbClr val="C00000"/>
                </a:solidFill>
                <a:latin typeface="Calibri" pitchFamily="34" charset="0"/>
              </a:rPr>
              <a:t>Conclusions</a:t>
            </a:r>
            <a:r>
              <a:rPr lang="es-ES" b="1" dirty="0" smtClean="0">
                <a:solidFill>
                  <a:srgbClr val="C00000"/>
                </a:solidFill>
                <a:latin typeface="Calibri" pitchFamily="34" charset="0"/>
              </a:rPr>
              <a:t> / </a:t>
            </a:r>
            <a:r>
              <a:rPr lang="es-ES" b="1" dirty="0" err="1" smtClean="0">
                <a:solidFill>
                  <a:srgbClr val="C00000"/>
                </a:solidFill>
                <a:latin typeface="Calibri" pitchFamily="34" charset="0"/>
              </a:rPr>
              <a:t>Propostes</a:t>
            </a:r>
            <a:endParaRPr lang="es-ES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857356" y="2285992"/>
            <a:ext cx="5214974" cy="329320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s-ES" sz="1600" b="1" dirty="0" smtClean="0">
                <a:latin typeface="Calibri" pitchFamily="34" charset="0"/>
              </a:rPr>
              <a:t>El </a:t>
            </a:r>
            <a:r>
              <a:rPr lang="es-ES" sz="1600" b="1" dirty="0" err="1" smtClean="0">
                <a:latin typeface="Calibri" pitchFamily="34" charset="0"/>
              </a:rPr>
              <a:t>dret</a:t>
            </a:r>
            <a:r>
              <a:rPr lang="es-ES" sz="1600" b="1" dirty="0" smtClean="0">
                <a:latin typeface="Calibri" pitchFamily="34" charset="0"/>
              </a:rPr>
              <a:t> a un </a:t>
            </a:r>
            <a:r>
              <a:rPr lang="es-ES" sz="1600" b="1" dirty="0" err="1" smtClean="0">
                <a:latin typeface="Calibri" pitchFamily="34" charset="0"/>
              </a:rPr>
              <a:t>atenció</a:t>
            </a:r>
            <a:r>
              <a:rPr lang="es-ES" sz="1600" b="1" dirty="0" smtClean="0">
                <a:latin typeface="Calibri" pitchFamily="34" charset="0"/>
              </a:rPr>
              <a:t> </a:t>
            </a:r>
            <a:r>
              <a:rPr lang="es-ES" sz="1600" b="1" dirty="0" err="1" smtClean="0">
                <a:latin typeface="Calibri" pitchFamily="34" charset="0"/>
              </a:rPr>
              <a:t>pal·liativa</a:t>
            </a:r>
            <a:r>
              <a:rPr lang="es-ES" sz="1600" b="1" dirty="0" smtClean="0">
                <a:latin typeface="Calibri" pitchFamily="34" charset="0"/>
              </a:rPr>
              <a:t> de </a:t>
            </a:r>
            <a:r>
              <a:rPr lang="es-ES" sz="1600" b="1" dirty="0" err="1" smtClean="0">
                <a:latin typeface="Calibri" pitchFamily="34" charset="0"/>
              </a:rPr>
              <a:t>qualitat</a:t>
            </a:r>
            <a:r>
              <a:rPr lang="es-ES" sz="1600" b="1" dirty="0" smtClean="0">
                <a:latin typeface="Calibri" pitchFamily="34" charset="0"/>
              </a:rPr>
              <a:t> </a:t>
            </a:r>
            <a:r>
              <a:rPr lang="es-ES" sz="1600" b="1" dirty="0" err="1" smtClean="0">
                <a:latin typeface="Calibri" pitchFamily="34" charset="0"/>
              </a:rPr>
              <a:t>hauria</a:t>
            </a:r>
            <a:r>
              <a:rPr lang="es-ES" sz="1600" b="1" dirty="0" smtClean="0">
                <a:latin typeface="Calibri" pitchFamily="34" charset="0"/>
              </a:rPr>
              <a:t> de ser  </a:t>
            </a:r>
            <a:r>
              <a:rPr lang="es-ES" sz="1600" b="1" dirty="0" err="1" smtClean="0">
                <a:latin typeface="Calibri" pitchFamily="34" charset="0"/>
              </a:rPr>
              <a:t>l’eix</a:t>
            </a:r>
            <a:r>
              <a:rPr lang="es-ES" sz="1600" b="1" dirty="0" smtClean="0">
                <a:latin typeface="Calibri" pitchFamily="34" charset="0"/>
              </a:rPr>
              <a:t> de </a:t>
            </a:r>
            <a:r>
              <a:rPr lang="es-ES" sz="1600" b="1" dirty="0" err="1" smtClean="0">
                <a:latin typeface="Calibri" pitchFamily="34" charset="0"/>
              </a:rPr>
              <a:t>qualsevol</a:t>
            </a:r>
            <a:r>
              <a:rPr lang="es-ES" sz="1600" b="1" dirty="0" smtClean="0">
                <a:latin typeface="Calibri" pitchFamily="34" charset="0"/>
              </a:rPr>
              <a:t> </a:t>
            </a:r>
            <a:r>
              <a:rPr lang="es-ES" sz="1600" b="1" dirty="0" err="1" smtClean="0">
                <a:latin typeface="Calibri" pitchFamily="34" charset="0"/>
              </a:rPr>
              <a:t>legislació</a:t>
            </a:r>
            <a:r>
              <a:rPr lang="es-ES" sz="1600" b="1" dirty="0" smtClean="0">
                <a:latin typeface="Calibri" pitchFamily="34" charset="0"/>
              </a:rPr>
              <a:t> i es </a:t>
            </a:r>
            <a:r>
              <a:rPr lang="es-ES" sz="1600" b="1" dirty="0" err="1" smtClean="0">
                <a:latin typeface="Calibri" pitchFamily="34" charset="0"/>
              </a:rPr>
              <a:t>vulnerat</a:t>
            </a:r>
            <a:r>
              <a:rPr lang="es-ES" sz="1600" b="1" dirty="0" smtClean="0">
                <a:latin typeface="Calibri" pitchFamily="34" charset="0"/>
              </a:rPr>
              <a:t> </a:t>
            </a:r>
            <a:r>
              <a:rPr lang="es-ES" sz="1600" b="1" dirty="0" err="1" smtClean="0">
                <a:latin typeface="Calibri" pitchFamily="34" charset="0"/>
              </a:rPr>
              <a:t>sovint</a:t>
            </a:r>
            <a:r>
              <a:rPr lang="es-ES" sz="1600" b="1" dirty="0" smtClean="0">
                <a:latin typeface="Calibri" pitchFamily="34" charset="0"/>
              </a:rPr>
              <a:t> a </a:t>
            </a:r>
            <a:r>
              <a:rPr lang="es-ES" sz="1600" b="1" dirty="0" err="1" smtClean="0">
                <a:latin typeface="Calibri" pitchFamily="34" charset="0"/>
              </a:rPr>
              <a:t>l’Estat</a:t>
            </a:r>
            <a:endParaRPr lang="es-ES" sz="1600" b="1" dirty="0" smtClean="0">
              <a:latin typeface="Calibri" pitchFamily="34" charset="0"/>
            </a:endParaRPr>
          </a:p>
          <a:p>
            <a:pPr marL="342900" indent="-342900">
              <a:buAutoNum type="arabicPeriod"/>
            </a:pPr>
            <a:r>
              <a:rPr lang="es-ES" sz="1600" b="1" dirty="0" err="1" smtClean="0">
                <a:latin typeface="Calibri" pitchFamily="34" charset="0"/>
              </a:rPr>
              <a:t>L’atenció</a:t>
            </a:r>
            <a:r>
              <a:rPr lang="es-ES" sz="1600" b="1" dirty="0" smtClean="0">
                <a:latin typeface="Calibri" pitchFamily="34" charset="0"/>
              </a:rPr>
              <a:t> psicosocial i espiritual han de ser un </a:t>
            </a:r>
            <a:r>
              <a:rPr lang="es-ES" sz="1600" b="1" dirty="0" err="1" smtClean="0">
                <a:latin typeface="Calibri" pitchFamily="34" charset="0"/>
              </a:rPr>
              <a:t>component</a:t>
            </a:r>
            <a:r>
              <a:rPr lang="es-ES" sz="1600" b="1" dirty="0" smtClean="0">
                <a:latin typeface="Calibri" pitchFamily="34" charset="0"/>
              </a:rPr>
              <a:t> </a:t>
            </a:r>
            <a:r>
              <a:rPr lang="es-ES" sz="1600" b="1" dirty="0" err="1" smtClean="0">
                <a:latin typeface="Calibri" pitchFamily="34" charset="0"/>
              </a:rPr>
              <a:t>essencial</a:t>
            </a:r>
            <a:r>
              <a:rPr lang="es-ES" sz="1600" b="1" dirty="0" smtClean="0">
                <a:latin typeface="Calibri" pitchFamily="34" charset="0"/>
              </a:rPr>
              <a:t> de </a:t>
            </a:r>
            <a:r>
              <a:rPr lang="es-ES" sz="1600" b="1" dirty="0" err="1" smtClean="0">
                <a:latin typeface="Calibri" pitchFamily="34" charset="0"/>
              </a:rPr>
              <a:t>l’atenció</a:t>
            </a:r>
            <a:endParaRPr lang="es-ES" sz="1600" b="1" dirty="0" smtClean="0">
              <a:latin typeface="Calibri" pitchFamily="34" charset="0"/>
            </a:endParaRPr>
          </a:p>
          <a:p>
            <a:pPr marL="342900" indent="-342900">
              <a:buAutoNum type="arabicPeriod"/>
            </a:pPr>
            <a:r>
              <a:rPr lang="es-ES" sz="1600" b="1" dirty="0" err="1" smtClean="0">
                <a:latin typeface="Calibri" pitchFamily="34" charset="0"/>
              </a:rPr>
              <a:t>Els</a:t>
            </a:r>
            <a:r>
              <a:rPr lang="es-ES" sz="1600" b="1" dirty="0" smtClean="0">
                <a:latin typeface="Calibri" pitchFamily="34" charset="0"/>
              </a:rPr>
              <a:t> </a:t>
            </a:r>
            <a:r>
              <a:rPr lang="es-ES" sz="1600" b="1" dirty="0" err="1" smtClean="0">
                <a:latin typeface="Calibri" pitchFamily="34" charset="0"/>
              </a:rPr>
              <a:t>professionals</a:t>
            </a:r>
            <a:r>
              <a:rPr lang="es-ES" sz="1600" b="1" dirty="0" smtClean="0">
                <a:latin typeface="Calibri" pitchFamily="34" charset="0"/>
              </a:rPr>
              <a:t> </a:t>
            </a:r>
            <a:r>
              <a:rPr lang="es-ES" sz="1600" b="1" dirty="0" err="1" smtClean="0">
                <a:latin typeface="Calibri" pitchFamily="34" charset="0"/>
              </a:rPr>
              <a:t>requereixen</a:t>
            </a:r>
            <a:r>
              <a:rPr lang="es-ES" sz="1600" b="1" dirty="0" smtClean="0">
                <a:latin typeface="Calibri" pitchFamily="34" charset="0"/>
              </a:rPr>
              <a:t> recursos, </a:t>
            </a:r>
            <a:r>
              <a:rPr lang="es-ES" sz="1600" b="1" dirty="0" err="1" smtClean="0">
                <a:latin typeface="Calibri" pitchFamily="34" charset="0"/>
              </a:rPr>
              <a:t>formació</a:t>
            </a:r>
            <a:r>
              <a:rPr lang="es-ES" sz="1600" b="1" dirty="0" smtClean="0">
                <a:latin typeface="Calibri" pitchFamily="34" charset="0"/>
              </a:rPr>
              <a:t> i </a:t>
            </a:r>
            <a:r>
              <a:rPr lang="es-ES" sz="1600" b="1" dirty="0" err="1" smtClean="0">
                <a:latin typeface="Calibri" pitchFamily="34" charset="0"/>
              </a:rPr>
              <a:t>suport</a:t>
            </a:r>
            <a:r>
              <a:rPr lang="es-ES" sz="1600" b="1" dirty="0" smtClean="0">
                <a:latin typeface="Calibri" pitchFamily="34" charset="0"/>
              </a:rPr>
              <a:t> per a practicar una </a:t>
            </a:r>
            <a:r>
              <a:rPr lang="es-ES" sz="1600" b="1" dirty="0" err="1" smtClean="0">
                <a:latin typeface="Calibri" pitchFamily="34" charset="0"/>
              </a:rPr>
              <a:t>atenció</a:t>
            </a:r>
            <a:r>
              <a:rPr lang="es-ES" sz="1600" b="1" dirty="0" smtClean="0">
                <a:latin typeface="Calibri" pitchFamily="34" charset="0"/>
              </a:rPr>
              <a:t> final de la vida de </a:t>
            </a:r>
            <a:r>
              <a:rPr lang="es-ES" sz="1600" b="1" dirty="0" err="1" smtClean="0">
                <a:latin typeface="Calibri" pitchFamily="34" charset="0"/>
              </a:rPr>
              <a:t>qualitat</a:t>
            </a:r>
            <a:endParaRPr lang="es-ES" sz="1600" b="1" dirty="0" smtClean="0">
              <a:latin typeface="Calibri" pitchFamily="34" charset="0"/>
            </a:endParaRPr>
          </a:p>
          <a:p>
            <a:pPr marL="342900" indent="-342900">
              <a:buAutoNum type="arabicPeriod"/>
            </a:pPr>
            <a:r>
              <a:rPr lang="es-ES" sz="1600" b="1" dirty="0" smtClean="0">
                <a:latin typeface="Calibri" pitchFamily="34" charset="0"/>
              </a:rPr>
              <a:t>Cal avaluar de manera  rigorosa i </a:t>
            </a:r>
            <a:r>
              <a:rPr lang="es-ES" sz="1600" b="1" dirty="0" err="1" smtClean="0">
                <a:latin typeface="Calibri" pitchFamily="34" charset="0"/>
              </a:rPr>
              <a:t>independent</a:t>
            </a:r>
            <a:r>
              <a:rPr lang="es-ES" sz="1600" b="1" dirty="0" smtClean="0">
                <a:latin typeface="Calibri" pitchFamily="34" charset="0"/>
              </a:rPr>
              <a:t> la </a:t>
            </a:r>
            <a:r>
              <a:rPr lang="es-ES" sz="1600" b="1" dirty="0" err="1" smtClean="0">
                <a:latin typeface="Calibri" pitchFamily="34" charset="0"/>
              </a:rPr>
              <a:t>situació</a:t>
            </a:r>
            <a:r>
              <a:rPr lang="es-ES" sz="1600" b="1" dirty="0" smtClean="0">
                <a:latin typeface="Calibri" pitchFamily="34" charset="0"/>
              </a:rPr>
              <a:t> de </a:t>
            </a:r>
            <a:r>
              <a:rPr lang="es-ES" sz="1600" b="1" dirty="0" err="1" smtClean="0">
                <a:latin typeface="Calibri" pitchFamily="34" charset="0"/>
              </a:rPr>
              <a:t>l’atenció</a:t>
            </a:r>
            <a:r>
              <a:rPr lang="es-ES" sz="1600" b="1" dirty="0" smtClean="0">
                <a:latin typeface="Calibri" pitchFamily="34" charset="0"/>
              </a:rPr>
              <a:t> </a:t>
            </a:r>
            <a:r>
              <a:rPr lang="es-ES" sz="1600" b="1" dirty="0" err="1" smtClean="0">
                <a:latin typeface="Calibri" pitchFamily="34" charset="0"/>
              </a:rPr>
              <a:t>pal·liativa</a:t>
            </a:r>
            <a:r>
              <a:rPr lang="es-ES" sz="1600" b="1" dirty="0" smtClean="0">
                <a:latin typeface="Calibri" pitchFamily="34" charset="0"/>
              </a:rPr>
              <a:t> a </a:t>
            </a:r>
            <a:r>
              <a:rPr lang="es-ES" sz="1600" b="1" dirty="0" err="1" smtClean="0">
                <a:latin typeface="Calibri" pitchFamily="34" charset="0"/>
              </a:rPr>
              <a:t>l’Estat</a:t>
            </a:r>
            <a:r>
              <a:rPr lang="es-ES" sz="1600" b="1" dirty="0" smtClean="0">
                <a:latin typeface="Calibri" pitchFamily="34" charset="0"/>
              </a:rPr>
              <a:t>, i adoptar mesures </a:t>
            </a:r>
            <a:r>
              <a:rPr lang="es-ES" sz="1600" b="1" dirty="0" err="1" smtClean="0">
                <a:latin typeface="Calibri" pitchFamily="34" charset="0"/>
              </a:rPr>
              <a:t>urgents</a:t>
            </a:r>
            <a:r>
              <a:rPr lang="es-ES" sz="1600" b="1" dirty="0" smtClean="0">
                <a:latin typeface="Calibri" pitchFamily="34" charset="0"/>
              </a:rPr>
              <a:t> i </a:t>
            </a:r>
            <a:r>
              <a:rPr lang="es-ES" sz="1600" b="1" dirty="0" err="1" smtClean="0">
                <a:latin typeface="Calibri" pitchFamily="34" charset="0"/>
              </a:rPr>
              <a:t>radicals</a:t>
            </a:r>
            <a:endParaRPr lang="es-ES" sz="1600" b="1" dirty="0" smtClean="0">
              <a:latin typeface="Calibri" pitchFamily="34" charset="0"/>
            </a:endParaRPr>
          </a:p>
          <a:p>
            <a:pPr marL="342900" indent="-342900">
              <a:buAutoNum type="arabicPeriod"/>
            </a:pPr>
            <a:r>
              <a:rPr lang="es-ES" sz="1600" b="1" dirty="0" smtClean="0">
                <a:latin typeface="Calibri" pitchFamily="34" charset="0"/>
              </a:rPr>
              <a:t>En cas que es </a:t>
            </a:r>
            <a:r>
              <a:rPr lang="es-ES" sz="1600" b="1" dirty="0" err="1" smtClean="0">
                <a:latin typeface="Calibri" pitchFamily="34" charset="0"/>
              </a:rPr>
              <a:t>vulgui</a:t>
            </a:r>
            <a:r>
              <a:rPr lang="es-ES" sz="1600" b="1" dirty="0" smtClean="0">
                <a:latin typeface="Calibri" pitchFamily="34" charset="0"/>
              </a:rPr>
              <a:t> regular, </a:t>
            </a:r>
            <a:r>
              <a:rPr lang="es-ES" sz="1600" b="1" dirty="0" err="1" smtClean="0">
                <a:latin typeface="Calibri" pitchFamily="34" charset="0"/>
              </a:rPr>
              <a:t>hauria</a:t>
            </a:r>
            <a:r>
              <a:rPr lang="es-ES" sz="1600" b="1" dirty="0" smtClean="0">
                <a:latin typeface="Calibri" pitchFamily="34" charset="0"/>
              </a:rPr>
              <a:t> de ser garantista i </a:t>
            </a:r>
            <a:r>
              <a:rPr lang="es-ES" sz="1600" b="1" dirty="0" err="1" smtClean="0">
                <a:latin typeface="Calibri" pitchFamily="34" charset="0"/>
              </a:rPr>
              <a:t>genéric</a:t>
            </a:r>
            <a:r>
              <a:rPr lang="es-ES" sz="1600" b="1" dirty="0" smtClean="0">
                <a:latin typeface="Calibri" pitchFamily="34" charset="0"/>
              </a:rPr>
              <a:t>, </a:t>
            </a:r>
            <a:r>
              <a:rPr lang="es-ES" sz="1600" b="1" dirty="0" err="1" smtClean="0">
                <a:latin typeface="Calibri" pitchFamily="34" charset="0"/>
              </a:rPr>
              <a:t>promovent</a:t>
            </a:r>
            <a:r>
              <a:rPr lang="es-ES" sz="1600" b="1" dirty="0" smtClean="0">
                <a:latin typeface="Calibri" pitchFamily="34" charset="0"/>
              </a:rPr>
              <a:t> la </a:t>
            </a:r>
            <a:r>
              <a:rPr lang="es-ES" sz="1600" b="1" dirty="0" err="1" smtClean="0">
                <a:latin typeface="Calibri" pitchFamily="34" charset="0"/>
              </a:rPr>
              <a:t>intervenció</a:t>
            </a:r>
            <a:r>
              <a:rPr lang="es-ES" sz="1600" b="1" dirty="0" smtClean="0">
                <a:latin typeface="Calibri" pitchFamily="34" charset="0"/>
              </a:rPr>
              <a:t> de recursos de cures </a:t>
            </a:r>
            <a:r>
              <a:rPr lang="es-ES" sz="1600" b="1" dirty="0" err="1" smtClean="0">
                <a:latin typeface="Calibri" pitchFamily="34" charset="0"/>
              </a:rPr>
              <a:t>pal.liatives</a:t>
            </a:r>
            <a:r>
              <a:rPr lang="es-ES" sz="1600" b="1" dirty="0" smtClean="0">
                <a:latin typeface="Calibri" pitchFamily="34" charset="0"/>
              </a:rPr>
              <a:t> i comités </a:t>
            </a:r>
            <a:r>
              <a:rPr lang="es-ES" sz="1600" b="1" dirty="0" err="1" smtClean="0">
                <a:latin typeface="Calibri" pitchFamily="34" charset="0"/>
              </a:rPr>
              <a:t>d’ética</a:t>
            </a:r>
            <a:r>
              <a:rPr lang="es-ES" sz="1600" b="1" dirty="0" smtClean="0">
                <a:latin typeface="Calibri" pitchFamily="34" charset="0"/>
              </a:rPr>
              <a:t> </a:t>
            </a:r>
            <a:r>
              <a:rPr lang="es-ES" sz="1600" b="1" dirty="0" err="1" smtClean="0">
                <a:latin typeface="Calibri" pitchFamily="34" charset="0"/>
              </a:rPr>
              <a:t>assistencial</a:t>
            </a:r>
            <a:r>
              <a:rPr lang="es-ES" sz="1600" b="1" dirty="0" smtClean="0">
                <a:latin typeface="Calibri" pitchFamily="34" charset="0"/>
              </a:rPr>
              <a:t> </a:t>
            </a:r>
            <a:endParaRPr lang="es-ES" sz="1600" b="1" dirty="0" smtClean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uadroTexto"/>
          <p:cNvSpPr txBox="1"/>
          <p:nvPr/>
        </p:nvSpPr>
        <p:spPr>
          <a:xfrm>
            <a:off x="2357422" y="1500174"/>
            <a:ext cx="4286280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b="1" dirty="0" err="1" smtClean="0">
                <a:solidFill>
                  <a:srgbClr val="C00000"/>
                </a:solidFill>
                <a:latin typeface="Calibri" pitchFamily="34" charset="0"/>
              </a:rPr>
              <a:t>Conclusions</a:t>
            </a:r>
            <a:r>
              <a:rPr lang="es-ES" b="1" dirty="0" smtClean="0">
                <a:solidFill>
                  <a:srgbClr val="C00000"/>
                </a:solidFill>
                <a:latin typeface="Calibri" pitchFamily="34" charset="0"/>
              </a:rPr>
              <a:t> / </a:t>
            </a:r>
            <a:r>
              <a:rPr lang="es-ES" b="1" dirty="0" err="1" smtClean="0">
                <a:solidFill>
                  <a:srgbClr val="C00000"/>
                </a:solidFill>
                <a:latin typeface="Calibri" pitchFamily="34" charset="0"/>
              </a:rPr>
              <a:t>Propostes</a:t>
            </a:r>
            <a:endParaRPr lang="es-ES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857356" y="2285992"/>
            <a:ext cx="5214974" cy="166199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s-ES" sz="1600" b="1" dirty="0" smtClean="0">
                <a:latin typeface="Calibri" pitchFamily="34" charset="0"/>
              </a:rPr>
              <a:t>Una </a:t>
            </a:r>
            <a:r>
              <a:rPr lang="es-ES" sz="1600" b="1" dirty="0" err="1" smtClean="0">
                <a:latin typeface="Calibri" pitchFamily="34" charset="0"/>
              </a:rPr>
              <a:t>Llei</a:t>
            </a:r>
            <a:r>
              <a:rPr lang="es-ES" sz="1600" b="1" dirty="0" smtClean="0">
                <a:latin typeface="Calibri" pitchFamily="34" charset="0"/>
              </a:rPr>
              <a:t> global </a:t>
            </a:r>
          </a:p>
          <a:p>
            <a:endParaRPr lang="es-ES" sz="1600" b="1" dirty="0">
              <a:latin typeface="Calibri" pitchFamily="34" charset="0"/>
            </a:endParaRPr>
          </a:p>
          <a:p>
            <a:r>
              <a:rPr lang="es-ES" b="1" i="1" dirty="0" smtClean="0">
                <a:latin typeface="Calibri" pitchFamily="34" charset="0"/>
              </a:rPr>
              <a:t>“</a:t>
            </a:r>
            <a:r>
              <a:rPr lang="es-ES" b="1" i="1" dirty="0" err="1" smtClean="0">
                <a:latin typeface="Calibri" pitchFamily="34" charset="0"/>
              </a:rPr>
              <a:t>Atenció</a:t>
            </a:r>
            <a:r>
              <a:rPr lang="es-ES" b="1" i="1" dirty="0" smtClean="0">
                <a:latin typeface="Calibri" pitchFamily="34" charset="0"/>
              </a:rPr>
              <a:t> integral i integrada de persones </a:t>
            </a:r>
            <a:r>
              <a:rPr lang="es-ES" b="1" i="1" dirty="0" err="1" smtClean="0">
                <a:latin typeface="Calibri" pitchFamily="34" charset="0"/>
              </a:rPr>
              <a:t>amb</a:t>
            </a:r>
            <a:r>
              <a:rPr lang="es-ES" b="1" i="1" dirty="0" smtClean="0">
                <a:latin typeface="Calibri" pitchFamily="34" charset="0"/>
              </a:rPr>
              <a:t> </a:t>
            </a:r>
            <a:r>
              <a:rPr lang="es-ES" b="1" i="1" dirty="0" err="1" smtClean="0">
                <a:latin typeface="Calibri" pitchFamily="34" charset="0"/>
              </a:rPr>
              <a:t>malalties</a:t>
            </a:r>
            <a:r>
              <a:rPr lang="es-ES" b="1" i="1" dirty="0" smtClean="0">
                <a:latin typeface="Calibri" pitchFamily="34" charset="0"/>
              </a:rPr>
              <a:t> </a:t>
            </a:r>
            <a:r>
              <a:rPr lang="es-ES" b="1" i="1" dirty="0" err="1" smtClean="0">
                <a:latin typeface="Calibri" pitchFamily="34" charset="0"/>
              </a:rPr>
              <a:t>avançades</a:t>
            </a:r>
            <a:r>
              <a:rPr lang="es-ES" b="1" i="1" dirty="0" smtClean="0">
                <a:latin typeface="Calibri" pitchFamily="34" charset="0"/>
              </a:rPr>
              <a:t> / final de vida i </a:t>
            </a:r>
            <a:r>
              <a:rPr lang="es-ES" b="1" i="1" dirty="0" err="1" smtClean="0">
                <a:latin typeface="Calibri" pitchFamily="34" charset="0"/>
              </a:rPr>
              <a:t>llurs</a:t>
            </a:r>
            <a:r>
              <a:rPr lang="es-ES" b="1" i="1" dirty="0" smtClean="0">
                <a:latin typeface="Calibri" pitchFamily="34" charset="0"/>
              </a:rPr>
              <a:t> </a:t>
            </a:r>
            <a:r>
              <a:rPr lang="es-ES" b="1" i="1" dirty="0" err="1" smtClean="0">
                <a:latin typeface="Calibri" pitchFamily="34" charset="0"/>
              </a:rPr>
              <a:t>familes</a:t>
            </a:r>
            <a:r>
              <a:rPr lang="es-ES" b="1" i="1" dirty="0" smtClean="0">
                <a:latin typeface="Calibri" pitchFamily="34" charset="0"/>
              </a:rPr>
              <a:t>” </a:t>
            </a:r>
          </a:p>
          <a:p>
            <a:endParaRPr lang="es-ES" b="1" i="1" dirty="0">
              <a:latin typeface="Calibri" pitchFamily="34" charset="0"/>
            </a:endParaRPr>
          </a:p>
          <a:p>
            <a:r>
              <a:rPr lang="es-ES" sz="1600" b="1" dirty="0" smtClean="0">
                <a:latin typeface="Calibri" pitchFamily="34" charset="0"/>
              </a:rPr>
              <a:t>que </a:t>
            </a:r>
            <a:r>
              <a:rPr lang="es-ES" sz="1600" b="1" dirty="0" err="1" smtClean="0">
                <a:latin typeface="Calibri" pitchFamily="34" charset="0"/>
              </a:rPr>
              <a:t>inclogui</a:t>
            </a:r>
            <a:r>
              <a:rPr lang="es-ES" sz="1600" b="1" dirty="0" smtClean="0">
                <a:latin typeface="Calibri" pitchFamily="34" charset="0"/>
              </a:rPr>
              <a:t> </a:t>
            </a:r>
            <a:r>
              <a:rPr lang="es-ES" sz="1600" b="1" dirty="0" err="1" smtClean="0">
                <a:latin typeface="Calibri" pitchFamily="34" charset="0"/>
              </a:rPr>
              <a:t>tots</a:t>
            </a:r>
            <a:r>
              <a:rPr lang="es-ES" sz="1600" b="1" dirty="0" smtClean="0">
                <a:latin typeface="Calibri" pitchFamily="34" charset="0"/>
              </a:rPr>
              <a:t> </a:t>
            </a:r>
            <a:r>
              <a:rPr lang="es-ES" sz="1600" b="1" dirty="0" err="1" smtClean="0">
                <a:latin typeface="Calibri" pitchFamily="34" charset="0"/>
              </a:rPr>
              <a:t>aquests</a:t>
            </a:r>
            <a:r>
              <a:rPr lang="es-ES" sz="1600" b="1" dirty="0" smtClean="0">
                <a:latin typeface="Calibri" pitchFamily="34" charset="0"/>
              </a:rPr>
              <a:t> </a:t>
            </a:r>
            <a:r>
              <a:rPr lang="es-ES" sz="1600" b="1" dirty="0" err="1" smtClean="0">
                <a:latin typeface="Calibri" pitchFamily="34" charset="0"/>
              </a:rPr>
              <a:t>elements</a:t>
            </a:r>
            <a:endParaRPr lang="es-ES" sz="16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94705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AutoShape 8"/>
          <p:cNvSpPr>
            <a:spLocks noChangeArrowheads="1"/>
          </p:cNvSpPr>
          <p:nvPr/>
        </p:nvSpPr>
        <p:spPr bwMode="auto">
          <a:xfrm>
            <a:off x="179388" y="282575"/>
            <a:ext cx="4216400" cy="1368425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Ins="522000" anchor="ctr"/>
          <a:lstStyle/>
          <a:p>
            <a:pPr algn="r">
              <a:defRPr/>
            </a:pPr>
            <a:endParaRPr lang="ca-ES" b="1" i="1" dirty="0">
              <a:solidFill>
                <a:schemeClr val="bg1"/>
              </a:solidFill>
            </a:endParaRPr>
          </a:p>
          <a:p>
            <a:pPr algn="r">
              <a:defRPr/>
            </a:pPr>
            <a:r>
              <a:rPr lang="ca-ES" b="1" i="1" dirty="0">
                <a:solidFill>
                  <a:schemeClr val="bg1"/>
                </a:solidFill>
              </a:rPr>
              <a:t>Vic, ciutat cuidadora </a:t>
            </a:r>
            <a:r>
              <a:rPr lang="ca-ES" b="1" i="1" dirty="0" err="1">
                <a:solidFill>
                  <a:schemeClr val="bg1"/>
                </a:solidFill>
              </a:rPr>
              <a:t>compasiva</a:t>
            </a:r>
            <a:endParaRPr lang="ca-ES" b="1" i="1" dirty="0">
              <a:solidFill>
                <a:schemeClr val="bg1"/>
              </a:solidFill>
            </a:endParaRPr>
          </a:p>
          <a:p>
            <a:pPr algn="r">
              <a:defRPr/>
            </a:pPr>
            <a:endParaRPr lang="ca-ES" b="1" i="1" dirty="0">
              <a:solidFill>
                <a:schemeClr val="bg1"/>
              </a:solidFill>
            </a:endParaRPr>
          </a:p>
        </p:txBody>
      </p:sp>
      <p:sp>
        <p:nvSpPr>
          <p:cNvPr id="100355" name="Rectangle 9"/>
          <p:cNvSpPr>
            <a:spLocks noChangeArrowheads="1"/>
          </p:cNvSpPr>
          <p:nvPr/>
        </p:nvSpPr>
        <p:spPr bwMode="auto">
          <a:xfrm>
            <a:off x="25400" y="6492875"/>
            <a:ext cx="518477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/>
            <a:r>
              <a:rPr lang="ca-ES" altLang="ca-ES" sz="800" b="1">
                <a:latin typeface="Arial" charset="0"/>
              </a:rPr>
              <a:t>Vic, ciutat cuidadora</a:t>
            </a:r>
            <a:endParaRPr lang="ca-ES" altLang="ca-ES" sz="800" b="1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100356" name="Line 6"/>
          <p:cNvSpPr>
            <a:spLocks noChangeShapeType="1"/>
          </p:cNvSpPr>
          <p:nvPr/>
        </p:nvSpPr>
        <p:spPr bwMode="auto">
          <a:xfrm flipH="1">
            <a:off x="-6350" y="6492875"/>
            <a:ext cx="2447925" cy="0"/>
          </a:xfrm>
          <a:prstGeom prst="line">
            <a:avLst/>
          </a:prstGeom>
          <a:noFill/>
          <a:ln w="38100">
            <a:solidFill>
              <a:srgbClr val="7B5229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pic>
        <p:nvPicPr>
          <p:cNvPr id="100358" name="Imagen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85715"/>
            <a:ext cx="4486306" cy="6672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n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14290"/>
            <a:ext cx="4214842" cy="664371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lantilla_presentacio ICO">
  <a:themeElements>
    <a:clrScheme name="Plantilla_presentacio IC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lantilla_presentacio IC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lantilla_presentacio IC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_presentacio IC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_presentacio IC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_presentacio IC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_presentacio IC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_presentacio IC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_presentacio IC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_presentacio IC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_presentacio IC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_presentacio IC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_presentacio IC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_presentacio IC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Plantilla_presentacio ICO</Template>
  <TotalTime>6058</TotalTime>
  <Words>723</Words>
  <Application>Microsoft Office PowerPoint</Application>
  <PresentationFormat>Presentación en pantalla (4:3)</PresentationFormat>
  <Paragraphs>97</Paragraphs>
  <Slides>11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6" baseType="lpstr">
      <vt:lpstr>Arial</vt:lpstr>
      <vt:lpstr>Calibri</vt:lpstr>
      <vt:lpstr>Courier New</vt:lpstr>
      <vt:lpstr>Wingdings</vt:lpstr>
      <vt:lpstr>Plantilla_presentacio ICO</vt:lpstr>
      <vt:lpstr> </vt:lpstr>
      <vt:lpstr> Objectius / Continguts</vt:lpstr>
      <vt:lpstr>Conceptes i Epidemiologia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ICO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Plantilla_Presentacio</dc:title>
  <dc:creator>h501yjct</dc:creator>
  <cp:lastModifiedBy>xavier.gomez</cp:lastModifiedBy>
  <cp:revision>570</cp:revision>
  <dcterms:created xsi:type="dcterms:W3CDTF">2009-06-25T13:30:03Z</dcterms:created>
  <dcterms:modified xsi:type="dcterms:W3CDTF">2017-06-18T18:07:48Z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eaTema">
    <vt:lpwstr>(Cap)</vt:lpwstr>
  </property>
  <property fmtid="{D5CDD505-2E9C-101B-9397-08002B2CF9AE}" pid="3" name="Resum">
    <vt:lpwstr/>
  </property>
  <property fmtid="{D5CDD505-2E9C-101B-9397-08002B2CF9AE}" pid="4" name="AreesAmbit">
    <vt:lpwstr>1</vt:lpwstr>
  </property>
  <property fmtid="{D5CDD505-2E9C-101B-9397-08002B2CF9AE}" pid="5" name="AreaCentre">
    <vt:lpwstr>Corporatiu</vt:lpwstr>
  </property>
  <property fmtid="{D5CDD505-2E9C-101B-9397-08002B2CF9AE}" pid="6" name="ContingutRelacionat">
    <vt:lpwstr>&lt;div&gt;&lt;/div&gt;</vt:lpwstr>
  </property>
  <property fmtid="{D5CDD505-2E9C-101B-9397-08002B2CF9AE}" pid="7" name="EnviarNovetats">
    <vt:lpwstr>0</vt:lpwstr>
  </property>
  <property fmtid="{D5CDD505-2E9C-101B-9397-08002B2CF9AE}" pid="8" name="ContentType">
    <vt:lpwstr>Documents</vt:lpwstr>
  </property>
  <property fmtid="{D5CDD505-2E9C-101B-9397-08002B2CF9AE}" pid="9" name="Responsable">
    <vt:lpwstr/>
  </property>
  <property fmtid="{D5CDD505-2E9C-101B-9397-08002B2CF9AE}" pid="10" name="AreaCategoria">
    <vt:lpwstr>Plantilles</vt:lpwstr>
  </property>
  <property fmtid="{D5CDD505-2E9C-101B-9397-08002B2CF9AE}" pid="11" name="Subject">
    <vt:lpwstr/>
  </property>
  <property fmtid="{D5CDD505-2E9C-101B-9397-08002B2CF9AE}" pid="12" name="Keywords">
    <vt:lpwstr/>
  </property>
  <property fmtid="{D5CDD505-2E9C-101B-9397-08002B2CF9AE}" pid="13" name="_Author">
    <vt:lpwstr>h501yjct</vt:lpwstr>
  </property>
  <property fmtid="{D5CDD505-2E9C-101B-9397-08002B2CF9AE}" pid="14" name="_Category">
    <vt:lpwstr/>
  </property>
  <property fmtid="{D5CDD505-2E9C-101B-9397-08002B2CF9AE}" pid="15" name="Slides">
    <vt:lpwstr>8</vt:lpwstr>
  </property>
  <property fmtid="{D5CDD505-2E9C-101B-9397-08002B2CF9AE}" pid="16" name="Categories">
    <vt:lpwstr/>
  </property>
  <property fmtid="{D5CDD505-2E9C-101B-9397-08002B2CF9AE}" pid="17" name="Approval Level">
    <vt:lpwstr/>
  </property>
  <property fmtid="{D5CDD505-2E9C-101B-9397-08002B2CF9AE}" pid="18" name="_Comments">
    <vt:lpwstr/>
  </property>
  <property fmtid="{D5CDD505-2E9C-101B-9397-08002B2CF9AE}" pid="19" name="Assigned To">
    <vt:lpwstr/>
  </property>
</Properties>
</file>