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20"/>
  </p:notesMasterIdLst>
  <p:sldIdLst>
    <p:sldId id="256" r:id="rId5"/>
    <p:sldId id="619" r:id="rId6"/>
    <p:sldId id="783" r:id="rId7"/>
    <p:sldId id="785" r:id="rId8"/>
    <p:sldId id="786" r:id="rId9"/>
    <p:sldId id="784" r:id="rId10"/>
    <p:sldId id="665" r:id="rId11"/>
    <p:sldId id="667" r:id="rId12"/>
    <p:sldId id="668" r:id="rId13"/>
    <p:sldId id="779" r:id="rId14"/>
    <p:sldId id="780" r:id="rId15"/>
    <p:sldId id="781" r:id="rId16"/>
    <p:sldId id="782" r:id="rId17"/>
    <p:sldId id="674" r:id="rId18"/>
    <p:sldId id="263" r:id="rId19"/>
  </p:sldIdLst>
  <p:sldSz cx="9144000" cy="6858000" type="screen4x3"/>
  <p:notesSz cx="7099300" cy="10234613"/>
  <p:defaultTextStyle>
    <a:defPPr>
      <a:defRPr lang="ca-E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pos="249" userDrawn="1">
          <p15:clr>
            <a:srgbClr val="A4A3A4"/>
          </p15:clr>
        </p15:guide>
        <p15:guide id="4" orient="horz" pos="799">
          <p15:clr>
            <a:srgbClr val="A4A3A4"/>
          </p15:clr>
        </p15:guide>
        <p15:guide id="5" orient="horz" pos="1117">
          <p15:clr>
            <a:srgbClr val="A4A3A4"/>
          </p15:clr>
        </p15:guide>
        <p15:guide id="6" orient="horz" pos="1139" userDrawn="1">
          <p15:clr>
            <a:srgbClr val="A4A3A4"/>
          </p15:clr>
        </p15:guide>
        <p15:guide id="7" pos="3152" userDrawn="1">
          <p15:clr>
            <a:srgbClr val="A4A3A4"/>
          </p15:clr>
        </p15:guide>
        <p15:guide id="8" pos="3606" userDrawn="1">
          <p15:clr>
            <a:srgbClr val="A4A3A4"/>
          </p15:clr>
        </p15:guide>
        <p15:guide id="9" pos="68" userDrawn="1">
          <p15:clr>
            <a:srgbClr val="A4A3A4"/>
          </p15:clr>
        </p15:guide>
        <p15:guide id="10" pos="612" userDrawn="1">
          <p15:clr>
            <a:srgbClr val="A4A3A4"/>
          </p15:clr>
        </p15:guide>
        <p15:guide id="11" pos="2018" userDrawn="1">
          <p15:clr>
            <a:srgbClr val="A4A3A4"/>
          </p15:clr>
        </p15:guide>
        <p15:guide id="12" orient="horz" pos="3657" userDrawn="1">
          <p15:clr>
            <a:srgbClr val="A4A3A4"/>
          </p15:clr>
        </p15:guide>
        <p15:guide id="13" pos="5193" userDrawn="1">
          <p15:clr>
            <a:srgbClr val="A4A3A4"/>
          </p15:clr>
        </p15:guide>
        <p15:guide id="14" orient="horz" pos="16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A3A3"/>
    <a:srgbClr val="FFFF99"/>
    <a:srgbClr val="FFD5D5"/>
    <a:srgbClr val="A5A5A5"/>
    <a:srgbClr val="FFB7B7"/>
    <a:srgbClr val="0044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 mitjà 2 - èmfasi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271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782" y="108"/>
      </p:cViewPr>
      <p:guideLst>
        <p:guide orient="horz" pos="2160"/>
        <p:guide pos="2880"/>
        <p:guide pos="249"/>
        <p:guide orient="horz" pos="799"/>
        <p:guide orient="horz" pos="1117"/>
        <p:guide orient="horz" pos="1139"/>
        <p:guide pos="3152"/>
        <p:guide pos="3606"/>
        <p:guide pos="68"/>
        <p:guide pos="612"/>
        <p:guide pos="2018"/>
        <p:guide orient="horz" pos="3657"/>
        <p:guide pos="5193"/>
        <p:guide orient="horz" pos="164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capçalera 1">
            <a:extLst>
              <a:ext uri="{FF2B5EF4-FFF2-40B4-BE49-F238E27FC236}">
                <a16:creationId xmlns:a16="http://schemas.microsoft.com/office/drawing/2014/main" xmlns="" id="{2D45E223-BB8E-461A-B118-BAD1D897297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5079" tIns="47540" rIns="95079" bIns="4754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3" name="Contenidor de data 2">
            <a:extLst>
              <a:ext uri="{FF2B5EF4-FFF2-40B4-BE49-F238E27FC236}">
                <a16:creationId xmlns:a16="http://schemas.microsoft.com/office/drawing/2014/main" xmlns="" id="{0E31E322-75A5-4A9C-8CFB-5AB6A88FE7E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5079" tIns="47540" rIns="95079" bIns="4754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1543D63-7007-4585-9D2A-285D8D662CB2}" type="datetimeFigureOut">
              <a:rPr lang="ca-ES"/>
              <a:pPr>
                <a:defRPr/>
              </a:pPr>
              <a:t>18/11/2022</a:t>
            </a:fld>
            <a:endParaRPr lang="ca-ES"/>
          </a:p>
        </p:txBody>
      </p:sp>
      <p:sp>
        <p:nvSpPr>
          <p:cNvPr id="4" name="Contenidor d'imatge de diapositiva 3">
            <a:extLst>
              <a:ext uri="{FF2B5EF4-FFF2-40B4-BE49-F238E27FC236}">
                <a16:creationId xmlns:a16="http://schemas.microsoft.com/office/drawing/2014/main" xmlns="" id="{8A7BBFEB-27E2-415F-8708-42D153234E0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89013" y="766763"/>
            <a:ext cx="5121275" cy="3840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079" tIns="47540" rIns="95079" bIns="47540" rtlCol="0" anchor="ctr"/>
          <a:lstStyle/>
          <a:p>
            <a:pPr lvl="0"/>
            <a:endParaRPr lang="ca-ES" noProof="0"/>
          </a:p>
        </p:txBody>
      </p:sp>
      <p:sp>
        <p:nvSpPr>
          <p:cNvPr id="5" name="Contenidor de notes 4">
            <a:extLst>
              <a:ext uri="{FF2B5EF4-FFF2-40B4-BE49-F238E27FC236}">
                <a16:creationId xmlns:a16="http://schemas.microsoft.com/office/drawing/2014/main" xmlns="" id="{32C343D3-7656-4535-A372-059B5A472A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09613" y="4860925"/>
            <a:ext cx="5680075" cy="4606925"/>
          </a:xfrm>
          <a:prstGeom prst="rect">
            <a:avLst/>
          </a:prstGeom>
        </p:spPr>
        <p:txBody>
          <a:bodyPr vert="horz" lIns="95079" tIns="47540" rIns="95079" bIns="47540" rtlCol="0"/>
          <a:lstStyle/>
          <a:p>
            <a:pPr lvl="0"/>
            <a:r>
              <a:rPr lang="ca-ES" noProof="0"/>
              <a:t>Feu clic aquí per editar estils</a:t>
            </a:r>
          </a:p>
          <a:p>
            <a:pPr lvl="1"/>
            <a:r>
              <a:rPr lang="ca-ES" noProof="0"/>
              <a:t>Segon nivell</a:t>
            </a:r>
          </a:p>
          <a:p>
            <a:pPr lvl="2"/>
            <a:r>
              <a:rPr lang="ca-ES" noProof="0"/>
              <a:t>Tercer nivell</a:t>
            </a:r>
          </a:p>
          <a:p>
            <a:pPr lvl="3"/>
            <a:r>
              <a:rPr lang="ca-ES" noProof="0"/>
              <a:t>Quart nivell</a:t>
            </a:r>
          </a:p>
          <a:p>
            <a:pPr lvl="4"/>
            <a:r>
              <a:rPr lang="ca-ES" noProof="0"/>
              <a:t>Cinquè nivell</a:t>
            </a:r>
          </a:p>
        </p:txBody>
      </p:sp>
      <p:sp>
        <p:nvSpPr>
          <p:cNvPr id="6" name="Contenidor de peu de pàgina 5">
            <a:extLst>
              <a:ext uri="{FF2B5EF4-FFF2-40B4-BE49-F238E27FC236}">
                <a16:creationId xmlns:a16="http://schemas.microsoft.com/office/drawing/2014/main" xmlns="" id="{F60A39CB-A3AA-4DF3-A929-041EADE18C7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5079" tIns="47540" rIns="95079" bIns="4754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7" name="Contenidor de número de diapositiva 6">
            <a:extLst>
              <a:ext uri="{FF2B5EF4-FFF2-40B4-BE49-F238E27FC236}">
                <a16:creationId xmlns:a16="http://schemas.microsoft.com/office/drawing/2014/main" xmlns="" id="{3C3CC361-EA9B-4BE2-931D-DD94E1D9DF1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wrap="square" lIns="95079" tIns="47540" rIns="95079" bIns="4754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6E9D9259-1FBA-4730-812C-619123B7AB07}" type="slidenum">
              <a:rPr lang="ca-ES" altLang="ca-ES"/>
              <a:pPr>
                <a:defRPr/>
              </a:pPr>
              <a:t>‹Nº›</a:t>
            </a:fld>
            <a:endParaRPr lang="ca-ES" altLang="ca-ES"/>
          </a:p>
        </p:txBody>
      </p:sp>
    </p:spTree>
    <p:extLst>
      <p:ext uri="{BB962C8B-B14F-4D97-AF65-F5344CB8AC3E}">
        <p14:creationId xmlns:p14="http://schemas.microsoft.com/office/powerpoint/2010/main" val="20166731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Marcador de imagen de diapositiva 1">
            <a:extLst>
              <a:ext uri="{FF2B5EF4-FFF2-40B4-BE49-F238E27FC236}">
                <a16:creationId xmlns:a16="http://schemas.microsoft.com/office/drawing/2014/main" xmlns="" id="{23D48F04-D7AC-471D-92FC-7BD69EB1904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Marcador de notas 2">
            <a:extLst>
              <a:ext uri="{FF2B5EF4-FFF2-40B4-BE49-F238E27FC236}">
                <a16:creationId xmlns:a16="http://schemas.microsoft.com/office/drawing/2014/main" xmlns="" id="{491BCA30-0DF9-41AA-85EA-E2E201C831E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s-ES"/>
              <a:t>"Towards a citizen-centered multi-level ecosystem of political engagement"</a:t>
            </a:r>
          </a:p>
          <a:p>
            <a:endParaRPr lang="en-US" altLang="es-ES"/>
          </a:p>
          <a:p>
            <a:r>
              <a:rPr lang="en-US" altLang="es-ES"/>
              <a:t>Political institutions need to unfold a new toolbox of participation approaches and instruments. </a:t>
            </a:r>
          </a:p>
          <a:p>
            <a:r>
              <a:rPr lang="en-US" altLang="es-ES"/>
              <a:t>There is a need to shift from (only) speaking to citizens to (also) listening to them. </a:t>
            </a:r>
          </a:p>
          <a:p>
            <a:r>
              <a:rPr lang="en-US" altLang="es-ES"/>
              <a:t>This is especially relevant when one considers the general trend of citizens fleeing from institutional </a:t>
            </a:r>
          </a:p>
          <a:p>
            <a:r>
              <a:rPr lang="en-US" altLang="es-ES"/>
              <a:t>participation and into informal spaces and means of participation, usually led by new actors that operate </a:t>
            </a:r>
          </a:p>
          <a:p>
            <a:r>
              <a:rPr lang="en-US" altLang="es-ES"/>
              <a:t>with different logics than traditional, institutional or representative ones.</a:t>
            </a:r>
          </a:p>
          <a:p>
            <a:endParaRPr lang="en-US" altLang="es-ES"/>
          </a:p>
          <a:p>
            <a:r>
              <a:rPr lang="en-US" altLang="es-ES"/>
              <a:t>Part of this new approach relies on making participation a structural strategy, not a one-time initiative. </a:t>
            </a:r>
          </a:p>
          <a:p>
            <a:r>
              <a:rPr lang="en-US" altLang="es-ES"/>
              <a:t>At its turn, this structural strategy implies deploying a whole ecosystem of tools to support bi-directional </a:t>
            </a:r>
          </a:p>
          <a:p>
            <a:r>
              <a:rPr lang="en-US" altLang="es-ES"/>
              <a:t>information and communications and multi-level participation initiatives, from the local level to the </a:t>
            </a:r>
          </a:p>
          <a:p>
            <a:r>
              <a:rPr lang="en-US" altLang="es-ES"/>
              <a:t>European Union and vice-versa. This ecosystem should consist on, among other things, a network of institutions </a:t>
            </a:r>
          </a:p>
          <a:p>
            <a:r>
              <a:rPr lang="en-US" altLang="es-ES"/>
              <a:t>collaborating at different levels, a training system, a technological strategy to support participation and a </a:t>
            </a:r>
          </a:p>
          <a:p>
            <a:r>
              <a:rPr lang="en-US" altLang="es-ES"/>
              <a:t>governance body to coordinate it all.</a:t>
            </a:r>
          </a:p>
          <a:p>
            <a:endParaRPr lang="en-US" altLang="es-ES"/>
          </a:p>
          <a:p>
            <a:r>
              <a:rPr lang="en-US" altLang="es-ES"/>
              <a:t>A new strategy with a new ecosystem necessarily demands a thorough transformation on how Administrations work, </a:t>
            </a:r>
          </a:p>
          <a:p>
            <a:r>
              <a:rPr lang="en-US" altLang="es-ES"/>
              <a:t>especially European institutions. The ideological framework that promotes this transformation is, at the </a:t>
            </a:r>
          </a:p>
          <a:p>
            <a:r>
              <a:rPr lang="en-US" altLang="es-ES"/>
              <a:t>institutional level, the Open Government model. This model is the answer that governments can give to the </a:t>
            </a:r>
          </a:p>
          <a:p>
            <a:r>
              <a:rPr lang="en-US" altLang="es-ES"/>
              <a:t>shift or paradigm of technopolitics happening at the citizens level. We have to transform the Administration </a:t>
            </a:r>
          </a:p>
          <a:p>
            <a:r>
              <a:rPr lang="en-US" altLang="es-ES"/>
              <a:t>by means of citizen participation and to transform the Administration to enable citizen participation.</a:t>
            </a:r>
            <a:endParaRPr lang="es-ES" altLang="es-ES"/>
          </a:p>
        </p:txBody>
      </p:sp>
      <p:sp>
        <p:nvSpPr>
          <p:cNvPr id="7172" name="Marcador de número de diapositiva 3">
            <a:extLst>
              <a:ext uri="{FF2B5EF4-FFF2-40B4-BE49-F238E27FC236}">
                <a16:creationId xmlns:a16="http://schemas.microsoft.com/office/drawing/2014/main" xmlns="" id="{3845855D-8CE1-4AE1-99C8-A237088CA02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22692D5A-273E-4454-A8B3-48F1FB081BCE}" type="slidenum">
              <a:rPr lang="ca-ES" altLang="ca-ES" smtClean="0"/>
              <a:pPr/>
              <a:t>1</a:t>
            </a:fld>
            <a:endParaRPr lang="ca-ES" altLang="ca-ES"/>
          </a:p>
        </p:txBody>
      </p:sp>
    </p:spTree>
    <p:extLst>
      <p:ext uri="{BB962C8B-B14F-4D97-AF65-F5344CB8AC3E}">
        <p14:creationId xmlns:p14="http://schemas.microsoft.com/office/powerpoint/2010/main" val="18831329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454312-B561-45FE-8A00-E66575BD4715}" type="slidenum">
              <a:rPr lang="ca-ES" smtClean="0"/>
              <a:pPr/>
              <a:t>7</a:t>
            </a:fld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16891842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ol i comia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ctrTitle"/>
          </p:nvPr>
        </p:nvSpPr>
        <p:spPr>
          <a:xfrm>
            <a:off x="685800" y="3290400"/>
            <a:ext cx="7772400" cy="1252800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r>
              <a:rPr lang="ca-ES"/>
              <a:t>Feu clic aquí per editar l'estil</a:t>
            </a:r>
          </a:p>
        </p:txBody>
      </p:sp>
      <p:sp>
        <p:nvSpPr>
          <p:cNvPr id="3" name="Subtítol 2"/>
          <p:cNvSpPr>
            <a:spLocks noGrp="1"/>
          </p:cNvSpPr>
          <p:nvPr>
            <p:ph type="subTitle" idx="1"/>
          </p:nvPr>
        </p:nvSpPr>
        <p:spPr>
          <a:xfrm>
            <a:off x="687600" y="4827600"/>
            <a:ext cx="7772400" cy="763200"/>
          </a:xfrm>
        </p:spPr>
        <p:txBody>
          <a:bodyPr/>
          <a:lstStyle>
            <a:lvl1pPr marL="0" indent="0" algn="ctr">
              <a:buNone/>
              <a:defRPr sz="2200" b="1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a-ES"/>
              <a:t>Feu clic aquí per editar l'estil de subtítols del patró</a:t>
            </a:r>
          </a:p>
        </p:txBody>
      </p:sp>
      <p:sp>
        <p:nvSpPr>
          <p:cNvPr id="4" name="Contenidor de número de diapositiva 5">
            <a:extLst>
              <a:ext uri="{FF2B5EF4-FFF2-40B4-BE49-F238E27FC236}">
                <a16:creationId xmlns:a16="http://schemas.microsoft.com/office/drawing/2014/main" xmlns="" id="{E442B49A-422D-4640-943E-93B790AF83B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EA1F63-5DD4-4BB2-9F0D-E5FBB5DEF70A}" type="slidenum">
              <a:rPr lang="ca-ES" altLang="ca-ES"/>
              <a:pPr>
                <a:defRPr/>
              </a:pPr>
              <a:t>‹Nº›</a:t>
            </a:fld>
            <a:endParaRPr lang="ca-ES" altLang="ca-ES"/>
          </a:p>
        </p:txBody>
      </p:sp>
    </p:spTree>
    <p:extLst>
      <p:ext uri="{BB962C8B-B14F-4D97-AF65-F5344CB8AC3E}">
        <p14:creationId xmlns:p14="http://schemas.microsoft.com/office/powerpoint/2010/main" val="1379199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ol i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Feu clic aquí per editar l'estil</a:t>
            </a:r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356400" y="2059201"/>
            <a:ext cx="8464072" cy="3674056"/>
          </a:xfrm>
        </p:spPr>
        <p:txBody>
          <a:bodyPr/>
          <a:lstStyle/>
          <a:p>
            <a:pPr lvl="0"/>
            <a:r>
              <a:rPr lang="ca-ES"/>
              <a:t>Feu clic aquí per editar estils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</a:p>
        </p:txBody>
      </p:sp>
      <p:sp>
        <p:nvSpPr>
          <p:cNvPr id="5" name="Contenidor de text 4"/>
          <p:cNvSpPr>
            <a:spLocks noGrp="1"/>
          </p:cNvSpPr>
          <p:nvPr>
            <p:ph type="body" sz="quarter" idx="13"/>
          </p:nvPr>
        </p:nvSpPr>
        <p:spPr>
          <a:xfrm>
            <a:off x="356399" y="1268413"/>
            <a:ext cx="8571600" cy="4284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2200" b="1"/>
            </a:lvl1pPr>
          </a:lstStyle>
          <a:p>
            <a:pPr lvl="0"/>
            <a:r>
              <a:rPr lang="ca-ES"/>
              <a:t>Feu clic aquí per editar estils</a:t>
            </a:r>
          </a:p>
        </p:txBody>
      </p:sp>
      <p:sp>
        <p:nvSpPr>
          <p:cNvPr id="6" name="Contenidor de número de diapositiva 5">
            <a:extLst>
              <a:ext uri="{FF2B5EF4-FFF2-40B4-BE49-F238E27FC236}">
                <a16:creationId xmlns:a16="http://schemas.microsoft.com/office/drawing/2014/main" xmlns="" id="{534DA066-B68F-47EB-9DCE-1E28915B7B7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303840-4322-47E7-AE06-3C6A67771E8C}" type="slidenum">
              <a:rPr lang="ca-ES" altLang="ca-ES"/>
              <a:pPr>
                <a:defRPr/>
              </a:pPr>
              <a:t>‹Nº›</a:t>
            </a:fld>
            <a:endParaRPr lang="ca-ES" altLang="ca-ES"/>
          </a:p>
        </p:txBody>
      </p:sp>
    </p:spTree>
    <p:extLst>
      <p:ext uri="{BB962C8B-B14F-4D97-AF65-F5344CB8AC3E}">
        <p14:creationId xmlns:p14="http://schemas.microsoft.com/office/powerpoint/2010/main" val="6003895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ítol i objectes sense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or recte 6">
            <a:extLst>
              <a:ext uri="{FF2B5EF4-FFF2-40B4-BE49-F238E27FC236}">
                <a16:creationId xmlns:a16="http://schemas.microsoft.com/office/drawing/2014/main" xmlns="" id="{BA55DF5A-1892-42C9-B704-DF18139B12B9}"/>
              </a:ext>
            </a:extLst>
          </p:cNvPr>
          <p:cNvCxnSpPr/>
          <p:nvPr/>
        </p:nvCxnSpPr>
        <p:spPr>
          <a:xfrm>
            <a:off x="468313" y="1073150"/>
            <a:ext cx="8383587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Feu clic aquí per editar l'estil</a:t>
            </a:r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356400" y="2059200"/>
            <a:ext cx="8464072" cy="4106103"/>
          </a:xfrm>
        </p:spPr>
        <p:txBody>
          <a:bodyPr/>
          <a:lstStyle/>
          <a:p>
            <a:pPr lvl="0"/>
            <a:r>
              <a:rPr lang="ca-ES"/>
              <a:t>Feu clic aquí per editar estils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</a:p>
        </p:txBody>
      </p:sp>
      <p:sp>
        <p:nvSpPr>
          <p:cNvPr id="8" name="Contenidor de text 4"/>
          <p:cNvSpPr>
            <a:spLocks noGrp="1"/>
          </p:cNvSpPr>
          <p:nvPr>
            <p:ph type="body" sz="quarter" idx="13"/>
          </p:nvPr>
        </p:nvSpPr>
        <p:spPr>
          <a:xfrm>
            <a:off x="356399" y="1268413"/>
            <a:ext cx="8571600" cy="4284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2200" b="1"/>
            </a:lvl1pPr>
          </a:lstStyle>
          <a:p>
            <a:pPr lvl="0"/>
            <a:r>
              <a:rPr lang="ca-ES"/>
              <a:t>Feu clic aquí per editar estils</a:t>
            </a:r>
          </a:p>
        </p:txBody>
      </p:sp>
      <p:sp>
        <p:nvSpPr>
          <p:cNvPr id="6" name="Contenidor de número de diapositiva 5">
            <a:extLst>
              <a:ext uri="{FF2B5EF4-FFF2-40B4-BE49-F238E27FC236}">
                <a16:creationId xmlns:a16="http://schemas.microsoft.com/office/drawing/2014/main" xmlns="" id="{FD98183E-EC0E-4F91-BE0B-82F447384301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854821-146F-44EC-9AD8-761C8C27A930}" type="slidenum">
              <a:rPr lang="ca-ES" altLang="ca-ES"/>
              <a:pPr>
                <a:defRPr/>
              </a:pPr>
              <a:t>‹Nº›</a:t>
            </a:fld>
            <a:endParaRPr lang="ca-ES" altLang="ca-ES"/>
          </a:p>
        </p:txBody>
      </p:sp>
    </p:spTree>
    <p:extLst>
      <p:ext uri="{BB962C8B-B14F-4D97-AF65-F5344CB8AC3E}">
        <p14:creationId xmlns:p14="http://schemas.microsoft.com/office/powerpoint/2010/main" val="3137714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ol i objectes sense nivell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Feu clic aquí per editar l'estil</a:t>
            </a:r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356400" y="2059200"/>
            <a:ext cx="8464072" cy="3530039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ca-ES"/>
              <a:t>Feu clic aquí per editar estils</a:t>
            </a:r>
          </a:p>
        </p:txBody>
      </p:sp>
      <p:sp>
        <p:nvSpPr>
          <p:cNvPr id="7" name="Contenidor de text 4"/>
          <p:cNvSpPr>
            <a:spLocks noGrp="1"/>
          </p:cNvSpPr>
          <p:nvPr>
            <p:ph type="body" sz="quarter" idx="13"/>
          </p:nvPr>
        </p:nvSpPr>
        <p:spPr>
          <a:xfrm>
            <a:off x="356399" y="1268413"/>
            <a:ext cx="8571600" cy="4284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2200" b="1"/>
            </a:lvl1pPr>
          </a:lstStyle>
          <a:p>
            <a:pPr lvl="0"/>
            <a:r>
              <a:rPr lang="ca-ES"/>
              <a:t>Feu clic aquí per editar estils</a:t>
            </a:r>
          </a:p>
        </p:txBody>
      </p:sp>
      <p:sp>
        <p:nvSpPr>
          <p:cNvPr id="5" name="Contenidor de número de diapositiva 5">
            <a:extLst>
              <a:ext uri="{FF2B5EF4-FFF2-40B4-BE49-F238E27FC236}">
                <a16:creationId xmlns:a16="http://schemas.microsoft.com/office/drawing/2014/main" xmlns="" id="{482D3458-3609-40F8-9CC6-F332CCE64098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DB272D-C459-42DB-8A94-41A1F3511CD8}" type="slidenum">
              <a:rPr lang="ca-ES" altLang="ca-ES"/>
              <a:pPr>
                <a:defRPr/>
              </a:pPr>
              <a:t>‹Nº›</a:t>
            </a:fld>
            <a:endParaRPr lang="ca-ES" altLang="ca-ES"/>
          </a:p>
        </p:txBody>
      </p:sp>
    </p:spTree>
    <p:extLst>
      <p:ext uri="{BB962C8B-B14F-4D97-AF65-F5344CB8AC3E}">
        <p14:creationId xmlns:p14="http://schemas.microsoft.com/office/powerpoint/2010/main" val="21950942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es colum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Feu clic aquí per editar l'estil</a:t>
            </a:r>
          </a:p>
        </p:txBody>
      </p:sp>
      <p:sp>
        <p:nvSpPr>
          <p:cNvPr id="3" name="Contenidor de contingut 2"/>
          <p:cNvSpPr>
            <a:spLocks noGrp="1"/>
          </p:cNvSpPr>
          <p:nvPr>
            <p:ph sz="half" idx="1"/>
          </p:nvPr>
        </p:nvSpPr>
        <p:spPr>
          <a:xfrm>
            <a:off x="356400" y="2059201"/>
            <a:ext cx="4038600" cy="3674055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a-ES"/>
              <a:t>Feu clic aquí per editar estils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4648200" y="2059201"/>
            <a:ext cx="4038600" cy="3674055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a-ES"/>
              <a:t>Feu clic aquí per editar estils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</a:p>
        </p:txBody>
      </p:sp>
      <p:sp>
        <p:nvSpPr>
          <p:cNvPr id="9" name="Contenidor de text 4"/>
          <p:cNvSpPr>
            <a:spLocks noGrp="1"/>
          </p:cNvSpPr>
          <p:nvPr>
            <p:ph type="body" sz="quarter" idx="13"/>
          </p:nvPr>
        </p:nvSpPr>
        <p:spPr>
          <a:xfrm>
            <a:off x="356399" y="1268413"/>
            <a:ext cx="8571600" cy="4284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2200" b="1"/>
            </a:lvl1pPr>
          </a:lstStyle>
          <a:p>
            <a:pPr lvl="0"/>
            <a:r>
              <a:rPr lang="ca-ES"/>
              <a:t>Feu clic aquí per editar estils</a:t>
            </a:r>
          </a:p>
        </p:txBody>
      </p:sp>
      <p:sp>
        <p:nvSpPr>
          <p:cNvPr id="6" name="Contenidor de número de diapositiva 5">
            <a:extLst>
              <a:ext uri="{FF2B5EF4-FFF2-40B4-BE49-F238E27FC236}">
                <a16:creationId xmlns:a16="http://schemas.microsoft.com/office/drawing/2014/main" xmlns="" id="{719E0416-8410-4882-800A-5EDF7576571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EBD35-9E57-48C4-970B-F9A5FEB585F5}" type="slidenum">
              <a:rPr lang="ca-ES" altLang="ca-ES"/>
              <a:pPr>
                <a:defRPr/>
              </a:pPr>
              <a:t>‹Nº›</a:t>
            </a:fld>
            <a:endParaRPr lang="ca-ES" altLang="ca-ES"/>
          </a:p>
        </p:txBody>
      </p:sp>
    </p:spTree>
    <p:extLst>
      <p:ext uri="{BB962C8B-B14F-4D97-AF65-F5344CB8AC3E}">
        <p14:creationId xmlns:p14="http://schemas.microsoft.com/office/powerpoint/2010/main" val="5762884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número de diapositiva 3">
            <a:extLst>
              <a:ext uri="{FF2B5EF4-FFF2-40B4-BE49-F238E27FC236}">
                <a16:creationId xmlns:a16="http://schemas.microsoft.com/office/drawing/2014/main" xmlns="" id="{95BEB135-925D-437E-A585-1BFAA6C7855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D1D995-BC64-403B-B121-3C778FA69FF1}" type="slidenum">
              <a:rPr lang="ca-ES" altLang="ca-ES"/>
              <a:pPr>
                <a:defRPr/>
              </a:pPr>
              <a:t>‹Nº›</a:t>
            </a:fld>
            <a:endParaRPr lang="ca-ES" altLang="ca-ES"/>
          </a:p>
        </p:txBody>
      </p:sp>
    </p:spTree>
    <p:extLst>
      <p:ext uri="{BB962C8B-B14F-4D97-AF65-F5344CB8AC3E}">
        <p14:creationId xmlns:p14="http://schemas.microsoft.com/office/powerpoint/2010/main" val="7074844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Contenidor de títol 1">
            <a:extLst>
              <a:ext uri="{FF2B5EF4-FFF2-40B4-BE49-F238E27FC236}">
                <a16:creationId xmlns:a16="http://schemas.microsoft.com/office/drawing/2014/main" xmlns="" id="{9C518831-FA87-4BA9-81D2-F8C2CABC699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357188" y="573088"/>
            <a:ext cx="85709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a-ES" altLang="ca-ES"/>
              <a:t>Feu clic aquí per editar l'estil</a:t>
            </a:r>
          </a:p>
        </p:txBody>
      </p:sp>
      <p:sp>
        <p:nvSpPr>
          <p:cNvPr id="1027" name="Contenidor de text 2">
            <a:extLst>
              <a:ext uri="{FF2B5EF4-FFF2-40B4-BE49-F238E27FC236}">
                <a16:creationId xmlns:a16="http://schemas.microsoft.com/office/drawing/2014/main" xmlns="" id="{BC112C17-2477-4BC0-8B62-6A35762891C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357188" y="2058988"/>
            <a:ext cx="8383587" cy="3313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a-ES" altLang="ca-ES"/>
              <a:t>Feu clic aquí per editar estils</a:t>
            </a:r>
          </a:p>
          <a:p>
            <a:pPr lvl="1"/>
            <a:r>
              <a:rPr lang="ca-ES" altLang="ca-ES"/>
              <a:t>Segon nivell</a:t>
            </a:r>
          </a:p>
          <a:p>
            <a:pPr lvl="2"/>
            <a:r>
              <a:rPr lang="ca-ES" altLang="ca-ES"/>
              <a:t>Tercer nivell</a:t>
            </a:r>
          </a:p>
          <a:p>
            <a:pPr lvl="3"/>
            <a:r>
              <a:rPr lang="ca-ES" altLang="ca-ES"/>
              <a:t>Quart nivell</a:t>
            </a:r>
          </a:p>
          <a:p>
            <a:pPr lvl="4"/>
            <a:r>
              <a:rPr lang="ca-ES" altLang="ca-ES"/>
              <a:t>Cinquè nivell</a:t>
            </a:r>
          </a:p>
        </p:txBody>
      </p:sp>
      <p:sp>
        <p:nvSpPr>
          <p:cNvPr id="6" name="Contenidor de número de diapositiva 5">
            <a:extLst>
              <a:ext uri="{FF2B5EF4-FFF2-40B4-BE49-F238E27FC236}">
                <a16:creationId xmlns:a16="http://schemas.microsoft.com/office/drawing/2014/main" xmlns="" id="{2C2BFAFD-E720-4DFA-8106-A4B6D7867F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b="1">
                <a:solidFill>
                  <a:srgbClr val="898989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74444D1E-36B9-48F5-8452-2137269959EC}" type="slidenum">
              <a:rPr lang="ca-ES" altLang="ca-ES"/>
              <a:pPr>
                <a:defRPr/>
              </a:pPr>
              <a:t>‹Nº›</a:t>
            </a:fld>
            <a:endParaRPr lang="ca-ES" altLang="ca-ES"/>
          </a:p>
        </p:txBody>
      </p:sp>
      <p:cxnSp>
        <p:nvCxnSpPr>
          <p:cNvPr id="8" name="Connector recte 7">
            <a:extLst>
              <a:ext uri="{FF2B5EF4-FFF2-40B4-BE49-F238E27FC236}">
                <a16:creationId xmlns:a16="http://schemas.microsoft.com/office/drawing/2014/main" xmlns="" id="{9B21B489-6337-49B4-A5BE-BE30063839B6}"/>
              </a:ext>
            </a:extLst>
          </p:cNvPr>
          <p:cNvCxnSpPr/>
          <p:nvPr/>
        </p:nvCxnSpPr>
        <p:spPr>
          <a:xfrm>
            <a:off x="468313" y="1073150"/>
            <a:ext cx="8383587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6" r:id="rId1"/>
    <p:sldLayoutId id="2147483913" r:id="rId2"/>
    <p:sldLayoutId id="2147483917" r:id="rId3"/>
    <p:sldLayoutId id="2147483914" r:id="rId4"/>
    <p:sldLayoutId id="2147483915" r:id="rId5"/>
    <p:sldLayoutId id="2147483918" r:id="rId6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 kern="1200">
          <a:solidFill>
            <a:srgbClr val="C00000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C00000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C00000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C00000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C00000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C00000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C00000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C00000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C00000"/>
          </a:solidFill>
          <a:latin typeface="Arial" charset="0"/>
          <a:cs typeface="Arial" charset="0"/>
        </a:defRPr>
      </a:lvl9pPr>
    </p:titleStyle>
    <p:bodyStyle>
      <a:lvl1pPr marL="2857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Wingdings 2" panose="05020102010507070707" pitchFamily="18" charset="2"/>
        <a:buChar char=""/>
        <a:defRPr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a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if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if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tif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if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if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if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if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ítol 1">
            <a:extLst>
              <a:ext uri="{FF2B5EF4-FFF2-40B4-BE49-F238E27FC236}">
                <a16:creationId xmlns:a16="http://schemas.microsoft.com/office/drawing/2014/main" xmlns="" id="{34167E75-3A75-48D3-876C-35DF262BEB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7950" y="2852738"/>
            <a:ext cx="8862314" cy="1252537"/>
          </a:xfrm>
        </p:spPr>
        <p:txBody>
          <a:bodyPr>
            <a:normAutofit/>
          </a:bodyPr>
          <a:lstStyle/>
          <a:p>
            <a:pPr eaLnBrk="1" hangingPunct="1"/>
            <a:r>
              <a:rPr lang="ca-ES" altLang="ca-ES" sz="2700" dirty="0"/>
              <a:t>El Govern Obert com a mecanisme de control, fiscalització i transparència a la Policia</a:t>
            </a:r>
          </a:p>
        </p:txBody>
      </p:sp>
      <p:sp>
        <p:nvSpPr>
          <p:cNvPr id="6147" name="Subtítol 2">
            <a:extLst>
              <a:ext uri="{FF2B5EF4-FFF2-40B4-BE49-F238E27FC236}">
                <a16:creationId xmlns:a16="http://schemas.microsoft.com/office/drawing/2014/main" xmlns="" id="{980A580B-81E3-4D1A-9F09-41AC67B1DEEB}"/>
              </a:ext>
            </a:extLst>
          </p:cNvPr>
          <p:cNvSpPr txBox="1">
            <a:spLocks/>
          </p:cNvSpPr>
          <p:nvPr/>
        </p:nvSpPr>
        <p:spPr bwMode="auto">
          <a:xfrm>
            <a:off x="755649" y="5761038"/>
            <a:ext cx="7039385" cy="763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C00000"/>
              </a:buClr>
              <a:buFont typeface="Wingdings 2" panose="05020102010507070707" pitchFamily="18" charset="2"/>
              <a:buChar char="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None/>
            </a:pPr>
            <a:r>
              <a:rPr lang="ca-ES" sz="1400" dirty="0"/>
              <a:t>Comissió d’Estudi sobre el Model Policial </a:t>
            </a:r>
          </a:p>
          <a:p>
            <a:pPr eaLnBrk="1" hangingPunct="1">
              <a:buNone/>
            </a:pPr>
            <a:r>
              <a:rPr lang="ca-ES" altLang="ca-ES" sz="1400" dirty="0"/>
              <a:t>18 de novembre de 2022</a:t>
            </a:r>
          </a:p>
          <a:p>
            <a:pPr eaLnBrk="1" hangingPunct="1">
              <a:buNone/>
            </a:pPr>
            <a:r>
              <a:rPr lang="ca-ES" altLang="ca-ES" sz="1400" dirty="0"/>
              <a:t>Barcelona: Parlament de Catalunya</a:t>
            </a:r>
          </a:p>
        </p:txBody>
      </p:sp>
      <p:sp>
        <p:nvSpPr>
          <p:cNvPr id="6148" name="Subtítulo 1">
            <a:extLst>
              <a:ext uri="{FF2B5EF4-FFF2-40B4-BE49-F238E27FC236}">
                <a16:creationId xmlns:a16="http://schemas.microsoft.com/office/drawing/2014/main" xmlns="" id="{C7D9A551-7707-480E-858A-87966A4BF9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3263" y="4292600"/>
            <a:ext cx="7772400" cy="763588"/>
          </a:xfrm>
        </p:spPr>
        <p:txBody>
          <a:bodyPr/>
          <a:lstStyle/>
          <a:p>
            <a:r>
              <a:rPr lang="en-US" altLang="es-ES" dirty="0"/>
              <a:t>Ismael Peña-López</a:t>
            </a:r>
            <a:br>
              <a:rPr lang="en-US" altLang="es-ES" dirty="0"/>
            </a:br>
            <a:r>
              <a:rPr lang="en-US" altLang="es-ES" dirty="0"/>
              <a:t>@ictlogist</a:t>
            </a:r>
            <a:endParaRPr lang="es-ES" altLang="es-ES" dirty="0"/>
          </a:p>
        </p:txBody>
      </p:sp>
      <p:pic>
        <p:nvPicPr>
          <p:cNvPr id="6149" name="Imagen 10" descr="Texto&#10;&#10;Descripción generada automáticamente">
            <a:extLst>
              <a:ext uri="{FF2B5EF4-FFF2-40B4-BE49-F238E27FC236}">
                <a16:creationId xmlns:a16="http://schemas.microsoft.com/office/drawing/2014/main" xmlns="" id="{CB934E92-B5F5-42FC-8ED3-BF046D355F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413" y="765175"/>
            <a:ext cx="4545012" cy="81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ca-ES" dirty="0"/>
              <a:t>L’Administració com a plataforma</a:t>
            </a:r>
          </a:p>
        </p:txBody>
      </p:sp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xmlns="" id="{73614AD7-B2A6-42E0-9B0B-1E1E9E417414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ca-E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8235A38-79CE-461C-8AFD-0B5AAB887726}" type="slidenum">
              <a:rPr lang="ca-ES" smtClean="0"/>
              <a:pPr/>
              <a:t>10</a:t>
            </a:fld>
            <a:endParaRPr lang="ca-ES" dirty="0"/>
          </a:p>
        </p:txBody>
      </p:sp>
      <p:pic>
        <p:nvPicPr>
          <p:cNvPr id="16" name="Picture 2" descr="M:\SFAD\AA NOVA 2017\08_MDP1a_2017\Difusió MDP 1a\IMATGE MDP\logos\generalitat_cmyk.tif">
            <a:extLst>
              <a:ext uri="{FF2B5EF4-FFF2-40B4-BE49-F238E27FC236}">
                <a16:creationId xmlns:a16="http://schemas.microsoft.com/office/drawing/2014/main" xmlns="" id="{D634F538-EC7C-4369-92C2-9676CB9BCA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6237312"/>
            <a:ext cx="2200499" cy="384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Contenidor de contingut 12">
            <a:extLst>
              <a:ext uri="{FF2B5EF4-FFF2-40B4-BE49-F238E27FC236}">
                <a16:creationId xmlns:a16="http://schemas.microsoft.com/office/drawing/2014/main" xmlns="" id="{8E2B5E28-16AF-39E6-F626-4A2DB3D07717}"/>
              </a:ext>
            </a:extLst>
          </p:cNvPr>
          <p:cNvSpPr txBox="1">
            <a:spLocks/>
          </p:cNvSpPr>
          <p:nvPr/>
        </p:nvSpPr>
        <p:spPr>
          <a:xfrm>
            <a:off x="340519" y="1268414"/>
            <a:ext cx="8462962" cy="44184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a-E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Protocols</a:t>
            </a:r>
          </a:p>
          <a:p>
            <a:pPr marL="342900" indent="-342900" algn="l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ca-E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ca-ES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ol·legis electorals i procediment de vot</a:t>
            </a:r>
          </a:p>
          <a:p>
            <a:pPr marL="342900" indent="-342900" algn="l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ca-ES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Dispositiu eleccions COVID </a:t>
            </a:r>
            <a:r>
              <a:rPr lang="ca-ES" sz="2200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ca-ES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seguretat sanitària</a:t>
            </a:r>
          </a:p>
          <a:p>
            <a:pPr marL="342900" indent="-342900" algn="l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ca-ES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Taula de Partits i definició d’escenaris de celebració de les eleccions</a:t>
            </a:r>
            <a:endParaRPr lang="ca-E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ca-ES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Comunicació institucional i sobre les diferents modalitats de vot</a:t>
            </a:r>
          </a:p>
          <a:p>
            <a:pPr marL="342900" indent="-342900" algn="l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ca-ES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Actes de campanya</a:t>
            </a:r>
            <a:endParaRPr lang="ca-E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ca-E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Eines per perfils per fomentar l’autonomia I l’empoderament</a:t>
            </a:r>
          </a:p>
          <a:p>
            <a:endParaRPr lang="ca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ca-E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buFont typeface="Wingdings" panose="05000000000000000000" pitchFamily="2" charset="2"/>
              <a:buChar char="§"/>
            </a:pPr>
            <a:endParaRPr lang="ca-E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7" name="Tabla 2">
            <a:extLst>
              <a:ext uri="{FF2B5EF4-FFF2-40B4-BE49-F238E27FC236}">
                <a16:creationId xmlns:a16="http://schemas.microsoft.com/office/drawing/2014/main" xmlns="" id="{7107F6AB-C091-C477-7042-5C8EE28160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0125708"/>
              </p:ext>
            </p:extLst>
          </p:nvPr>
        </p:nvGraphicFramePr>
        <p:xfrm>
          <a:off x="935594" y="4672671"/>
          <a:ext cx="7272812" cy="161224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18203">
                  <a:extLst>
                    <a:ext uri="{9D8B030D-6E8A-4147-A177-3AD203B41FA5}">
                      <a16:colId xmlns:a16="http://schemas.microsoft.com/office/drawing/2014/main" xmlns="" val="252016538"/>
                    </a:ext>
                  </a:extLst>
                </a:gridCol>
                <a:gridCol w="1818203">
                  <a:extLst>
                    <a:ext uri="{9D8B030D-6E8A-4147-A177-3AD203B41FA5}">
                      <a16:colId xmlns:a16="http://schemas.microsoft.com/office/drawing/2014/main" xmlns="" val="3814470416"/>
                    </a:ext>
                  </a:extLst>
                </a:gridCol>
                <a:gridCol w="1818203">
                  <a:extLst>
                    <a:ext uri="{9D8B030D-6E8A-4147-A177-3AD203B41FA5}">
                      <a16:colId xmlns:a16="http://schemas.microsoft.com/office/drawing/2014/main" xmlns="" val="3135080387"/>
                    </a:ext>
                  </a:extLst>
                </a:gridCol>
                <a:gridCol w="1818203">
                  <a:extLst>
                    <a:ext uri="{9D8B030D-6E8A-4147-A177-3AD203B41FA5}">
                      <a16:colId xmlns:a16="http://schemas.microsoft.com/office/drawing/2014/main" xmlns="" val="3239768788"/>
                    </a:ext>
                  </a:extLst>
                </a:gridCol>
              </a:tblGrid>
              <a:tr h="814759">
                <a:tc>
                  <a:txBody>
                    <a:bodyPr/>
                    <a:lstStyle/>
                    <a:p>
                      <a:pPr algn="ctr"/>
                      <a:r>
                        <a:rPr lang="ca-ES" sz="1600" b="0" noProof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Votants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600" b="0" noProof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Col·legis electorals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600" b="0" noProof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Contagiats i discapacitats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600" b="0" noProof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Gent gran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944251577"/>
                  </a:ext>
                </a:extLst>
              </a:tr>
              <a:tr h="79748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600" b="0" noProof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Administració local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600" b="0" noProof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Responsables COVID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600" b="0" noProof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Representants de l’Administració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600" b="0" noProof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Candidats</a:t>
                      </a:r>
                    </a:p>
                    <a:p>
                      <a:pPr algn="ctr"/>
                      <a:r>
                        <a:rPr lang="ca-ES" sz="1600" b="0" noProof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Mitjans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6213521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40668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número de diapositiva 2">
            <a:extLst>
              <a:ext uri="{FF2B5EF4-FFF2-40B4-BE49-F238E27FC236}">
                <a16:creationId xmlns:a16="http://schemas.microsoft.com/office/drawing/2014/main" xmlns="" id="{8F6B9559-0BA3-8B17-F6B7-1B3D41CE3FFD}"/>
              </a:ext>
            </a:extLst>
          </p:cNvPr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ca-ES"/>
            </a:defPPr>
            <a:lvl1pPr marL="0" algn="r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200" b="1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8235A38-79CE-461C-8AFD-0B5AAB887726}" type="slidenum">
              <a:rPr lang="ca-ES" smtClean="0"/>
              <a:pPr/>
              <a:t>11</a:t>
            </a:fld>
            <a:endParaRPr lang="ca-ES" dirty="0"/>
          </a:p>
        </p:txBody>
      </p:sp>
      <p:pic>
        <p:nvPicPr>
          <p:cNvPr id="7" name="Picture 2" descr="M:\SFAD\AA NOVA 2017\08_MDP1a_2017\Difusió MDP 1a\IMATGE MDP\logos\generalitat_cmyk.tif">
            <a:extLst>
              <a:ext uri="{FF2B5EF4-FFF2-40B4-BE49-F238E27FC236}">
                <a16:creationId xmlns:a16="http://schemas.microsoft.com/office/drawing/2014/main" xmlns="" id="{E60EB731-A74B-D7D7-5815-C899F5C87B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6237312"/>
            <a:ext cx="2200499" cy="384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ca-ES" dirty="0"/>
              <a:t>Quadre de comandament</a:t>
            </a:r>
          </a:p>
        </p:txBody>
      </p:sp>
      <p:sp>
        <p:nvSpPr>
          <p:cNvPr id="6" name="Subtítol 5"/>
          <p:cNvSpPr>
            <a:spLocks noGrp="1"/>
          </p:cNvSpPr>
          <p:nvPr>
            <p:ph idx="1"/>
          </p:nvPr>
        </p:nvSpPr>
        <p:spPr>
          <a:xfrm>
            <a:off x="431682" y="1281501"/>
            <a:ext cx="8464072" cy="3674056"/>
          </a:xfrm>
        </p:spPr>
        <p:txBody>
          <a:bodyPr>
            <a:noAutofit/>
          </a:bodyPr>
          <a:lstStyle/>
          <a:p>
            <a:pPr marL="0" indent="0" algn="l">
              <a:buNone/>
            </a:pPr>
            <a:r>
              <a:rPr lang="ca-ES" sz="2400" noProof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Escenaris</a:t>
            </a:r>
          </a:p>
          <a:p>
            <a:pPr algn="l"/>
            <a:endParaRPr lang="ca-ES" sz="2400" noProof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ca-E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l">
              <a:buNone/>
            </a:pPr>
            <a:r>
              <a:rPr lang="ca-ES" sz="2400" noProof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Tasques i riscos</a:t>
            </a:r>
          </a:p>
        </p:txBody>
      </p:sp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xmlns="" id="{73614AD7-B2A6-42E0-9B0B-1E1E9E417414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6553200" y="624361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ca-E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8235A38-79CE-461C-8AFD-0B5AAB887726}" type="slidenum">
              <a:rPr lang="ca-ES" smtClean="0"/>
              <a:pPr/>
              <a:t>11</a:t>
            </a:fld>
            <a:endParaRPr lang="ca-ES" dirty="0"/>
          </a:p>
        </p:txBody>
      </p:sp>
      <p:pic>
        <p:nvPicPr>
          <p:cNvPr id="16" name="Picture 2" descr="M:\SFAD\AA NOVA 2017\08_MDP1a_2017\Difusió MDP 1a\IMATGE MDP\logos\generalitat_cmyk.tif">
            <a:extLst>
              <a:ext uri="{FF2B5EF4-FFF2-40B4-BE49-F238E27FC236}">
                <a16:creationId xmlns:a16="http://schemas.microsoft.com/office/drawing/2014/main" xmlns="" id="{D634F538-EC7C-4369-92C2-9676CB9BCA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6124578"/>
            <a:ext cx="2200499" cy="384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4" name="Tabla 13">
            <a:extLst>
              <a:ext uri="{FF2B5EF4-FFF2-40B4-BE49-F238E27FC236}">
                <a16:creationId xmlns:a16="http://schemas.microsoft.com/office/drawing/2014/main" xmlns="" id="{F11D8A60-2DEF-BA6F-2720-B4C4197D4D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0179762"/>
              </p:ext>
            </p:extLst>
          </p:nvPr>
        </p:nvGraphicFramePr>
        <p:xfrm>
          <a:off x="431682" y="1850679"/>
          <a:ext cx="8383588" cy="662735"/>
        </p:xfrm>
        <a:graphic>
          <a:graphicData uri="http://schemas.openxmlformats.org/drawingml/2006/table">
            <a:tbl>
              <a:tblPr/>
              <a:tblGrid>
                <a:gridCol w="1577957">
                  <a:extLst>
                    <a:ext uri="{9D8B030D-6E8A-4147-A177-3AD203B41FA5}">
                      <a16:colId xmlns:a16="http://schemas.microsoft.com/office/drawing/2014/main" xmlns="" val="1109649796"/>
                    </a:ext>
                  </a:extLst>
                </a:gridCol>
                <a:gridCol w="753116">
                  <a:extLst>
                    <a:ext uri="{9D8B030D-6E8A-4147-A177-3AD203B41FA5}">
                      <a16:colId xmlns:a16="http://schemas.microsoft.com/office/drawing/2014/main" xmlns="" val="1476721132"/>
                    </a:ext>
                  </a:extLst>
                </a:gridCol>
                <a:gridCol w="951740">
                  <a:extLst>
                    <a:ext uri="{9D8B030D-6E8A-4147-A177-3AD203B41FA5}">
                      <a16:colId xmlns:a16="http://schemas.microsoft.com/office/drawing/2014/main" xmlns="" val="770794414"/>
                    </a:ext>
                  </a:extLst>
                </a:gridCol>
                <a:gridCol w="662080">
                  <a:extLst>
                    <a:ext uri="{9D8B030D-6E8A-4147-A177-3AD203B41FA5}">
                      <a16:colId xmlns:a16="http://schemas.microsoft.com/office/drawing/2014/main" xmlns="" val="2063384125"/>
                    </a:ext>
                  </a:extLst>
                </a:gridCol>
                <a:gridCol w="739323">
                  <a:extLst>
                    <a:ext uri="{9D8B030D-6E8A-4147-A177-3AD203B41FA5}">
                      <a16:colId xmlns:a16="http://schemas.microsoft.com/office/drawing/2014/main" xmlns="" val="3747680119"/>
                    </a:ext>
                  </a:extLst>
                </a:gridCol>
                <a:gridCol w="717253">
                  <a:extLst>
                    <a:ext uri="{9D8B030D-6E8A-4147-A177-3AD203B41FA5}">
                      <a16:colId xmlns:a16="http://schemas.microsoft.com/office/drawing/2014/main" xmlns="" val="462774373"/>
                    </a:ext>
                  </a:extLst>
                </a:gridCol>
                <a:gridCol w="739323">
                  <a:extLst>
                    <a:ext uri="{9D8B030D-6E8A-4147-A177-3AD203B41FA5}">
                      <a16:colId xmlns:a16="http://schemas.microsoft.com/office/drawing/2014/main" xmlns="" val="63941322"/>
                    </a:ext>
                  </a:extLst>
                </a:gridCol>
                <a:gridCol w="739323">
                  <a:extLst>
                    <a:ext uri="{9D8B030D-6E8A-4147-A177-3AD203B41FA5}">
                      <a16:colId xmlns:a16="http://schemas.microsoft.com/office/drawing/2014/main" xmlns="" val="3919974253"/>
                    </a:ext>
                  </a:extLst>
                </a:gridCol>
                <a:gridCol w="620700">
                  <a:extLst>
                    <a:ext uri="{9D8B030D-6E8A-4147-A177-3AD203B41FA5}">
                      <a16:colId xmlns:a16="http://schemas.microsoft.com/office/drawing/2014/main" xmlns="" val="2598390189"/>
                    </a:ext>
                  </a:extLst>
                </a:gridCol>
                <a:gridCol w="882773">
                  <a:extLst>
                    <a:ext uri="{9D8B030D-6E8A-4147-A177-3AD203B41FA5}">
                      <a16:colId xmlns:a16="http://schemas.microsoft.com/office/drawing/2014/main" xmlns="" val="1546768439"/>
                    </a:ext>
                  </a:extLst>
                </a:gridCol>
              </a:tblGrid>
              <a:tr h="132547">
                <a:tc>
                  <a:txBody>
                    <a:bodyPr/>
                    <a:lstStyle/>
                    <a:p>
                      <a:pPr algn="l" fontAlgn="ctr"/>
                      <a:r>
                        <a:rPr lang="ca-ES" sz="800" b="1" i="0" u="none" strike="noStrike" noProof="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Escenari</a:t>
                      </a:r>
                    </a:p>
                  </a:txBody>
                  <a:tcPr marL="8284" marR="8284" marT="82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a-ES" sz="800" b="0" i="0" u="none" strike="noStrike" noProof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EPC21-Normal</a:t>
                      </a:r>
                    </a:p>
                  </a:txBody>
                  <a:tcPr marL="8284" marR="8284" marT="828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a-ES" sz="8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EPC21-Novanormal</a:t>
                      </a:r>
                    </a:p>
                  </a:txBody>
                  <a:tcPr marL="8284" marR="8284" marT="828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a-ES" sz="800" b="0" i="0" u="none" strike="noStrike" noProof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EPC21-Local</a:t>
                      </a:r>
                    </a:p>
                  </a:txBody>
                  <a:tcPr marL="8284" marR="8284" marT="828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a-ES" sz="8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EPC21-Tram4</a:t>
                      </a:r>
                    </a:p>
                  </a:txBody>
                  <a:tcPr marL="8284" marR="8284" marT="828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a-ES" sz="8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EPC21-Tram3</a:t>
                      </a:r>
                    </a:p>
                  </a:txBody>
                  <a:tcPr marL="8284" marR="8284" marT="828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a-ES" sz="8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EPC21-Tram2</a:t>
                      </a:r>
                    </a:p>
                  </a:txBody>
                  <a:tcPr marL="8284" marR="8284" marT="828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a-ES" sz="8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EPC21-Tram1</a:t>
                      </a:r>
                    </a:p>
                  </a:txBody>
                  <a:tcPr marL="8284" marR="8284" marT="828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a-ES" sz="8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EPC21-Atura</a:t>
                      </a:r>
                    </a:p>
                  </a:txBody>
                  <a:tcPr marL="8284" marR="8284" marT="828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a-ES" sz="8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EPC21-Confinam</a:t>
                      </a:r>
                    </a:p>
                  </a:txBody>
                  <a:tcPr marL="8284" marR="8284" marT="8284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76045351"/>
                  </a:ext>
                </a:extLst>
              </a:tr>
              <a:tr h="132547">
                <a:tc>
                  <a:txBody>
                    <a:bodyPr/>
                    <a:lstStyle/>
                    <a:p>
                      <a:pPr algn="l" fontAlgn="ctr"/>
                      <a:r>
                        <a:rPr lang="ca-ES" sz="800" b="1" i="0" u="none" strike="noStrike" noProof="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Mobilitat</a:t>
                      </a:r>
                    </a:p>
                  </a:txBody>
                  <a:tcPr marL="8284" marR="8284" marT="82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F7F7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endParaRPr lang="ca-ES" sz="800" b="0" i="0" u="none" strike="noStrike" noProof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84" marR="8284" marT="82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a-ES" sz="800" b="0" i="0" u="none" strike="noStrike" noProof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84" marR="8284" marT="82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a-ES" sz="800" b="0" i="0" u="none" strike="noStrike" noProof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84" marR="8284" marT="82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a-ES" sz="800" b="0" i="0" u="none" strike="noStrike" noProof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84" marR="8284" marT="82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a-ES" sz="800" b="0" i="0" u="none" strike="noStrike" noProof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84" marR="8284" marT="82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a-ES" sz="800" b="0" i="0" u="none" strike="noStrike" noProof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84" marR="8284" marT="82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a-ES" sz="800" b="0" i="0" u="none" strike="noStrike" noProof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84" marR="8284" marT="82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a-ES" sz="800" b="0" i="0" u="none" strike="noStrike" noProof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84" marR="8284" marT="82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a-ES" sz="800" b="0" i="0" u="none" strike="noStrike" noProof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84" marR="8284" marT="8284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026415766"/>
                  </a:ext>
                </a:extLst>
              </a:tr>
              <a:tr h="132547">
                <a:tc>
                  <a:txBody>
                    <a:bodyPr/>
                    <a:lstStyle/>
                    <a:p>
                      <a:pPr algn="l" fontAlgn="ctr"/>
                      <a:r>
                        <a:rPr lang="ca-ES" sz="800" b="1" i="0" u="none" strike="noStrike" noProof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Activitat social</a:t>
                      </a:r>
                    </a:p>
                  </a:txBody>
                  <a:tcPr marL="8284" marR="8284" marT="82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F7F7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ca-ES" sz="800" b="0" i="0" u="none" strike="noStrike" noProof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84" marR="8284" marT="82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a-ES" sz="800" b="0" i="0" u="none" strike="noStrike" noProof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84" marR="8284" marT="82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a-ES" sz="800" b="0" i="0" u="none" strike="noStrike" noProof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84" marR="8284" marT="82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a-ES" sz="800" b="0" i="0" u="none" strike="noStrike" noProof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84" marR="8284" marT="82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a-ES" sz="800" b="0" i="0" u="none" strike="noStrike" noProof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84" marR="8284" marT="82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a-ES" sz="800" b="0" i="0" u="none" strike="noStrike" noProof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84" marR="8284" marT="82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a-ES" sz="800" b="0" i="0" u="none" strike="noStrike" noProof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84" marR="8284" marT="82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a-ES" sz="800" b="0" i="0" u="none" strike="noStrike" noProof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84" marR="8284" marT="8284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856192470"/>
                  </a:ext>
                </a:extLst>
              </a:tr>
              <a:tr h="132547">
                <a:tc>
                  <a:txBody>
                    <a:bodyPr/>
                    <a:lstStyle/>
                    <a:p>
                      <a:pPr algn="l" fontAlgn="ctr"/>
                      <a:r>
                        <a:rPr lang="ca-ES" sz="800" b="1" i="0" u="none" strike="noStrike" noProof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Qüestions electorals</a:t>
                      </a:r>
                    </a:p>
                  </a:txBody>
                  <a:tcPr marL="8284" marR="8284" marT="82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a-ES" sz="800" b="0" i="0" u="none" strike="noStrike" noProof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84" marR="8284" marT="82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a-ES" sz="800" b="0" i="0" u="none" strike="noStrike" noProof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84" marR="8284" marT="82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a-ES" sz="800" b="0" i="0" u="none" strike="noStrike" noProof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84" marR="8284" marT="82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a-ES" sz="800" b="0" i="0" u="none" strike="noStrike" noProof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84" marR="8284" marT="82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a-ES" sz="800" b="0" i="0" u="none" strike="noStrike" noProof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84" marR="8284" marT="82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a-ES" sz="800" b="0" i="0" u="none" strike="noStrike" noProof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84" marR="8284" marT="82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a-ES" sz="800" b="0" i="0" u="none" strike="noStrike" noProof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84" marR="8284" marT="82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a-ES" sz="800" b="0" i="0" u="none" strike="noStrike" noProof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84" marR="8284" marT="82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a-ES" sz="800" b="0" i="0" u="none" strike="noStrike" noProof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84" marR="8284" marT="8284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986317874"/>
                  </a:ext>
                </a:extLst>
              </a:tr>
              <a:tr h="132547">
                <a:tc>
                  <a:txBody>
                    <a:bodyPr/>
                    <a:lstStyle/>
                    <a:p>
                      <a:pPr algn="l" fontAlgn="ctr"/>
                      <a:r>
                        <a:rPr lang="ca-ES" sz="800" b="1" i="0" u="none" strike="noStrike" noProof="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Protocol Eleccions COVID19</a:t>
                      </a:r>
                    </a:p>
                  </a:txBody>
                  <a:tcPr marL="8284" marR="8284" marT="828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a-ES" sz="800" b="0" i="0" u="none" strike="noStrike" noProof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84" marR="8284" marT="82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a-ES" sz="800" b="0" i="0" u="none" strike="noStrike" noProof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84" marR="8284" marT="82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a-ES" sz="800" b="0" i="0" u="none" strike="noStrike" noProof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84" marR="8284" marT="82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a-ES" sz="800" b="0" i="0" u="none" strike="noStrike" noProof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84" marR="8284" marT="82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a-ES" sz="800" b="0" i="0" u="none" strike="noStrike" noProof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84" marR="8284" marT="82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a-ES" sz="800" b="0" i="0" u="none" strike="noStrike" noProof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84" marR="8284" marT="82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a-ES" sz="800" b="0" i="0" u="none" strike="noStrike" noProof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84" marR="8284" marT="82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a-ES" sz="800" b="0" i="0" u="none" strike="noStrike" noProof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84" marR="8284" marT="82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a-ES" sz="8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84" marR="8284" marT="8284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031719592"/>
                  </a:ext>
                </a:extLst>
              </a:tr>
            </a:tbl>
          </a:graphicData>
        </a:graphic>
      </p:graphicFrame>
      <p:sp>
        <p:nvSpPr>
          <p:cNvPr id="17" name="CuadroTexto 16">
            <a:extLst>
              <a:ext uri="{FF2B5EF4-FFF2-40B4-BE49-F238E27FC236}">
                <a16:creationId xmlns:a16="http://schemas.microsoft.com/office/drawing/2014/main" xmlns="" id="{626B39E5-10F9-6D49-B815-A7D39E2851CB}"/>
              </a:ext>
            </a:extLst>
          </p:cNvPr>
          <p:cNvSpPr txBox="1"/>
          <p:nvPr/>
        </p:nvSpPr>
        <p:spPr>
          <a:xfrm>
            <a:off x="2922574" y="1974220"/>
            <a:ext cx="427392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ca-ES" sz="1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Progressió d’acord amb</a:t>
            </a:r>
            <a:endParaRPr lang="ca-ES" sz="10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ca-ES" sz="1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 valor de l’RT varia significativament i persistentment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ca-ES" sz="1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 nombre d’ hospitalitzacions varia </a:t>
            </a:r>
            <a:r>
              <a:rPr lang="ca-ES" sz="1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significativament i persistentment</a:t>
            </a:r>
            <a:endParaRPr lang="ca-ES" sz="1400" dirty="0"/>
          </a:p>
        </p:txBody>
      </p:sp>
      <p:graphicFrame>
        <p:nvGraphicFramePr>
          <p:cNvPr id="18" name="Tabla 17">
            <a:extLst>
              <a:ext uri="{FF2B5EF4-FFF2-40B4-BE49-F238E27FC236}">
                <a16:creationId xmlns:a16="http://schemas.microsoft.com/office/drawing/2014/main" xmlns="" id="{22F4CBB5-B9F7-C3C6-669C-4AF38F203C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7004585"/>
              </p:ext>
            </p:extLst>
          </p:nvPr>
        </p:nvGraphicFramePr>
        <p:xfrm>
          <a:off x="410196" y="3076912"/>
          <a:ext cx="3982107" cy="3531822"/>
        </p:xfrm>
        <a:graphic>
          <a:graphicData uri="http://schemas.openxmlformats.org/drawingml/2006/table">
            <a:tbl>
              <a:tblPr firstRow="1" firstCol="1" bandRow="1"/>
              <a:tblGrid>
                <a:gridCol w="1327578">
                  <a:extLst>
                    <a:ext uri="{9D8B030D-6E8A-4147-A177-3AD203B41FA5}">
                      <a16:colId xmlns:a16="http://schemas.microsoft.com/office/drawing/2014/main" xmlns="" val="3523240805"/>
                    </a:ext>
                  </a:extLst>
                </a:gridCol>
                <a:gridCol w="884427">
                  <a:extLst>
                    <a:ext uri="{9D8B030D-6E8A-4147-A177-3AD203B41FA5}">
                      <a16:colId xmlns:a16="http://schemas.microsoft.com/office/drawing/2014/main" xmlns="" val="1185247060"/>
                    </a:ext>
                  </a:extLst>
                </a:gridCol>
                <a:gridCol w="885051">
                  <a:extLst>
                    <a:ext uri="{9D8B030D-6E8A-4147-A177-3AD203B41FA5}">
                      <a16:colId xmlns:a16="http://schemas.microsoft.com/office/drawing/2014/main" xmlns="" val="3292168947"/>
                    </a:ext>
                  </a:extLst>
                </a:gridCol>
                <a:gridCol w="885051">
                  <a:extLst>
                    <a:ext uri="{9D8B030D-6E8A-4147-A177-3AD203B41FA5}">
                      <a16:colId xmlns:a16="http://schemas.microsoft.com/office/drawing/2014/main" xmlns="" val="372166786"/>
                    </a:ext>
                  </a:extLst>
                </a:gridCol>
              </a:tblGrid>
              <a:tr h="229424">
                <a:tc>
                  <a:txBody>
                    <a:bodyPr/>
                    <a:lstStyle/>
                    <a:p>
                      <a:pPr algn="ctr"/>
                      <a:r>
                        <a:rPr lang="ca-ES" sz="700" b="1" noProof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Escenari             Objectiu</a:t>
                      </a:r>
                      <a:endParaRPr lang="ca-ES" sz="700" noProof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800" b="1" noProof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Salut</a:t>
                      </a:r>
                      <a:endParaRPr lang="ca-ES" sz="800" noProof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800" b="1" noProof="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Drets votar</a:t>
                      </a:r>
                      <a:endParaRPr lang="ca-ES" sz="800" noProof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800" b="1" noProof="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Legitimitat</a:t>
                      </a:r>
                      <a:endParaRPr lang="ca-ES" sz="800" noProof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03900470"/>
                  </a:ext>
                </a:extLst>
              </a:tr>
              <a:tr h="150109">
                <a:tc rowSpan="2">
                  <a:txBody>
                    <a:bodyPr/>
                    <a:lstStyle/>
                    <a:p>
                      <a:pPr algn="just"/>
                      <a:r>
                        <a:rPr lang="ca-ES" sz="800" b="1" noProof="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Deliberació</a:t>
                      </a:r>
                      <a:endParaRPr lang="ca-ES" sz="800" noProof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ca-ES" sz="900" noProof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a-ES" sz="900" noProof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ca-ES" sz="900" noProof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a-ES" sz="900" noProof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ca-ES" sz="900" noProof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a-ES" sz="900" noProof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885573559"/>
                  </a:ext>
                </a:extLst>
              </a:tr>
              <a:tr h="150109"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ca-ES" sz="900" noProof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a-ES" sz="900" noProof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ca-ES" sz="900" noProof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a-ES" sz="900" noProof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ca-ES" sz="900" noProof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a-ES" sz="900" noProof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270764213"/>
                  </a:ext>
                </a:extLst>
              </a:tr>
              <a:tr h="150109">
                <a:tc rowSpan="2">
                  <a:txBody>
                    <a:bodyPr/>
                    <a:lstStyle/>
                    <a:p>
                      <a:pPr algn="just"/>
                      <a:r>
                        <a:rPr lang="ca-ES" sz="800" b="1" noProof="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Sufragi passiu</a:t>
                      </a:r>
                      <a:endParaRPr lang="ca-ES" sz="800" noProof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ca-ES" sz="900" noProof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a-ES" sz="900" noProof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ca-ES" sz="900" noProof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a-ES" sz="900" noProof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ca-ES" sz="900" noProof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a-ES" sz="900" noProof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900867399"/>
                  </a:ext>
                </a:extLst>
              </a:tr>
              <a:tr h="150109"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ca-ES" sz="900" noProof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a-ES" sz="900" noProof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ca-ES" sz="900" noProof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a-ES" sz="900" noProof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ca-ES" sz="900" noProof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a-ES" sz="900" noProof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647835612"/>
                  </a:ext>
                </a:extLst>
              </a:tr>
              <a:tr h="150109">
                <a:tc rowSpan="9">
                  <a:txBody>
                    <a:bodyPr/>
                    <a:lstStyle/>
                    <a:p>
                      <a:pPr algn="just"/>
                      <a:r>
                        <a:rPr lang="ca-ES" sz="800" b="1" noProof="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Sufragi actiu</a:t>
                      </a:r>
                      <a:endParaRPr lang="ca-ES" sz="800" noProof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ca-ES" sz="900" noProof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a-ES" sz="900" noProof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ca-ES" sz="900" noProof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a-ES" sz="900" noProof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ca-ES" sz="900" noProof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a-ES" sz="900" noProof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39801971"/>
                  </a:ext>
                </a:extLst>
              </a:tr>
              <a:tr h="150109"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ca-ES" sz="900" noProof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a-ES" sz="900" noProof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ca-ES" sz="900" noProof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a-ES" sz="900" noProof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ca-ES" sz="900" noProof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a-ES" sz="900" noProof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269910801"/>
                  </a:ext>
                </a:extLst>
              </a:tr>
              <a:tr h="150109"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ca-ES" sz="900" noProof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a-ES" sz="900" noProof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ca-ES" sz="900" noProof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a-ES" sz="900" noProof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ca-ES" sz="900" noProof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a-ES" sz="900" noProof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91154426"/>
                  </a:ext>
                </a:extLst>
              </a:tr>
              <a:tr h="150109"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ca-ES" sz="900" noProof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a-ES" sz="900" noProof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ca-ES" sz="900" noProof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a-ES" sz="900" noProof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ca-ES" sz="900" noProof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a-ES" sz="900" noProof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236792828"/>
                  </a:ext>
                </a:extLst>
              </a:tr>
              <a:tr h="150109"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ca-ES" sz="900" noProof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a-ES" sz="900" noProof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ca-ES" sz="900" noProof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a-ES" sz="900" noProof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ca-ES" sz="900" noProof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a-ES" sz="900" noProof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969428138"/>
                  </a:ext>
                </a:extLst>
              </a:tr>
              <a:tr h="150109"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ca-ES" sz="900" noProof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a-ES" sz="900" noProof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ca-ES" sz="900" noProof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a-ES" sz="900" noProof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ca-ES" sz="900" noProof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a-ES" sz="900" noProof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559739422"/>
                  </a:ext>
                </a:extLst>
              </a:tr>
              <a:tr h="150109"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ca-ES" sz="900" noProof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a-ES" sz="900" noProof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ca-ES" sz="900" noProof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a-ES" sz="900" noProof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ca-ES" sz="900" noProof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a-ES" sz="900" noProof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233579939"/>
                  </a:ext>
                </a:extLst>
              </a:tr>
              <a:tr h="150109"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ca-ES" sz="900" noProof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a-ES" sz="900" noProof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ca-ES" sz="900" noProof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a-ES" sz="900" noProof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ca-ES" sz="900" noProof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a-ES" sz="900" noProof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337148556"/>
                  </a:ext>
                </a:extLst>
              </a:tr>
              <a:tr h="150109"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ca-ES" sz="900" noProof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a-ES" sz="900" noProof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ca-ES" sz="900" noProof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a-ES" sz="900" noProof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ca-ES" sz="900" noProof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a-ES" sz="900" noProof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094120253"/>
                  </a:ext>
                </a:extLst>
              </a:tr>
              <a:tr h="150109">
                <a:tc rowSpan="5">
                  <a:txBody>
                    <a:bodyPr/>
                    <a:lstStyle/>
                    <a:p>
                      <a:pPr algn="just"/>
                      <a:r>
                        <a:rPr lang="ca-ES" sz="800" b="1" noProof="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Operacions</a:t>
                      </a:r>
                      <a:endParaRPr lang="ca-ES" sz="800" noProof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ca-ES" sz="900" noProof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a-ES" sz="900" noProof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ca-ES" sz="900" noProof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a-ES" sz="900" noProof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ca-ES" sz="900" noProof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a-ES" sz="900" noProof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861756808"/>
                  </a:ext>
                </a:extLst>
              </a:tr>
              <a:tr h="150109"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ca-ES" sz="900" noProof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a-ES" sz="900" noProof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ca-ES" sz="900" noProof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a-ES" sz="900" noProof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ca-ES" sz="900" noProof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a-ES" sz="900" noProof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510818082"/>
                  </a:ext>
                </a:extLst>
              </a:tr>
              <a:tr h="150109"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ca-ES" sz="900" noProof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a-ES" sz="900" noProof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ca-ES" sz="900" noProof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a-ES" sz="900" noProof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ca-ES" sz="900" noProof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a-ES" sz="900" noProof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518497997"/>
                  </a:ext>
                </a:extLst>
              </a:tr>
              <a:tr h="150109"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ca-ES" sz="900" noProof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a-ES" sz="900" noProof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ca-ES" sz="900" noProof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a-ES" sz="900" noProof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ca-ES" sz="900" noProof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a-ES" sz="900" noProof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752776235"/>
                  </a:ext>
                </a:extLst>
              </a:tr>
              <a:tr h="150109"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ca-ES" sz="900" noProof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a-ES" sz="900" noProof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ca-ES" sz="900" noProof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a-ES" sz="900" noProof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ca-ES" sz="900" noProof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a-ES" sz="900" noProof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505592894"/>
                  </a:ext>
                </a:extLst>
              </a:tr>
              <a:tr h="150109">
                <a:tc rowSpan="4">
                  <a:txBody>
                    <a:bodyPr/>
                    <a:lstStyle/>
                    <a:p>
                      <a:pPr algn="just"/>
                      <a:r>
                        <a:rPr lang="ca-ES" sz="800" b="1" noProof="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Efectivitat</a:t>
                      </a:r>
                      <a:endParaRPr lang="ca-ES" sz="800" noProof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ca-ES" sz="900" noProof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a-ES" sz="900" noProof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ca-ES" sz="900" noProof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a-ES" sz="900" noProof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ca-ES" sz="900" noProof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a-ES" sz="900" noProof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83584431"/>
                  </a:ext>
                </a:extLst>
              </a:tr>
              <a:tr h="150109"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ca-ES" sz="900" noProof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a-ES" sz="900" noProof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ca-ES" sz="900" noProof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a-ES" sz="900" noProof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ca-ES" sz="900" noProof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a-ES" sz="900" noProof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043022659"/>
                  </a:ext>
                </a:extLst>
              </a:tr>
              <a:tr h="150109"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ca-ES" sz="900" noProof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a-ES" sz="900" noProof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ca-ES" sz="900" noProof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a-ES" sz="900" noProof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ca-ES" sz="900" noProof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a-ES" sz="900" noProof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1908899"/>
                  </a:ext>
                </a:extLst>
              </a:tr>
              <a:tr h="150109"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ca-ES" sz="900" noProof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a-ES" sz="900" noProof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ca-ES" sz="900" noProof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a-ES" sz="900" noProof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ca-ES" sz="900" noProof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a-ES" sz="900" noProof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48140440"/>
                  </a:ext>
                </a:extLst>
              </a:tr>
            </a:tbl>
          </a:graphicData>
        </a:graphic>
      </p:graphicFrame>
      <p:graphicFrame>
        <p:nvGraphicFramePr>
          <p:cNvPr id="19" name="Tabla 18">
            <a:extLst>
              <a:ext uri="{FF2B5EF4-FFF2-40B4-BE49-F238E27FC236}">
                <a16:creationId xmlns:a16="http://schemas.microsoft.com/office/drawing/2014/main" xmlns="" id="{A7EFE95B-5DB7-FC6A-79E6-00251CB0D2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8574641"/>
              </p:ext>
            </p:extLst>
          </p:nvPr>
        </p:nvGraphicFramePr>
        <p:xfrm>
          <a:off x="4730890" y="3076920"/>
          <a:ext cx="3981428" cy="3531814"/>
        </p:xfrm>
        <a:graphic>
          <a:graphicData uri="http://schemas.openxmlformats.org/drawingml/2006/table">
            <a:tbl>
              <a:tblPr firstRow="1" firstCol="1" bandRow="1"/>
              <a:tblGrid>
                <a:gridCol w="1327352">
                  <a:extLst>
                    <a:ext uri="{9D8B030D-6E8A-4147-A177-3AD203B41FA5}">
                      <a16:colId xmlns:a16="http://schemas.microsoft.com/office/drawing/2014/main" xmlns="" val="5827575"/>
                    </a:ext>
                  </a:extLst>
                </a:gridCol>
                <a:gridCol w="884276">
                  <a:extLst>
                    <a:ext uri="{9D8B030D-6E8A-4147-A177-3AD203B41FA5}">
                      <a16:colId xmlns:a16="http://schemas.microsoft.com/office/drawing/2014/main" xmlns="" val="1903850656"/>
                    </a:ext>
                  </a:extLst>
                </a:gridCol>
                <a:gridCol w="884900">
                  <a:extLst>
                    <a:ext uri="{9D8B030D-6E8A-4147-A177-3AD203B41FA5}">
                      <a16:colId xmlns:a16="http://schemas.microsoft.com/office/drawing/2014/main" xmlns="" val="2034219888"/>
                    </a:ext>
                  </a:extLst>
                </a:gridCol>
                <a:gridCol w="884900">
                  <a:extLst>
                    <a:ext uri="{9D8B030D-6E8A-4147-A177-3AD203B41FA5}">
                      <a16:colId xmlns:a16="http://schemas.microsoft.com/office/drawing/2014/main" xmlns="" val="249776125"/>
                    </a:ext>
                  </a:extLst>
                </a:gridCol>
              </a:tblGrid>
              <a:tr h="231732">
                <a:tc>
                  <a:txBody>
                    <a:bodyPr/>
                    <a:lstStyle/>
                    <a:p>
                      <a:pPr algn="ctr"/>
                      <a:r>
                        <a:rPr lang="ca-ES" sz="700" b="1" noProof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Escenari             Objectiu</a:t>
                      </a:r>
                      <a:endParaRPr lang="ca-ES" sz="700" noProof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800" b="1" noProof="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Salut</a:t>
                      </a:r>
                      <a:endParaRPr lang="ca-ES" sz="800" noProof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800" b="1" noProof="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Drets votar</a:t>
                      </a:r>
                      <a:endParaRPr lang="ca-ES" sz="800" noProof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800" b="1" noProof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Legitimitat</a:t>
                      </a:r>
                      <a:endParaRPr lang="ca-ES" sz="800" noProof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03946573"/>
                  </a:ext>
                </a:extLst>
              </a:tr>
              <a:tr h="180751">
                <a:tc rowSpan="2">
                  <a:txBody>
                    <a:bodyPr/>
                    <a:lstStyle/>
                    <a:p>
                      <a:pPr algn="just"/>
                      <a:r>
                        <a:rPr lang="ca-ES" sz="800" b="1" noProof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Deliberació</a:t>
                      </a:r>
                      <a:endParaRPr lang="ca-ES" sz="800" noProof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66" marR="57666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ca-ES" sz="900" noProof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a-ES" sz="900" noProof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66" marR="57666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ca-ES" sz="900" noProof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a-ES" sz="900" noProof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66" marR="57666" marT="0" marB="0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a-ES" sz="900" noProof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66" marR="57666" marT="0" marB="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321187978"/>
                  </a:ext>
                </a:extLst>
              </a:tr>
              <a:tr h="146929"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900" noProof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a-ES" sz="900" noProof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66" marR="57666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900" noProof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a-ES" sz="900" noProof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66" marR="5766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900" noProof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ca-ES" sz="900" b="1" noProof="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Suspendre</a:t>
                      </a:r>
                      <a:endParaRPr lang="ca-ES" sz="900" noProof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66" marR="57666" marT="0" marB="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48305631"/>
                  </a:ext>
                </a:extLst>
              </a:tr>
              <a:tr h="146929">
                <a:tc rowSpan="2">
                  <a:txBody>
                    <a:bodyPr/>
                    <a:lstStyle/>
                    <a:p>
                      <a:pPr algn="just"/>
                      <a:r>
                        <a:rPr lang="ca-ES" sz="800" b="1" noProof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Sufragi passiu</a:t>
                      </a:r>
                      <a:endParaRPr lang="ca-ES" sz="800" noProof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66" marR="57666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900" noProof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a-ES" sz="900" noProof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66" marR="57666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900" noProof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a-ES" sz="900" noProof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66" marR="5766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900" noProof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a-ES" sz="900" noProof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66" marR="57666" marT="0" marB="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05375798"/>
                  </a:ext>
                </a:extLst>
              </a:tr>
              <a:tr h="146929">
                <a:tc vMerge="1">
                  <a:txBody>
                    <a:bodyPr/>
                    <a:lstStyle/>
                    <a:p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900" noProof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a-ES" sz="900" noProof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66" marR="57666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900" noProof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a-ES" sz="900" noProof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66" marR="5766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900" noProof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a-ES" sz="900" noProof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66" marR="57666" marT="0" marB="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73526234"/>
                  </a:ext>
                </a:extLst>
              </a:tr>
              <a:tr h="146929">
                <a:tc rowSpan="9">
                  <a:txBody>
                    <a:bodyPr/>
                    <a:lstStyle/>
                    <a:p>
                      <a:pPr algn="just"/>
                      <a:r>
                        <a:rPr lang="ca-ES" sz="800" b="1" noProof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Sufragi actiu</a:t>
                      </a:r>
                      <a:endParaRPr lang="ca-ES" sz="800" noProof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66" marR="57666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900" noProof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a-ES" sz="900" noProof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66" marR="57666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900" noProof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a-ES" sz="900" noProof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66" marR="5766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900" noProof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a-ES" sz="900" noProof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66" marR="57666" marT="0" marB="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31776403"/>
                  </a:ext>
                </a:extLst>
              </a:tr>
              <a:tr h="146929"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900" noProof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a-ES" sz="900" noProof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66" marR="57666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900" noProof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a-ES" sz="900" noProof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66" marR="5766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900" noProof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a-ES" sz="900" noProof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66" marR="57666" marT="0" marB="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65027313"/>
                  </a:ext>
                </a:extLst>
              </a:tr>
              <a:tr h="146929"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900" noProof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a-ES" sz="900" noProof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66" marR="57666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900" noProof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a-ES" sz="900" noProof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66" marR="5766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900" noProof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a-ES" sz="900" noProof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66" marR="57666" marT="0" marB="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857428326"/>
                  </a:ext>
                </a:extLst>
              </a:tr>
              <a:tr h="146929"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900" noProof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a-ES" sz="900" noProof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66" marR="57666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900" noProof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a-ES" sz="900" noProof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66" marR="5766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900" noProof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a-ES" sz="900" noProof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66" marR="57666" marT="0" marB="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92155901"/>
                  </a:ext>
                </a:extLst>
              </a:tr>
              <a:tr h="146929"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900" noProof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a-ES" sz="900" noProof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66" marR="57666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900" noProof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a-ES" sz="900" noProof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66" marR="5766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900" noProof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a-ES" sz="900" noProof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66" marR="57666" marT="0" marB="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075982063"/>
                  </a:ext>
                </a:extLst>
              </a:tr>
              <a:tr h="146929"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900" noProof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a-ES" sz="900" noProof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66" marR="57666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900" b="1" noProof="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Mantenir</a:t>
                      </a:r>
                      <a:endParaRPr lang="ca-ES" sz="900" noProof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66" marR="5766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900" noProof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a-ES" sz="900" noProof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66" marR="57666" marT="0" marB="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1015628"/>
                  </a:ext>
                </a:extLst>
              </a:tr>
              <a:tr h="146929"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900" noProof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a-ES" sz="900" noProof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66" marR="57666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900" noProof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a-ES" sz="900" noProof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66" marR="5766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900" noProof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a-ES" sz="900" noProof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66" marR="57666" marT="0" marB="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026820501"/>
                  </a:ext>
                </a:extLst>
              </a:tr>
              <a:tr h="146929"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900" noProof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a-ES" sz="900" noProof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66" marR="57666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900" noProof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a-ES" sz="900" noProof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66" marR="5766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900" noProof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a-ES" sz="900" noProof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66" marR="57666" marT="0" marB="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19485855"/>
                  </a:ext>
                </a:extLst>
              </a:tr>
              <a:tr h="146929"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900" noProof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a-ES" sz="900" noProof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66" marR="57666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900" noProof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a-ES" sz="900" noProof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66" marR="5766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900" noProof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a-ES" sz="900" noProof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66" marR="57666" marT="0" marB="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702376208"/>
                  </a:ext>
                </a:extLst>
              </a:tr>
              <a:tr h="146929">
                <a:tc rowSpan="5">
                  <a:txBody>
                    <a:bodyPr/>
                    <a:lstStyle/>
                    <a:p>
                      <a:pPr algn="just"/>
                      <a:r>
                        <a:rPr lang="ca-ES" sz="800" b="1" noProof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Operacions</a:t>
                      </a:r>
                      <a:endParaRPr lang="ca-ES" sz="800" noProof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66" marR="57666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900" noProof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a-ES" sz="900" noProof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66" marR="57666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900" noProof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a-ES" sz="900" noProof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66" marR="5766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900" noProof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a-ES" sz="900" noProof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66" marR="57666" marT="0" marB="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487116564"/>
                  </a:ext>
                </a:extLst>
              </a:tr>
              <a:tr h="146929"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900" noProof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a-ES" sz="900" noProof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66" marR="57666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900" noProof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a-ES" sz="900" noProof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66" marR="5766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900" noProof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a-ES" sz="900" noProof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66" marR="57666" marT="0" marB="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14848451"/>
                  </a:ext>
                </a:extLst>
              </a:tr>
              <a:tr h="146929"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900" noProof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a-ES" sz="900" noProof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66" marR="57666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900" noProof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a-ES" sz="900" noProof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66" marR="5766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900" noProof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a-ES" sz="900" noProof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66" marR="57666" marT="0" marB="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93962200"/>
                  </a:ext>
                </a:extLst>
              </a:tr>
              <a:tr h="146929"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900" noProof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a-ES" sz="900" noProof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66" marR="57666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900" noProof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a-ES" sz="900" noProof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66" marR="5766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900" noProof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a-ES" sz="900" noProof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66" marR="57666" marT="0" marB="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84973933"/>
                  </a:ext>
                </a:extLst>
              </a:tr>
              <a:tr h="146929"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900" noProof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a-ES" sz="900" noProof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66" marR="57666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900" noProof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a-ES" sz="900" noProof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66" marR="5766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900" noProof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a-ES" sz="900" noProof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66" marR="57666" marT="0" marB="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277131408"/>
                  </a:ext>
                </a:extLst>
              </a:tr>
              <a:tr h="180751">
                <a:tc rowSpan="4">
                  <a:txBody>
                    <a:bodyPr/>
                    <a:lstStyle/>
                    <a:p>
                      <a:pPr algn="just"/>
                      <a:r>
                        <a:rPr lang="ca-ES" sz="800" b="1" noProof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Efectivitat</a:t>
                      </a:r>
                      <a:endParaRPr lang="ca-ES" sz="800" noProof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66" marR="57666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a-ES" sz="900" noProof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66" marR="57666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900" noProof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a-ES" sz="900" noProof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66" marR="5766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a-ES" sz="900" noProof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66" marR="57666" marT="0" marB="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42120189"/>
                  </a:ext>
                </a:extLst>
              </a:tr>
              <a:tr h="146929"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900" noProof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ca-ES" sz="900" b="1" noProof="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Suspendre</a:t>
                      </a:r>
                      <a:endParaRPr lang="ca-ES" sz="900" noProof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66" marR="57666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900" noProof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a-ES" sz="900" noProof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66" marR="5766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900" noProof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ca-ES" sz="900" b="1" noProof="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Suspendre</a:t>
                      </a:r>
                      <a:endParaRPr lang="ca-ES" sz="900" noProof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66" marR="57666" marT="0" marB="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252554694"/>
                  </a:ext>
                </a:extLst>
              </a:tr>
              <a:tr h="146929"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ca-ES" sz="900" noProof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a-ES" sz="900" noProof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66" marR="57666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ca-ES" sz="900" noProof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a-ES" sz="900" noProof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66" marR="5766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ca-ES" sz="900" noProof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a-ES" sz="900" noProof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66" marR="57666" marT="0" marB="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73669365"/>
                  </a:ext>
                </a:extLst>
              </a:tr>
              <a:tr h="146929">
                <a:tc vMerge="1">
                  <a:txBody>
                    <a:bodyPr/>
                    <a:lstStyle/>
                    <a:p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ca-ES" sz="900" noProof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a-ES" sz="900" noProof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66" marR="57666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ca-ES" sz="900" noProof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a-ES" sz="900" noProof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66" marR="5766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ca-ES" sz="900" noProof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a-ES" sz="900" noProof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66" marR="57666" marT="0" marB="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348181342"/>
                  </a:ext>
                </a:extLst>
              </a:tr>
            </a:tbl>
          </a:graphicData>
        </a:graphic>
      </p:graphicFrame>
      <p:sp>
        <p:nvSpPr>
          <p:cNvPr id="20" name="Subtítulo 2">
            <a:extLst>
              <a:ext uri="{FF2B5EF4-FFF2-40B4-BE49-F238E27FC236}">
                <a16:creationId xmlns:a16="http://schemas.microsoft.com/office/drawing/2014/main" xmlns="" id="{47DE9DE8-FEF3-0E96-C3FA-7921A0A84881}"/>
              </a:ext>
            </a:extLst>
          </p:cNvPr>
          <p:cNvSpPr txBox="1">
            <a:spLocks/>
          </p:cNvSpPr>
          <p:nvPr/>
        </p:nvSpPr>
        <p:spPr bwMode="auto">
          <a:xfrm>
            <a:off x="1316479" y="6578783"/>
            <a:ext cx="7513728" cy="1440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r">
              <a:buNone/>
            </a:pPr>
            <a:r>
              <a:rPr lang="es-ES" altLang="ca-ES" sz="700" dirty="0" err="1">
                <a:latin typeface="Arial" panose="020B0604020202020204" pitchFamily="34" charset="0"/>
              </a:rPr>
              <a:t>Inspirat</a:t>
            </a:r>
            <a:r>
              <a:rPr lang="es-ES" altLang="ca-ES" sz="700" dirty="0">
                <a:latin typeface="Arial" panose="020B0604020202020204" pitchFamily="34" charset="0"/>
              </a:rPr>
              <a:t> en </a:t>
            </a:r>
            <a:r>
              <a:rPr lang="en-US" altLang="ca-ES" sz="700" dirty="0">
                <a:latin typeface="Arial" panose="020B0604020202020204" pitchFamily="34" charset="0"/>
              </a:rPr>
              <a:t>James, T.S. &amp; </a:t>
            </a:r>
            <a:r>
              <a:rPr lang="en-US" altLang="ca-ES" sz="700" dirty="0" err="1">
                <a:latin typeface="Arial" panose="020B0604020202020204" pitchFamily="34" charset="0"/>
              </a:rPr>
              <a:t>Alihodzic</a:t>
            </a:r>
            <a:r>
              <a:rPr lang="en-US" altLang="ca-ES" sz="700" dirty="0">
                <a:latin typeface="Arial" panose="020B0604020202020204" pitchFamily="34" charset="0"/>
              </a:rPr>
              <a:t>, S. (2020). “When Is It Democratic to Postpone an Election? Elections During Natural Disasters, COVID-19, and Emergency Situations”. </a:t>
            </a:r>
            <a:endParaRPr lang="es-ES" altLang="ca-ES" sz="7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99046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ca-ES" dirty="0"/>
              <a:t>Dispositius sectorials i transversals</a:t>
            </a:r>
          </a:p>
        </p:txBody>
      </p:sp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xmlns="" id="{73614AD7-B2A6-42E0-9B0B-1E1E9E417414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ca-E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8235A38-79CE-461C-8AFD-0B5AAB887726}" type="slidenum">
              <a:rPr lang="ca-ES" smtClean="0"/>
              <a:pPr/>
              <a:t>12</a:t>
            </a:fld>
            <a:endParaRPr lang="ca-ES" dirty="0"/>
          </a:p>
        </p:txBody>
      </p:sp>
      <p:pic>
        <p:nvPicPr>
          <p:cNvPr id="16" name="Picture 2" descr="M:\SFAD\AA NOVA 2017\08_MDP1a_2017\Difusió MDP 1a\IMATGE MDP\logos\generalitat_cmyk.tif">
            <a:extLst>
              <a:ext uri="{FF2B5EF4-FFF2-40B4-BE49-F238E27FC236}">
                <a16:creationId xmlns:a16="http://schemas.microsoft.com/office/drawing/2014/main" xmlns="" id="{D634F538-EC7C-4369-92C2-9676CB9BCA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6237312"/>
            <a:ext cx="2200499" cy="384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4" name="Conector: angular 218">
            <a:extLst>
              <a:ext uri="{FF2B5EF4-FFF2-40B4-BE49-F238E27FC236}">
                <a16:creationId xmlns:a16="http://schemas.microsoft.com/office/drawing/2014/main" xmlns="" id="{88955DC3-624D-4D6E-84B0-2C30633D536D}"/>
              </a:ext>
            </a:extLst>
          </p:cNvPr>
          <p:cNvCxnSpPr>
            <a:cxnSpLocks/>
            <a:stCxn id="19" idx="3"/>
            <a:endCxn id="21" idx="2"/>
          </p:cNvCxnSpPr>
          <p:nvPr/>
        </p:nvCxnSpPr>
        <p:spPr bwMode="auto">
          <a:xfrm flipV="1">
            <a:off x="4302439" y="2367994"/>
            <a:ext cx="1298575" cy="609226"/>
          </a:xfrm>
          <a:prstGeom prst="bentConnector2">
            <a:avLst/>
          </a:prstGeom>
          <a:noFill/>
          <a:ln w="63500">
            <a:solidFill>
              <a:srgbClr val="C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7" name="QuadreDeText 110">
            <a:extLst>
              <a:ext uri="{FF2B5EF4-FFF2-40B4-BE49-F238E27FC236}">
                <a16:creationId xmlns:a16="http://schemas.microsoft.com/office/drawing/2014/main" xmlns="" id="{DA068DE9-E58D-8E41-49A0-566315332D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51464" y="1518682"/>
            <a:ext cx="1449387" cy="865188"/>
          </a:xfrm>
          <a:prstGeom prst="rect">
            <a:avLst/>
          </a:prstGeom>
          <a:solidFill>
            <a:srgbClr val="C00000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>
            <a:defPPr>
              <a:defRPr lang="ca-ES"/>
            </a:defPPr>
            <a:lvl1pPr algn="ctr">
              <a:spcBef>
                <a:spcPct val="0"/>
              </a:spcBef>
              <a:buClrTx/>
              <a:buFontTx/>
              <a:buNone/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ca-ES" altLang="ca-ES" dirty="0"/>
              <a:t>Contractacions</a:t>
            </a:r>
          </a:p>
          <a:p>
            <a:r>
              <a:rPr lang="ca-ES" altLang="ca-ES" dirty="0"/>
              <a:t>Compres</a:t>
            </a:r>
          </a:p>
          <a:p>
            <a:r>
              <a:rPr lang="ca-ES" altLang="ca-ES" dirty="0"/>
              <a:t>Serveis</a:t>
            </a:r>
          </a:p>
        </p:txBody>
      </p:sp>
      <p:sp>
        <p:nvSpPr>
          <p:cNvPr id="18" name="QuadreDeText 110">
            <a:extLst>
              <a:ext uri="{FF2B5EF4-FFF2-40B4-BE49-F238E27FC236}">
                <a16:creationId xmlns:a16="http://schemas.microsoft.com/office/drawing/2014/main" xmlns="" id="{FFC57A94-01F8-89BB-D17B-DB6E3B56FD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53051" y="4672592"/>
            <a:ext cx="1449388" cy="554060"/>
          </a:xfrm>
          <a:prstGeom prst="rect">
            <a:avLst/>
          </a:prstGeom>
          <a:solidFill>
            <a:srgbClr val="C00000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lr>
                <a:srgbClr val="C00000"/>
              </a:buClr>
              <a:buFont typeface="Wingdings 2" panose="05020102010507070707" pitchFamily="18" charset="2"/>
              <a:buChar char="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ca-ES" altLang="ca-ES" sz="1200" b="1" dirty="0">
                <a:solidFill>
                  <a:schemeClr val="bg1"/>
                </a:solidFill>
              </a:rPr>
              <a:t>Dispositiu COVID-19</a:t>
            </a:r>
          </a:p>
        </p:txBody>
      </p:sp>
      <p:sp>
        <p:nvSpPr>
          <p:cNvPr id="19" name="QuadreDeText 110">
            <a:extLst>
              <a:ext uri="{FF2B5EF4-FFF2-40B4-BE49-F238E27FC236}">
                <a16:creationId xmlns:a16="http://schemas.microsoft.com/office/drawing/2014/main" xmlns="" id="{CB731B99-34E7-CEC4-B4C6-145FD8BF62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53051" y="2719174"/>
            <a:ext cx="1449388" cy="516092"/>
          </a:xfrm>
          <a:prstGeom prst="rect">
            <a:avLst/>
          </a:prstGeom>
          <a:solidFill>
            <a:srgbClr val="C00000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>
            <a:defPPr>
              <a:defRPr lang="ca-ES"/>
            </a:defPPr>
            <a:lvl1pPr algn="ctr">
              <a:spcBef>
                <a:spcPct val="0"/>
              </a:spcBef>
              <a:buClrTx/>
              <a:buFontTx/>
              <a:buNone/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ca-ES" altLang="ca-ES"/>
              <a:t>Dept. Exteriors</a:t>
            </a:r>
          </a:p>
          <a:p>
            <a:r>
              <a:rPr lang="ca-ES" altLang="ca-ES"/>
              <a:t>Oficina Electoral</a:t>
            </a:r>
          </a:p>
        </p:txBody>
      </p:sp>
      <p:sp>
        <p:nvSpPr>
          <p:cNvPr id="20" name="QuadreDeText 110">
            <a:extLst>
              <a:ext uri="{FF2B5EF4-FFF2-40B4-BE49-F238E27FC236}">
                <a16:creationId xmlns:a16="http://schemas.microsoft.com/office/drawing/2014/main" xmlns="" id="{B11ED0AC-6853-D2F2-5FCB-9B0BD6B8B3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2776" y="2546174"/>
            <a:ext cx="1450975" cy="865188"/>
          </a:xfrm>
          <a:prstGeom prst="rect">
            <a:avLst/>
          </a:prstGeom>
          <a:solidFill>
            <a:srgbClr val="C00000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>
            <a:defPPr>
              <a:defRPr lang="ca-ES"/>
            </a:defPPr>
            <a:lvl1pPr algn="ctr">
              <a:spcBef>
                <a:spcPct val="0"/>
              </a:spcBef>
              <a:buClrTx/>
              <a:buFontTx/>
              <a:buNone/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ca-ES" altLang="ca-ES" dirty="0"/>
              <a:t>Dispositiu de dades i informació</a:t>
            </a:r>
          </a:p>
        </p:txBody>
      </p:sp>
      <p:sp>
        <p:nvSpPr>
          <p:cNvPr id="21" name="QuadreDeText 110">
            <a:extLst>
              <a:ext uri="{FF2B5EF4-FFF2-40B4-BE49-F238E27FC236}">
                <a16:creationId xmlns:a16="http://schemas.microsoft.com/office/drawing/2014/main" xmlns="" id="{2AA21767-9527-AB97-E932-A2AF78B596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5526" y="1852849"/>
            <a:ext cx="1450975" cy="515145"/>
          </a:xfrm>
          <a:prstGeom prst="rect">
            <a:avLst/>
          </a:prstGeom>
          <a:solidFill>
            <a:srgbClr val="C00000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>
            <a:defPPr>
              <a:defRPr lang="ca-ES"/>
            </a:defPPr>
            <a:lvl1pPr algn="ctr">
              <a:spcBef>
                <a:spcPct val="0"/>
              </a:spcBef>
              <a:buClrTx/>
              <a:buFontTx/>
              <a:buNone/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ca-ES" altLang="ca-ES"/>
              <a:t>Dispositius de comunicació</a:t>
            </a:r>
          </a:p>
        </p:txBody>
      </p:sp>
      <p:sp>
        <p:nvSpPr>
          <p:cNvPr id="22" name="QuadreDeText 110">
            <a:extLst>
              <a:ext uri="{FF2B5EF4-FFF2-40B4-BE49-F238E27FC236}">
                <a16:creationId xmlns:a16="http://schemas.microsoft.com/office/drawing/2014/main" xmlns="" id="{1C2B669B-9231-247E-1E27-01D3CCAC7F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7114" y="4335319"/>
            <a:ext cx="1450975" cy="553044"/>
          </a:xfrm>
          <a:prstGeom prst="rect">
            <a:avLst/>
          </a:prstGeom>
          <a:solidFill>
            <a:srgbClr val="C00000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>
            <a:defPPr>
              <a:defRPr lang="ca-ES"/>
            </a:defPPr>
            <a:lvl1pPr algn="ctr">
              <a:spcBef>
                <a:spcPct val="0"/>
              </a:spcBef>
              <a:buClrTx/>
              <a:buFontTx/>
              <a:buNone/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ca-ES" altLang="ca-ES" dirty="0"/>
              <a:t>Locals electorals</a:t>
            </a:r>
          </a:p>
        </p:txBody>
      </p:sp>
      <p:sp>
        <p:nvSpPr>
          <p:cNvPr id="23" name="QuadreDeText 110">
            <a:extLst>
              <a:ext uri="{FF2B5EF4-FFF2-40B4-BE49-F238E27FC236}">
                <a16:creationId xmlns:a16="http://schemas.microsoft.com/office/drawing/2014/main" xmlns="" id="{C32CB28E-C6DA-A609-1FDA-B0679110E9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7114" y="4936314"/>
            <a:ext cx="1450975" cy="553044"/>
          </a:xfrm>
          <a:prstGeom prst="rect">
            <a:avLst/>
          </a:prstGeom>
          <a:noFill/>
          <a:ln w="190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rgbClr val="C00000"/>
              </a:buClr>
              <a:buFont typeface="Wingdings 2" panose="05020102010507070707" pitchFamily="18" charset="2"/>
              <a:buChar char="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ca-ES" altLang="ca-ES" sz="1200" b="1"/>
              <a:t>Ajuntaments</a:t>
            </a:r>
          </a:p>
        </p:txBody>
      </p:sp>
      <p:grpSp>
        <p:nvGrpSpPr>
          <p:cNvPr id="24" name="Grupo 7">
            <a:extLst>
              <a:ext uri="{FF2B5EF4-FFF2-40B4-BE49-F238E27FC236}">
                <a16:creationId xmlns:a16="http://schemas.microsoft.com/office/drawing/2014/main" xmlns="" id="{FC0CF0C2-8F08-4102-C426-275BAB6CF3B9}"/>
              </a:ext>
            </a:extLst>
          </p:cNvPr>
          <p:cNvGrpSpPr>
            <a:grpSpLocks/>
          </p:cNvGrpSpPr>
          <p:nvPr/>
        </p:nvGrpSpPr>
        <p:grpSpPr bwMode="auto">
          <a:xfrm>
            <a:off x="652776" y="4026060"/>
            <a:ext cx="1450975" cy="863600"/>
            <a:chOff x="374794" y="4666688"/>
            <a:chExt cx="1296143" cy="864000"/>
          </a:xfrm>
        </p:grpSpPr>
        <p:pic>
          <p:nvPicPr>
            <p:cNvPr id="25" name="Picture 81" descr="PROCICAT: pla d'actuació per pandèmies">
              <a:extLst>
                <a:ext uri="{FF2B5EF4-FFF2-40B4-BE49-F238E27FC236}">
                  <a16:creationId xmlns:a16="http://schemas.microsoft.com/office/drawing/2014/main" xmlns="" id="{14BF0EC7-1CB0-98D4-FF61-ACBCA91F53A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21544"/>
            <a:stretch>
              <a:fillRect/>
            </a:stretch>
          </p:blipFill>
          <p:spPr bwMode="auto">
            <a:xfrm>
              <a:off x="377098" y="4666688"/>
              <a:ext cx="1293839" cy="864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6" name="Rectángulo 6">
              <a:extLst>
                <a:ext uri="{FF2B5EF4-FFF2-40B4-BE49-F238E27FC236}">
                  <a16:creationId xmlns:a16="http://schemas.microsoft.com/office/drawing/2014/main" xmlns="" id="{F6DE555D-7C42-63F7-BC9C-C988E54DFF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794" y="4897279"/>
              <a:ext cx="1293839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C00000"/>
                </a:buClr>
                <a:buFont typeface="Wingdings 2" panose="05020102010507070707" pitchFamily="18" charset="2"/>
                <a:buChar char=""/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Wingdings" panose="05000000000000000000" pitchFamily="2" charset="2"/>
                <a:buChar char="§"/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ca-ES" altLang="ca-ES" b="1">
                  <a:solidFill>
                    <a:schemeClr val="bg1"/>
                  </a:solidFill>
                  <a:latin typeface="OpenSansRegular"/>
                </a:rPr>
                <a:t>PROCICAT</a:t>
              </a:r>
            </a:p>
          </p:txBody>
        </p:sp>
      </p:grpSp>
      <p:cxnSp>
        <p:nvCxnSpPr>
          <p:cNvPr id="27" name="Conector recto de flecha 157">
            <a:extLst>
              <a:ext uri="{FF2B5EF4-FFF2-40B4-BE49-F238E27FC236}">
                <a16:creationId xmlns:a16="http://schemas.microsoft.com/office/drawing/2014/main" xmlns="" id="{4C47D8AA-01A4-47AC-F8B0-8CDE6CB2CE1A}"/>
              </a:ext>
            </a:extLst>
          </p:cNvPr>
          <p:cNvCxnSpPr>
            <a:cxnSpLocks/>
            <a:stCxn id="19" idx="1"/>
            <a:endCxn id="20" idx="3"/>
          </p:cNvCxnSpPr>
          <p:nvPr/>
        </p:nvCxnSpPr>
        <p:spPr bwMode="auto">
          <a:xfrm flipH="1">
            <a:off x="2103751" y="2977220"/>
            <a:ext cx="749300" cy="1548"/>
          </a:xfrm>
          <a:prstGeom prst="straightConnector1">
            <a:avLst/>
          </a:prstGeom>
          <a:noFill/>
          <a:ln w="63500">
            <a:solidFill>
              <a:srgbClr val="C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" name="Conector recto de flecha 157">
            <a:extLst>
              <a:ext uri="{FF2B5EF4-FFF2-40B4-BE49-F238E27FC236}">
                <a16:creationId xmlns:a16="http://schemas.microsoft.com/office/drawing/2014/main" xmlns="" id="{D29A8FB8-C052-5A55-109D-606868CE288E}"/>
              </a:ext>
            </a:extLst>
          </p:cNvPr>
          <p:cNvCxnSpPr>
            <a:cxnSpLocks/>
            <a:stCxn id="19" idx="2"/>
            <a:endCxn id="18" idx="0"/>
          </p:cNvCxnSpPr>
          <p:nvPr/>
        </p:nvCxnSpPr>
        <p:spPr bwMode="auto">
          <a:xfrm>
            <a:off x="3577745" y="3235266"/>
            <a:ext cx="0" cy="1437326"/>
          </a:xfrm>
          <a:prstGeom prst="straightConnector1">
            <a:avLst/>
          </a:prstGeom>
          <a:noFill/>
          <a:ln w="63500">
            <a:solidFill>
              <a:srgbClr val="C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9" name="Conector recto de flecha 157">
            <a:extLst>
              <a:ext uri="{FF2B5EF4-FFF2-40B4-BE49-F238E27FC236}">
                <a16:creationId xmlns:a16="http://schemas.microsoft.com/office/drawing/2014/main" xmlns="" id="{11E8F9C6-17E3-47AE-459B-E6FEF87988E8}"/>
              </a:ext>
            </a:extLst>
          </p:cNvPr>
          <p:cNvCxnSpPr>
            <a:cxnSpLocks/>
            <a:endCxn id="18" idx="1"/>
          </p:cNvCxnSpPr>
          <p:nvPr/>
        </p:nvCxnSpPr>
        <p:spPr bwMode="auto">
          <a:xfrm>
            <a:off x="2101172" y="4910292"/>
            <a:ext cx="751879" cy="0"/>
          </a:xfrm>
          <a:prstGeom prst="straightConnector1">
            <a:avLst/>
          </a:prstGeom>
          <a:noFill/>
          <a:ln w="63500">
            <a:solidFill>
              <a:srgbClr val="C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" name="Conector recto de flecha 157">
            <a:extLst>
              <a:ext uri="{FF2B5EF4-FFF2-40B4-BE49-F238E27FC236}">
                <a16:creationId xmlns:a16="http://schemas.microsoft.com/office/drawing/2014/main" xmlns="" id="{A596D1AE-9B2B-6A29-7D62-437E23CEE45E}"/>
              </a:ext>
            </a:extLst>
          </p:cNvPr>
          <p:cNvCxnSpPr>
            <a:cxnSpLocks/>
            <a:stCxn id="19" idx="0"/>
            <a:endCxn id="17" idx="2"/>
          </p:cNvCxnSpPr>
          <p:nvPr/>
        </p:nvCxnSpPr>
        <p:spPr bwMode="auto">
          <a:xfrm flipH="1" flipV="1">
            <a:off x="3576158" y="2383870"/>
            <a:ext cx="1587" cy="335304"/>
          </a:xfrm>
          <a:prstGeom prst="straightConnector1">
            <a:avLst/>
          </a:prstGeom>
          <a:noFill/>
          <a:ln w="63500">
            <a:solidFill>
              <a:srgbClr val="C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" name="Conector: angular 218">
            <a:extLst>
              <a:ext uri="{FF2B5EF4-FFF2-40B4-BE49-F238E27FC236}">
                <a16:creationId xmlns:a16="http://schemas.microsoft.com/office/drawing/2014/main" xmlns="" id="{3C2CF3C2-9F0F-F02A-701C-901D06F16D18}"/>
              </a:ext>
            </a:extLst>
          </p:cNvPr>
          <p:cNvCxnSpPr>
            <a:cxnSpLocks/>
            <a:stCxn id="19" idx="2"/>
            <a:endCxn id="22" idx="0"/>
          </p:cNvCxnSpPr>
          <p:nvPr/>
        </p:nvCxnSpPr>
        <p:spPr bwMode="auto">
          <a:xfrm rot="16200000" flipH="1">
            <a:off x="4040147" y="2772863"/>
            <a:ext cx="1100053" cy="2024857"/>
          </a:xfrm>
          <a:prstGeom prst="bentConnector3">
            <a:avLst>
              <a:gd name="adj1" fmla="val 69118"/>
            </a:avLst>
          </a:prstGeom>
          <a:noFill/>
          <a:ln w="63500">
            <a:solidFill>
              <a:srgbClr val="C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2" name="Conector recto de flecha 157">
            <a:extLst>
              <a:ext uri="{FF2B5EF4-FFF2-40B4-BE49-F238E27FC236}">
                <a16:creationId xmlns:a16="http://schemas.microsoft.com/office/drawing/2014/main" xmlns="" id="{23A15FD5-51D5-6A66-FC64-7AC5C524078B}"/>
              </a:ext>
            </a:extLst>
          </p:cNvPr>
          <p:cNvCxnSpPr>
            <a:cxnSpLocks/>
            <a:stCxn id="18" idx="3"/>
          </p:cNvCxnSpPr>
          <p:nvPr/>
        </p:nvCxnSpPr>
        <p:spPr bwMode="auto">
          <a:xfrm flipV="1">
            <a:off x="4302439" y="4910292"/>
            <a:ext cx="573087" cy="0"/>
          </a:xfrm>
          <a:prstGeom prst="straightConnector1">
            <a:avLst/>
          </a:prstGeom>
          <a:noFill/>
          <a:ln w="63500">
            <a:solidFill>
              <a:srgbClr val="C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3" name="Conector recto de flecha 157">
            <a:extLst>
              <a:ext uri="{FF2B5EF4-FFF2-40B4-BE49-F238E27FC236}">
                <a16:creationId xmlns:a16="http://schemas.microsoft.com/office/drawing/2014/main" xmlns="" id="{76EC2A80-C45A-FD96-5774-A59A527338EC}"/>
              </a:ext>
            </a:extLst>
          </p:cNvPr>
          <p:cNvCxnSpPr>
            <a:cxnSpLocks/>
            <a:stCxn id="19" idx="3"/>
            <a:endCxn id="34" idx="1"/>
          </p:cNvCxnSpPr>
          <p:nvPr/>
        </p:nvCxnSpPr>
        <p:spPr bwMode="auto">
          <a:xfrm>
            <a:off x="4302439" y="2977220"/>
            <a:ext cx="2646362" cy="12700"/>
          </a:xfrm>
          <a:prstGeom prst="straightConnector1">
            <a:avLst/>
          </a:prstGeom>
          <a:noFill/>
          <a:ln w="63500">
            <a:solidFill>
              <a:srgbClr val="C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4" name="QuadreDeText 110">
            <a:extLst>
              <a:ext uri="{FF2B5EF4-FFF2-40B4-BE49-F238E27FC236}">
                <a16:creationId xmlns:a16="http://schemas.microsoft.com/office/drawing/2014/main" xmlns="" id="{63A264CA-ED65-2E55-8AC7-1F830AD45D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48801" y="2731874"/>
            <a:ext cx="1449388" cy="516092"/>
          </a:xfrm>
          <a:prstGeom prst="rect">
            <a:avLst/>
          </a:prstGeom>
          <a:solidFill>
            <a:srgbClr val="C00000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>
            <a:defPPr>
              <a:defRPr lang="ca-ES"/>
            </a:defPPr>
            <a:lvl1pPr algn="ctr">
              <a:spcBef>
                <a:spcPct val="0"/>
              </a:spcBef>
              <a:buClrTx/>
              <a:buFontTx/>
              <a:buNone/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ca-ES" altLang="ca-ES"/>
              <a:t>Dispositiu pel vot exterior</a:t>
            </a:r>
          </a:p>
        </p:txBody>
      </p:sp>
      <p:sp>
        <p:nvSpPr>
          <p:cNvPr id="35" name="QuadreDeText 110">
            <a:extLst>
              <a:ext uri="{FF2B5EF4-FFF2-40B4-BE49-F238E27FC236}">
                <a16:creationId xmlns:a16="http://schemas.microsoft.com/office/drawing/2014/main" xmlns="" id="{F0F4B7C9-A454-B81E-5EB9-6A402999D5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2776" y="4959510"/>
            <a:ext cx="1450975" cy="719582"/>
          </a:xfrm>
          <a:prstGeom prst="rect">
            <a:avLst/>
          </a:prstGeom>
          <a:noFill/>
          <a:ln w="190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rgbClr val="C00000"/>
              </a:buClr>
              <a:buFont typeface="Wingdings 2" panose="05020102010507070707" pitchFamily="18" charset="2"/>
              <a:buChar char="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ca-ES" altLang="ca-ES" sz="1000" b="1" dirty="0"/>
              <a:t>Comissió Tècnica Pla </a:t>
            </a:r>
            <a:r>
              <a:rPr lang="ca-ES" altLang="ca-ES" sz="1000" b="1" dirty="0" err="1"/>
              <a:t>Desconfinament</a:t>
            </a:r>
            <a:r>
              <a:rPr lang="ca-ES" altLang="ca-ES" sz="1000" b="1" dirty="0"/>
              <a:t> Administracions Locals</a:t>
            </a:r>
          </a:p>
        </p:txBody>
      </p:sp>
      <p:sp>
        <p:nvSpPr>
          <p:cNvPr id="36" name="QuadreDeText 110">
            <a:extLst>
              <a:ext uri="{FF2B5EF4-FFF2-40B4-BE49-F238E27FC236}">
                <a16:creationId xmlns:a16="http://schemas.microsoft.com/office/drawing/2014/main" xmlns="" id="{E0EB9DCE-EB30-B9C6-8FE2-D06F09A64F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02764" y="4472102"/>
            <a:ext cx="1495425" cy="863600"/>
          </a:xfrm>
          <a:prstGeom prst="rect">
            <a:avLst/>
          </a:prstGeom>
          <a:noFill/>
          <a:ln w="190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rgbClr val="C00000"/>
              </a:buClr>
              <a:buFont typeface="Wingdings 2" panose="05020102010507070707" pitchFamily="18" charset="2"/>
              <a:buChar char="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ca-ES" altLang="ca-ES" sz="1200" b="1" dirty="0"/>
              <a:t>Juntes electorals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ca-ES" altLang="ca-ES" sz="1200" b="1" dirty="0"/>
              <a:t>Oficina del Cens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ca-ES" altLang="ca-ES" sz="1200" b="1" dirty="0"/>
              <a:t>Correus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ca-ES" altLang="ca-ES" sz="1200" b="1" dirty="0"/>
              <a:t>Delegació Govern</a:t>
            </a:r>
          </a:p>
        </p:txBody>
      </p:sp>
      <p:cxnSp>
        <p:nvCxnSpPr>
          <p:cNvPr id="37" name="Conector: angular 218">
            <a:extLst>
              <a:ext uri="{FF2B5EF4-FFF2-40B4-BE49-F238E27FC236}">
                <a16:creationId xmlns:a16="http://schemas.microsoft.com/office/drawing/2014/main" xmlns="" id="{FB62EDA2-5D16-0A38-EE9C-6174D5B6F53C}"/>
              </a:ext>
            </a:extLst>
          </p:cNvPr>
          <p:cNvCxnSpPr>
            <a:cxnSpLocks/>
            <a:stCxn id="19" idx="2"/>
            <a:endCxn id="36" idx="0"/>
          </p:cNvCxnSpPr>
          <p:nvPr/>
        </p:nvCxnSpPr>
        <p:spPr bwMode="auto">
          <a:xfrm rot="16200000" flipH="1">
            <a:off x="4995693" y="1817318"/>
            <a:ext cx="1236836" cy="4072732"/>
          </a:xfrm>
          <a:prstGeom prst="bentConnector3">
            <a:avLst>
              <a:gd name="adj1" fmla="val 61090"/>
            </a:avLst>
          </a:prstGeom>
          <a:noFill/>
          <a:ln w="63500">
            <a:solidFill>
              <a:srgbClr val="C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8" name="Conector recto de flecha 157">
            <a:extLst>
              <a:ext uri="{FF2B5EF4-FFF2-40B4-BE49-F238E27FC236}">
                <a16:creationId xmlns:a16="http://schemas.microsoft.com/office/drawing/2014/main" xmlns="" id="{36D7D981-1C44-7A28-C521-FC59836BAF82}"/>
              </a:ext>
            </a:extLst>
          </p:cNvPr>
          <p:cNvCxnSpPr>
            <a:cxnSpLocks/>
            <a:stCxn id="36" idx="1"/>
          </p:cNvCxnSpPr>
          <p:nvPr/>
        </p:nvCxnSpPr>
        <p:spPr bwMode="auto">
          <a:xfrm flipH="1">
            <a:off x="6326502" y="4903902"/>
            <a:ext cx="576262" cy="0"/>
          </a:xfrm>
          <a:prstGeom prst="straightConnector1">
            <a:avLst/>
          </a:prstGeom>
          <a:noFill/>
          <a:ln w="63500">
            <a:solidFill>
              <a:srgbClr val="C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9" name="QuadreDeText 110">
            <a:extLst>
              <a:ext uri="{FF2B5EF4-FFF2-40B4-BE49-F238E27FC236}">
                <a16:creationId xmlns:a16="http://schemas.microsoft.com/office/drawing/2014/main" xmlns="" id="{AFD49368-1D0A-B02B-5230-A0E8061B22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5526" y="3312134"/>
            <a:ext cx="1450975" cy="515145"/>
          </a:xfrm>
          <a:prstGeom prst="rect">
            <a:avLst/>
          </a:prstGeom>
          <a:noFill/>
          <a:ln w="190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rgbClr val="C00000"/>
              </a:buClr>
              <a:buFont typeface="Wingdings 2" panose="05020102010507070707" pitchFamily="18" charset="2"/>
              <a:buChar char="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ca-ES" altLang="ca-ES" sz="1200" b="1"/>
              <a:t>Taula de Partits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ca-ES" altLang="ca-ES" sz="1200" b="1"/>
              <a:t>Parlament</a:t>
            </a:r>
          </a:p>
        </p:txBody>
      </p:sp>
      <p:cxnSp>
        <p:nvCxnSpPr>
          <p:cNvPr id="40" name="Conector: angular 218">
            <a:extLst>
              <a:ext uri="{FF2B5EF4-FFF2-40B4-BE49-F238E27FC236}">
                <a16:creationId xmlns:a16="http://schemas.microsoft.com/office/drawing/2014/main" xmlns="" id="{873EDC83-FB4C-909C-8A34-8EFB11CF4CF9}"/>
              </a:ext>
            </a:extLst>
          </p:cNvPr>
          <p:cNvCxnSpPr>
            <a:cxnSpLocks/>
            <a:stCxn id="19" idx="3"/>
            <a:endCxn id="39" idx="0"/>
          </p:cNvCxnSpPr>
          <p:nvPr/>
        </p:nvCxnSpPr>
        <p:spPr bwMode="auto">
          <a:xfrm>
            <a:off x="4302439" y="2977220"/>
            <a:ext cx="1298575" cy="334914"/>
          </a:xfrm>
          <a:prstGeom prst="bentConnector2">
            <a:avLst/>
          </a:prstGeom>
          <a:noFill/>
          <a:ln w="63500">
            <a:solidFill>
              <a:srgbClr val="C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3250778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ca-ES" dirty="0"/>
              <a:t>Estratègia de comunicació </a:t>
            </a:r>
            <a:r>
              <a:rPr lang="ca-ES" dirty="0" err="1"/>
              <a:t>transmèdia</a:t>
            </a:r>
            <a:endParaRPr lang="ca-ES" dirty="0"/>
          </a:p>
        </p:txBody>
      </p:sp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xmlns="" id="{73614AD7-B2A6-42E0-9B0B-1E1E9E417414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ca-E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8235A38-79CE-461C-8AFD-0B5AAB887726}" type="slidenum">
              <a:rPr lang="ca-ES" smtClean="0"/>
              <a:pPr/>
              <a:t>13</a:t>
            </a:fld>
            <a:endParaRPr lang="ca-ES" dirty="0"/>
          </a:p>
        </p:txBody>
      </p:sp>
      <p:pic>
        <p:nvPicPr>
          <p:cNvPr id="16" name="Picture 2" descr="M:\SFAD\AA NOVA 2017\08_MDP1a_2017\Difusió MDP 1a\IMATGE MDP\logos\generalitat_cmyk.tif">
            <a:extLst>
              <a:ext uri="{FF2B5EF4-FFF2-40B4-BE49-F238E27FC236}">
                <a16:creationId xmlns:a16="http://schemas.microsoft.com/office/drawing/2014/main" xmlns="" id="{D634F538-EC7C-4369-92C2-9676CB9BCA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6237312"/>
            <a:ext cx="2200499" cy="384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4" name="Grupo 13">
            <a:extLst>
              <a:ext uri="{FF2B5EF4-FFF2-40B4-BE49-F238E27FC236}">
                <a16:creationId xmlns:a16="http://schemas.microsoft.com/office/drawing/2014/main" xmlns="" id="{204A06FF-4E11-177C-6285-37CA11EC0C56}"/>
              </a:ext>
            </a:extLst>
          </p:cNvPr>
          <p:cNvGrpSpPr/>
          <p:nvPr/>
        </p:nvGrpSpPr>
        <p:grpSpPr>
          <a:xfrm>
            <a:off x="6649415" y="2782001"/>
            <a:ext cx="1450977" cy="1662573"/>
            <a:chOff x="6732240" y="2643138"/>
            <a:chExt cx="1450977" cy="1662573"/>
          </a:xfrm>
        </p:grpSpPr>
        <p:sp>
          <p:nvSpPr>
            <p:cNvPr id="17" name="QuadreDeText 110">
              <a:extLst>
                <a:ext uri="{FF2B5EF4-FFF2-40B4-BE49-F238E27FC236}">
                  <a16:creationId xmlns:a16="http://schemas.microsoft.com/office/drawing/2014/main" xmlns="" id="{AC31FD00-70F1-6F32-5FEE-060966929D2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32240" y="2643138"/>
              <a:ext cx="1449388" cy="360000"/>
            </a:xfrm>
            <a:prstGeom prst="rect">
              <a:avLst/>
            </a:prstGeom>
            <a:noFill/>
            <a:ln w="19050">
              <a:solidFill>
                <a:srgbClr val="C00000"/>
              </a:solidFill>
              <a:miter lim="800000"/>
              <a:headEnd/>
              <a:tailEnd/>
            </a:ln>
          </p:spPr>
          <p:txBody>
            <a:bodyPr anchor="ctr"/>
            <a:lstStyle>
              <a:defPPr>
                <a:defRPr lang="ca-ES"/>
              </a:defPPr>
              <a:lvl1pPr algn="ctr">
                <a:buClrTx/>
                <a:buFontTx/>
                <a:buNone/>
                <a:defRPr sz="1200" b="1">
                  <a:solidFill>
                    <a:srgbClr val="C00000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Wingdings" panose="05000000000000000000" pitchFamily="2" charset="2"/>
                <a:buChar char="§"/>
                <a:defRPr sz="1600"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1600"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1600"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1600"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1600">
                  <a:latin typeface="Arial" panose="020B0604020202020204" pitchFamily="34" charset="0"/>
                </a:defRPr>
              </a:lvl9pPr>
            </a:lstStyle>
            <a:p>
              <a:r>
                <a:rPr lang="ca-ES" altLang="ca-ES" dirty="0"/>
                <a:t>Partits</a:t>
              </a:r>
            </a:p>
          </p:txBody>
        </p:sp>
        <p:sp>
          <p:nvSpPr>
            <p:cNvPr id="18" name="QuadreDeText 110">
              <a:extLst>
                <a:ext uri="{FF2B5EF4-FFF2-40B4-BE49-F238E27FC236}">
                  <a16:creationId xmlns:a16="http://schemas.microsoft.com/office/drawing/2014/main" xmlns="" id="{B247F554-9526-73C8-5F6E-E57992D01D0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32240" y="3077329"/>
              <a:ext cx="1450975" cy="360000"/>
            </a:xfrm>
            <a:prstGeom prst="rect">
              <a:avLst/>
            </a:prstGeom>
            <a:noFill/>
            <a:ln w="1905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>
              <a:lvl1pPr>
                <a:spcBef>
                  <a:spcPct val="20000"/>
                </a:spcBef>
                <a:buClr>
                  <a:srgbClr val="C00000"/>
                </a:buClr>
                <a:buFont typeface="Wingdings 2" panose="05020102010507070707" pitchFamily="18" charset="2"/>
                <a:buChar char=""/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Wingdings" panose="05000000000000000000" pitchFamily="2" charset="2"/>
                <a:buChar char="§"/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ca-ES" altLang="ca-ES" sz="1200" b="1" dirty="0"/>
                <a:t>Mitjans</a:t>
              </a:r>
            </a:p>
          </p:txBody>
        </p:sp>
        <p:sp>
          <p:nvSpPr>
            <p:cNvPr id="19" name="QuadreDeText 110">
              <a:extLst>
                <a:ext uri="{FF2B5EF4-FFF2-40B4-BE49-F238E27FC236}">
                  <a16:creationId xmlns:a16="http://schemas.microsoft.com/office/drawing/2014/main" xmlns="" id="{5572CCEF-09EF-BEB0-CB05-02C0F40AA5C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32242" y="3511520"/>
              <a:ext cx="1450975" cy="360000"/>
            </a:xfrm>
            <a:prstGeom prst="rect">
              <a:avLst/>
            </a:prstGeom>
            <a:noFill/>
            <a:ln w="1905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>
              <a:lvl1pPr>
                <a:spcBef>
                  <a:spcPct val="20000"/>
                </a:spcBef>
                <a:buClr>
                  <a:srgbClr val="C00000"/>
                </a:buClr>
                <a:buFont typeface="Wingdings 2" panose="05020102010507070707" pitchFamily="18" charset="2"/>
                <a:buChar char=""/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Wingdings" panose="05000000000000000000" pitchFamily="2" charset="2"/>
                <a:buChar char="§"/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ca-ES" altLang="ca-ES" sz="1200" b="1" dirty="0"/>
                <a:t>Experts</a:t>
              </a:r>
            </a:p>
          </p:txBody>
        </p:sp>
        <p:sp>
          <p:nvSpPr>
            <p:cNvPr id="20" name="QuadreDeText 110">
              <a:extLst>
                <a:ext uri="{FF2B5EF4-FFF2-40B4-BE49-F238E27FC236}">
                  <a16:creationId xmlns:a16="http://schemas.microsoft.com/office/drawing/2014/main" xmlns="" id="{612CE32E-3C9C-1A84-ECE4-C25BF8A8F3F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32241" y="3945711"/>
              <a:ext cx="1450975" cy="360000"/>
            </a:xfrm>
            <a:prstGeom prst="rect">
              <a:avLst/>
            </a:prstGeom>
            <a:noFill/>
            <a:ln w="1905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>
              <a:lvl1pPr>
                <a:spcBef>
                  <a:spcPct val="20000"/>
                </a:spcBef>
                <a:buClr>
                  <a:srgbClr val="C00000"/>
                </a:buClr>
                <a:buFont typeface="Wingdings 2" panose="05020102010507070707" pitchFamily="18" charset="2"/>
                <a:buChar char=""/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Wingdings" panose="05000000000000000000" pitchFamily="2" charset="2"/>
                <a:buChar char="§"/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ca-ES" altLang="ca-ES" sz="1200" b="1" dirty="0"/>
                <a:t>Ciutadans</a:t>
              </a:r>
            </a:p>
          </p:txBody>
        </p:sp>
      </p:grpSp>
      <p:grpSp>
        <p:nvGrpSpPr>
          <p:cNvPr id="21" name="Grupo 20">
            <a:extLst>
              <a:ext uri="{FF2B5EF4-FFF2-40B4-BE49-F238E27FC236}">
                <a16:creationId xmlns:a16="http://schemas.microsoft.com/office/drawing/2014/main" xmlns="" id="{93C40716-FE89-B922-04B5-20E5854330EA}"/>
              </a:ext>
            </a:extLst>
          </p:cNvPr>
          <p:cNvGrpSpPr/>
          <p:nvPr/>
        </p:nvGrpSpPr>
        <p:grpSpPr>
          <a:xfrm>
            <a:off x="3846238" y="2929210"/>
            <a:ext cx="1450975" cy="1373738"/>
            <a:chOff x="3641031" y="2732652"/>
            <a:chExt cx="1450975" cy="1373738"/>
          </a:xfrm>
        </p:grpSpPr>
        <p:sp>
          <p:nvSpPr>
            <p:cNvPr id="22" name="QuadreDeText 110">
              <a:extLst>
                <a:ext uri="{FF2B5EF4-FFF2-40B4-BE49-F238E27FC236}">
                  <a16:creationId xmlns:a16="http://schemas.microsoft.com/office/drawing/2014/main" xmlns="" id="{5AF8A7F8-03C6-085A-A493-A157D10004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41031" y="2732652"/>
              <a:ext cx="1450975" cy="505483"/>
            </a:xfrm>
            <a:prstGeom prst="rect">
              <a:avLst/>
            </a:prstGeom>
            <a:solidFill>
              <a:srgbClr val="C00000"/>
            </a:solidFill>
            <a:ln w="19050">
              <a:solidFill>
                <a:srgbClr val="C00000"/>
              </a:solidFill>
              <a:miter lim="800000"/>
              <a:headEnd/>
              <a:tailEnd/>
            </a:ln>
          </p:spPr>
          <p:txBody>
            <a:bodyPr anchor="ctr"/>
            <a:lstStyle>
              <a:lvl1pPr>
                <a:spcBef>
                  <a:spcPct val="20000"/>
                </a:spcBef>
                <a:buClr>
                  <a:srgbClr val="C00000"/>
                </a:buClr>
                <a:buFont typeface="Wingdings 2" panose="05020102010507070707" pitchFamily="18" charset="2"/>
                <a:buChar char=""/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Wingdings" panose="05000000000000000000" pitchFamily="2" charset="2"/>
                <a:buChar char="§"/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ca-ES" altLang="ca-ES" sz="1200" b="1" dirty="0">
                  <a:solidFill>
                    <a:schemeClr val="bg1"/>
                  </a:solidFill>
                </a:rPr>
                <a:t>Campanya institucional</a:t>
              </a:r>
            </a:p>
          </p:txBody>
        </p:sp>
        <p:sp>
          <p:nvSpPr>
            <p:cNvPr id="23" name="QuadreDeText 110">
              <a:extLst>
                <a:ext uri="{FF2B5EF4-FFF2-40B4-BE49-F238E27FC236}">
                  <a16:creationId xmlns:a16="http://schemas.microsoft.com/office/drawing/2014/main" xmlns="" id="{7A2FBD5A-5E56-A8D3-762B-53E5CCFF9FA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41031" y="3746390"/>
              <a:ext cx="1450975" cy="360000"/>
            </a:xfrm>
            <a:prstGeom prst="rect">
              <a:avLst/>
            </a:prstGeom>
            <a:noFill/>
            <a:ln w="1905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>
              <a:lvl1pPr>
                <a:spcBef>
                  <a:spcPct val="20000"/>
                </a:spcBef>
                <a:buClr>
                  <a:srgbClr val="C00000"/>
                </a:buClr>
                <a:buFont typeface="Wingdings 2" panose="05020102010507070707" pitchFamily="18" charset="2"/>
                <a:buChar char=""/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Wingdings" panose="05000000000000000000" pitchFamily="2" charset="2"/>
                <a:buChar char="§"/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ca-ES" altLang="ca-ES" sz="1200" b="1" dirty="0" err="1"/>
                <a:t>Twitter</a:t>
              </a:r>
              <a:endParaRPr lang="ca-ES" altLang="ca-ES" sz="1200" b="1" dirty="0"/>
            </a:p>
          </p:txBody>
        </p:sp>
        <p:sp>
          <p:nvSpPr>
            <p:cNvPr id="24" name="QuadreDeText 110">
              <a:extLst>
                <a:ext uri="{FF2B5EF4-FFF2-40B4-BE49-F238E27FC236}">
                  <a16:creationId xmlns:a16="http://schemas.microsoft.com/office/drawing/2014/main" xmlns="" id="{50201B63-C467-44BC-62F5-7B760DE3BCF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41031" y="3312199"/>
              <a:ext cx="1449388" cy="360000"/>
            </a:xfrm>
            <a:prstGeom prst="rect">
              <a:avLst/>
            </a:prstGeom>
            <a:solidFill>
              <a:srgbClr val="C00000"/>
            </a:solidFill>
            <a:ln w="19050">
              <a:solidFill>
                <a:srgbClr val="C00000"/>
              </a:solidFill>
              <a:miter lim="800000"/>
              <a:headEnd/>
              <a:tailEnd/>
            </a:ln>
          </p:spPr>
          <p:txBody>
            <a:bodyPr anchor="ctr"/>
            <a:lstStyle>
              <a:lvl1pPr>
                <a:spcBef>
                  <a:spcPct val="20000"/>
                </a:spcBef>
                <a:buClr>
                  <a:srgbClr val="C00000"/>
                </a:buClr>
                <a:buFont typeface="Wingdings 2" panose="05020102010507070707" pitchFamily="18" charset="2"/>
                <a:buChar char=""/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Wingdings" panose="05000000000000000000" pitchFamily="2" charset="2"/>
                <a:buChar char="§"/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ca-ES" altLang="ca-ES" sz="1200" b="1" dirty="0">
                  <a:solidFill>
                    <a:schemeClr val="bg1"/>
                  </a:solidFill>
                </a:rPr>
                <a:t>Web</a:t>
              </a:r>
            </a:p>
          </p:txBody>
        </p:sp>
      </p:grpSp>
      <p:grpSp>
        <p:nvGrpSpPr>
          <p:cNvPr id="25" name="Grupo 24">
            <a:extLst>
              <a:ext uri="{FF2B5EF4-FFF2-40B4-BE49-F238E27FC236}">
                <a16:creationId xmlns:a16="http://schemas.microsoft.com/office/drawing/2014/main" xmlns="" id="{2F601C18-D2E7-2728-040C-FD3F41D3ADBD}"/>
              </a:ext>
            </a:extLst>
          </p:cNvPr>
          <p:cNvGrpSpPr/>
          <p:nvPr/>
        </p:nvGrpSpPr>
        <p:grpSpPr>
          <a:xfrm>
            <a:off x="3846238" y="4794311"/>
            <a:ext cx="1450975" cy="869040"/>
            <a:chOff x="3641031" y="4938327"/>
            <a:chExt cx="1450975" cy="869040"/>
          </a:xfrm>
        </p:grpSpPr>
        <p:sp>
          <p:nvSpPr>
            <p:cNvPr id="26" name="QuadreDeText 110">
              <a:extLst>
                <a:ext uri="{FF2B5EF4-FFF2-40B4-BE49-F238E27FC236}">
                  <a16:creationId xmlns:a16="http://schemas.microsoft.com/office/drawing/2014/main" xmlns="" id="{D317F98F-8297-E365-6A50-C53B7DC2389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41031" y="4938327"/>
              <a:ext cx="1450975" cy="434849"/>
            </a:xfrm>
            <a:prstGeom prst="rect">
              <a:avLst/>
            </a:prstGeom>
            <a:noFill/>
            <a:ln w="19050">
              <a:solidFill>
                <a:srgbClr val="C00000"/>
              </a:solidFill>
              <a:miter lim="800000"/>
              <a:headEnd/>
              <a:tailEnd/>
            </a:ln>
          </p:spPr>
          <p:txBody>
            <a:bodyPr anchor="ctr"/>
            <a:lstStyle>
              <a:lvl1pPr>
                <a:spcBef>
                  <a:spcPct val="20000"/>
                </a:spcBef>
                <a:buClr>
                  <a:srgbClr val="C00000"/>
                </a:buClr>
                <a:buFont typeface="Wingdings 2" panose="05020102010507070707" pitchFamily="18" charset="2"/>
                <a:buChar char=""/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Wingdings" panose="05000000000000000000" pitchFamily="2" charset="2"/>
                <a:buChar char="§"/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ca-ES" altLang="ca-ES" sz="1200" b="1" dirty="0">
                  <a:solidFill>
                    <a:srgbClr val="C00000"/>
                  </a:solidFill>
                </a:rPr>
                <a:t>Col·legis electorals</a:t>
              </a:r>
            </a:p>
          </p:txBody>
        </p:sp>
        <p:sp>
          <p:nvSpPr>
            <p:cNvPr id="27" name="QuadreDeText 110">
              <a:extLst>
                <a:ext uri="{FF2B5EF4-FFF2-40B4-BE49-F238E27FC236}">
                  <a16:creationId xmlns:a16="http://schemas.microsoft.com/office/drawing/2014/main" xmlns="" id="{1E348952-02B0-A70F-6D00-99B01B68CCC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41031" y="5447367"/>
              <a:ext cx="1450975" cy="360000"/>
            </a:xfrm>
            <a:prstGeom prst="rect">
              <a:avLst/>
            </a:prstGeom>
            <a:noFill/>
            <a:ln w="1905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>
              <a:lvl1pPr>
                <a:spcBef>
                  <a:spcPct val="20000"/>
                </a:spcBef>
                <a:buClr>
                  <a:srgbClr val="C00000"/>
                </a:buClr>
                <a:buFont typeface="Wingdings 2" panose="05020102010507070707" pitchFamily="18" charset="2"/>
                <a:buChar char=""/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Wingdings" panose="05000000000000000000" pitchFamily="2" charset="2"/>
                <a:buChar char="§"/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ca-ES" altLang="ca-ES" sz="1200" b="1" dirty="0"/>
                <a:t>Ajuntaments</a:t>
              </a:r>
            </a:p>
          </p:txBody>
        </p:sp>
      </p:grpSp>
      <p:grpSp>
        <p:nvGrpSpPr>
          <p:cNvPr id="28" name="Grupo 27">
            <a:extLst>
              <a:ext uri="{FF2B5EF4-FFF2-40B4-BE49-F238E27FC236}">
                <a16:creationId xmlns:a16="http://schemas.microsoft.com/office/drawing/2014/main" xmlns="" id="{091D9B78-DEA0-E50B-67EB-0421710C9904}"/>
              </a:ext>
            </a:extLst>
          </p:cNvPr>
          <p:cNvGrpSpPr/>
          <p:nvPr/>
        </p:nvGrpSpPr>
        <p:grpSpPr>
          <a:xfrm>
            <a:off x="1023564" y="2564904"/>
            <a:ext cx="1449387" cy="2096766"/>
            <a:chOff x="551410" y="2586417"/>
            <a:chExt cx="1449387" cy="2096766"/>
          </a:xfrm>
        </p:grpSpPr>
        <p:sp>
          <p:nvSpPr>
            <p:cNvPr id="29" name="QuadreDeText 110">
              <a:extLst>
                <a:ext uri="{FF2B5EF4-FFF2-40B4-BE49-F238E27FC236}">
                  <a16:creationId xmlns:a16="http://schemas.microsoft.com/office/drawing/2014/main" xmlns="" id="{9BF7BBC1-0FD7-9903-9EA1-E8679B1E126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51410" y="2586417"/>
              <a:ext cx="1449387" cy="360000"/>
            </a:xfrm>
            <a:prstGeom prst="rect">
              <a:avLst/>
            </a:prstGeom>
            <a:noFill/>
            <a:ln w="19050">
              <a:solidFill>
                <a:srgbClr val="C00000"/>
              </a:solidFill>
              <a:miter lim="800000"/>
              <a:headEnd/>
              <a:tailEnd/>
            </a:ln>
          </p:spPr>
          <p:txBody>
            <a:bodyPr anchor="ctr"/>
            <a:lstStyle>
              <a:defPPr>
                <a:defRPr lang="ca-ES"/>
              </a:defPPr>
              <a:lvl1pPr algn="ctr">
                <a:buClrTx/>
                <a:buFontTx/>
                <a:buNone/>
                <a:defRPr sz="1200" b="1">
                  <a:solidFill>
                    <a:srgbClr val="C00000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Wingdings" panose="05000000000000000000" pitchFamily="2" charset="2"/>
                <a:buChar char="§"/>
                <a:defRPr sz="1600"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1600"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1600"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1600"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1600">
                  <a:latin typeface="Arial" panose="020B0604020202020204" pitchFamily="34" charset="0"/>
                </a:defRPr>
              </a:lvl9pPr>
            </a:lstStyle>
            <a:p>
              <a:r>
                <a:rPr lang="ca-ES" altLang="ca-ES" dirty="0"/>
                <a:t>Dades</a:t>
              </a:r>
            </a:p>
          </p:txBody>
        </p:sp>
        <p:sp>
          <p:nvSpPr>
            <p:cNvPr id="30" name="QuadreDeText 110">
              <a:extLst>
                <a:ext uri="{FF2B5EF4-FFF2-40B4-BE49-F238E27FC236}">
                  <a16:creationId xmlns:a16="http://schemas.microsoft.com/office/drawing/2014/main" xmlns="" id="{78641201-FCE3-4B79-50D5-B38BC623B31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51410" y="3020608"/>
              <a:ext cx="1449387" cy="360000"/>
            </a:xfrm>
            <a:prstGeom prst="rect">
              <a:avLst/>
            </a:prstGeom>
            <a:noFill/>
            <a:ln w="19050">
              <a:solidFill>
                <a:srgbClr val="C00000"/>
              </a:solidFill>
              <a:miter lim="800000"/>
              <a:headEnd/>
              <a:tailEnd/>
            </a:ln>
          </p:spPr>
          <p:txBody>
            <a:bodyPr anchor="ctr"/>
            <a:lstStyle>
              <a:defPPr>
                <a:defRPr lang="ca-ES"/>
              </a:defPPr>
              <a:lvl1pPr algn="ctr">
                <a:buClrTx/>
                <a:buFontTx/>
                <a:buNone/>
                <a:defRPr sz="1200" b="1">
                  <a:solidFill>
                    <a:srgbClr val="C00000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Wingdings" panose="05000000000000000000" pitchFamily="2" charset="2"/>
                <a:buChar char="§"/>
                <a:defRPr sz="1600"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1600"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1600"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1600"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1600">
                  <a:latin typeface="Arial" panose="020B0604020202020204" pitchFamily="34" charset="0"/>
                </a:defRPr>
              </a:lvl9pPr>
            </a:lstStyle>
            <a:p>
              <a:r>
                <a:rPr lang="ca-ES" altLang="ca-ES" dirty="0"/>
                <a:t>Informació</a:t>
              </a:r>
            </a:p>
          </p:txBody>
        </p:sp>
        <p:sp>
          <p:nvSpPr>
            <p:cNvPr id="31" name="QuadreDeText 110">
              <a:extLst>
                <a:ext uri="{FF2B5EF4-FFF2-40B4-BE49-F238E27FC236}">
                  <a16:creationId xmlns:a16="http://schemas.microsoft.com/office/drawing/2014/main" xmlns="" id="{5EB1A1F4-E1D9-F20A-83C5-F0C0E9553E2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51410" y="3888990"/>
              <a:ext cx="1449387" cy="360000"/>
            </a:xfrm>
            <a:prstGeom prst="rect">
              <a:avLst/>
            </a:prstGeom>
            <a:noFill/>
            <a:ln w="19050">
              <a:solidFill>
                <a:srgbClr val="C00000"/>
              </a:solidFill>
              <a:miter lim="800000"/>
              <a:headEnd/>
              <a:tailEnd/>
            </a:ln>
          </p:spPr>
          <p:txBody>
            <a:bodyPr anchor="ctr"/>
            <a:lstStyle>
              <a:defPPr>
                <a:defRPr lang="ca-ES"/>
              </a:defPPr>
              <a:lvl1pPr algn="ctr">
                <a:buClrTx/>
                <a:buFontTx/>
                <a:buNone/>
                <a:defRPr sz="1200" b="1">
                  <a:solidFill>
                    <a:srgbClr val="C00000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Wingdings" panose="05000000000000000000" pitchFamily="2" charset="2"/>
                <a:buChar char="§"/>
                <a:defRPr sz="1600"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1600"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1600"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1600"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1600">
                  <a:latin typeface="Arial" panose="020B0604020202020204" pitchFamily="34" charset="0"/>
                </a:defRPr>
              </a:lvl9pPr>
            </a:lstStyle>
            <a:p>
              <a:r>
                <a:rPr lang="ca-ES" altLang="ca-ES" dirty="0"/>
                <a:t>Actualitzacions</a:t>
              </a:r>
            </a:p>
          </p:txBody>
        </p:sp>
        <p:sp>
          <p:nvSpPr>
            <p:cNvPr id="32" name="QuadreDeText 110">
              <a:extLst>
                <a:ext uri="{FF2B5EF4-FFF2-40B4-BE49-F238E27FC236}">
                  <a16:creationId xmlns:a16="http://schemas.microsoft.com/office/drawing/2014/main" xmlns="" id="{B02B77F3-14A0-F094-BBBB-592A32041D3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51410" y="3454799"/>
              <a:ext cx="1449387" cy="360000"/>
            </a:xfrm>
            <a:prstGeom prst="rect">
              <a:avLst/>
            </a:prstGeom>
            <a:noFill/>
            <a:ln w="19050">
              <a:solidFill>
                <a:srgbClr val="C00000"/>
              </a:solidFill>
              <a:miter lim="800000"/>
              <a:headEnd/>
              <a:tailEnd/>
            </a:ln>
          </p:spPr>
          <p:txBody>
            <a:bodyPr anchor="ctr"/>
            <a:lstStyle>
              <a:defPPr>
                <a:defRPr lang="ca-ES"/>
              </a:defPPr>
              <a:lvl1pPr algn="ctr">
                <a:buClrTx/>
                <a:buFontTx/>
                <a:buNone/>
                <a:defRPr sz="1200" b="1">
                  <a:solidFill>
                    <a:srgbClr val="C00000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Wingdings" panose="05000000000000000000" pitchFamily="2" charset="2"/>
                <a:buChar char="§"/>
                <a:defRPr sz="1600"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1600"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1600"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1600"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1600">
                  <a:latin typeface="Arial" panose="020B0604020202020204" pitchFamily="34" charset="0"/>
                </a:defRPr>
              </a:lvl9pPr>
            </a:lstStyle>
            <a:p>
              <a:r>
                <a:rPr lang="ca-ES" altLang="ca-ES" dirty="0"/>
                <a:t>Protocols</a:t>
              </a:r>
            </a:p>
          </p:txBody>
        </p:sp>
        <p:sp>
          <p:nvSpPr>
            <p:cNvPr id="33" name="QuadreDeText 110">
              <a:extLst>
                <a:ext uri="{FF2B5EF4-FFF2-40B4-BE49-F238E27FC236}">
                  <a16:creationId xmlns:a16="http://schemas.microsoft.com/office/drawing/2014/main" xmlns="" id="{77B454B6-9D62-E437-411A-8698709EF71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51410" y="4323183"/>
              <a:ext cx="1449387" cy="360000"/>
            </a:xfrm>
            <a:prstGeom prst="rect">
              <a:avLst/>
            </a:prstGeom>
            <a:noFill/>
            <a:ln w="19050">
              <a:solidFill>
                <a:srgbClr val="C00000"/>
              </a:solidFill>
              <a:miter lim="800000"/>
              <a:headEnd/>
              <a:tailEnd/>
            </a:ln>
          </p:spPr>
          <p:txBody>
            <a:bodyPr anchor="ctr"/>
            <a:lstStyle>
              <a:defPPr>
                <a:defRPr lang="ca-ES"/>
              </a:defPPr>
              <a:lvl1pPr algn="ctr">
                <a:buClrTx/>
                <a:buFontTx/>
                <a:buNone/>
                <a:defRPr sz="1200" b="1">
                  <a:solidFill>
                    <a:srgbClr val="C00000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Wingdings" panose="05000000000000000000" pitchFamily="2" charset="2"/>
                <a:buChar char="§"/>
                <a:defRPr sz="1600"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1600"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1600"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1600"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1600"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1600">
                  <a:latin typeface="Arial" panose="020B0604020202020204" pitchFamily="34" charset="0"/>
                </a:defRPr>
              </a:lvl9pPr>
            </a:lstStyle>
            <a:p>
              <a:r>
                <a:rPr lang="ca-ES" altLang="ca-ES" dirty="0"/>
                <a:t>Anàlisis</a:t>
              </a:r>
            </a:p>
          </p:txBody>
        </p:sp>
      </p:grpSp>
      <p:sp>
        <p:nvSpPr>
          <p:cNvPr id="34" name="QuadreDeText 110">
            <a:extLst>
              <a:ext uri="{FF2B5EF4-FFF2-40B4-BE49-F238E27FC236}">
                <a16:creationId xmlns:a16="http://schemas.microsoft.com/office/drawing/2014/main" xmlns="" id="{AFF43473-BB15-7291-9A37-8CFF2B9192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46238" y="1899927"/>
            <a:ext cx="1450975" cy="505483"/>
          </a:xfrm>
          <a:prstGeom prst="rect">
            <a:avLst/>
          </a:prstGeom>
          <a:solidFill>
            <a:srgbClr val="C00000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lr>
                <a:srgbClr val="C00000"/>
              </a:buClr>
              <a:buFont typeface="Wingdings 2" panose="05020102010507070707" pitchFamily="18" charset="2"/>
              <a:buChar char="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ca-ES" altLang="ca-ES" sz="1200" b="1" dirty="0">
                <a:solidFill>
                  <a:schemeClr val="bg1"/>
                </a:solidFill>
              </a:rPr>
              <a:t>Institucions governamentals</a:t>
            </a:r>
          </a:p>
        </p:txBody>
      </p:sp>
    </p:spTree>
    <p:extLst>
      <p:ext uri="{BB962C8B-B14F-4D97-AF65-F5344CB8AC3E}">
        <p14:creationId xmlns:p14="http://schemas.microsoft.com/office/powerpoint/2010/main" val="15896343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ca-ES" dirty="0"/>
              <a:t>Conclusions?</a:t>
            </a:r>
          </a:p>
        </p:txBody>
      </p:sp>
      <p:sp>
        <p:nvSpPr>
          <p:cNvPr id="6" name="Subtítol 5"/>
          <p:cNvSpPr>
            <a:spLocks noGrp="1"/>
          </p:cNvSpPr>
          <p:nvPr>
            <p:ph idx="1"/>
          </p:nvPr>
        </p:nvSpPr>
        <p:spPr>
          <a:xfrm>
            <a:off x="410608" y="1268413"/>
            <a:ext cx="8464072" cy="3674056"/>
          </a:xfrm>
        </p:spPr>
        <p:txBody>
          <a:bodyPr>
            <a:noAutofit/>
          </a:bodyPr>
          <a:lstStyle/>
          <a:p>
            <a:pPr marL="0" lvl="0" indent="0" algn="l">
              <a:buNone/>
            </a:pPr>
            <a:r>
              <a:rPr lang="ca-E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Tres fases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ca-E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Disseny: ser obert, </a:t>
            </a:r>
            <a:r>
              <a:rPr lang="ca-ES" sz="200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col·laboratiu</a:t>
            </a:r>
            <a:r>
              <a:rPr lang="ca-E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anomenar i emmarcar bé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ca-E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Implementar: treballar el consens, </a:t>
            </a:r>
            <a:r>
              <a:rPr lang="ca-ES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empoderar</a:t>
            </a:r>
            <a:r>
              <a:rPr lang="ca-E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els </a:t>
            </a:r>
            <a:r>
              <a:rPr lang="ca-ES" sz="200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actors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ca-E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Explicar: ser defensiu (protegir </a:t>
            </a:r>
            <a:r>
              <a:rPr lang="ca-ES" sz="200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equip</a:t>
            </a:r>
            <a:r>
              <a:rPr lang="ca-E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 projecte)</a:t>
            </a:r>
          </a:p>
          <a:p>
            <a:pPr lvl="0" algn="l">
              <a:buFont typeface="Wingdings" panose="05000000000000000000" pitchFamily="2" charset="2"/>
              <a:buChar char="§"/>
            </a:pPr>
            <a:endParaRPr lang="ca-E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l">
              <a:buNone/>
            </a:pPr>
            <a:r>
              <a:rPr lang="ca-E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Claus per la legitimitat</a:t>
            </a:r>
          </a:p>
          <a:p>
            <a:pPr marL="342900" lvl="0" indent="-342900" algn="l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ca-ES" sz="200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Planificar</a:t>
            </a:r>
            <a:r>
              <a:rPr lang="ca-E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amb (molta) antelació, dominar el tema</a:t>
            </a:r>
          </a:p>
          <a:p>
            <a:pPr marL="342900" lvl="0" indent="-342900" algn="l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ca-ES" sz="200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Marcar</a:t>
            </a:r>
            <a:r>
              <a:rPr lang="ca-E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el ritme, el to i el nivell</a:t>
            </a:r>
          </a:p>
          <a:p>
            <a:pPr marL="342900" lvl="0" indent="-342900" algn="l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ca-ES" sz="200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Transparència</a:t>
            </a:r>
            <a:r>
              <a:rPr lang="ca-E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radical, esdevenir una autoritat</a:t>
            </a:r>
          </a:p>
          <a:p>
            <a:pPr marL="342900" lvl="0" indent="-342900" algn="l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ca-ES" sz="200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Anticipar</a:t>
            </a:r>
            <a:r>
              <a:rPr lang="ca-E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-se als temes i problemes, no deixar espai pels dubtes</a:t>
            </a:r>
          </a:p>
          <a:p>
            <a:pPr marL="342900" lvl="0" indent="-342900" algn="l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ca-E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Aconseguir una </a:t>
            </a:r>
            <a:r>
              <a:rPr lang="ca-ES" sz="200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posició privilegiada</a:t>
            </a:r>
            <a:r>
              <a:rPr lang="ca-E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no deixar espai a la desinformació</a:t>
            </a:r>
          </a:p>
        </p:txBody>
      </p:sp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xmlns="" id="{73614AD7-B2A6-42E0-9B0B-1E1E9E417414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ca-E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8235A38-79CE-461C-8AFD-0B5AAB887726}" type="slidenum">
              <a:rPr lang="ca-ES" smtClean="0"/>
              <a:pPr/>
              <a:t>14</a:t>
            </a:fld>
            <a:endParaRPr lang="ca-ES" dirty="0"/>
          </a:p>
        </p:txBody>
      </p:sp>
      <p:pic>
        <p:nvPicPr>
          <p:cNvPr id="16" name="Picture 2" descr="M:\SFAD\AA NOVA 2017\08_MDP1a_2017\Difusió MDP 1a\IMATGE MDP\logos\generalitat_cmyk.tif">
            <a:extLst>
              <a:ext uri="{FF2B5EF4-FFF2-40B4-BE49-F238E27FC236}">
                <a16:creationId xmlns:a16="http://schemas.microsoft.com/office/drawing/2014/main" xmlns="" id="{D634F538-EC7C-4369-92C2-9676CB9BCA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6237312"/>
            <a:ext cx="2200499" cy="384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983852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5" name="Imagen 10" descr="Texto&#10;&#10;Descripción generada automáticamente">
            <a:extLst>
              <a:ext uri="{FF2B5EF4-FFF2-40B4-BE49-F238E27FC236}">
                <a16:creationId xmlns:a16="http://schemas.microsoft.com/office/drawing/2014/main" xmlns="" id="{C6CEAFEE-50CC-4117-B276-353836EBA9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413" y="765175"/>
            <a:ext cx="4545012" cy="81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3">
            <a:extLst>
              <a:ext uri="{FF2B5EF4-FFF2-40B4-BE49-F238E27FC236}">
                <a16:creationId xmlns:a16="http://schemas.microsoft.com/office/drawing/2014/main" xmlns="" id="{33909C64-EC96-3292-7121-730D901DFA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7745" y="1989138"/>
            <a:ext cx="8906256" cy="3529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363538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363538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363538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3635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3635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3635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3635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3635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3635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lnSpc>
                <a:spcPct val="80000"/>
              </a:lnSpc>
              <a:buFontTx/>
              <a:buNone/>
            </a:pPr>
            <a:r>
              <a:rPr lang="ca-ES" altLang="ca-ES" sz="1800" b="1" noProof="1">
                <a:latin typeface="Arial" panose="020B0604020202020204" pitchFamily="34" charset="0"/>
                <a:cs typeface="Arial" panose="020B0604020202020204" pitchFamily="34" charset="0"/>
              </a:rPr>
              <a:t>Per citar aquesta obra: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a-ES" altLang="ca-ES" sz="1800" b="1" noProof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  <a:buNone/>
            </a:pPr>
            <a:r>
              <a:rPr lang="ca-ES" altLang="ca-ES" sz="1800" noProof="1">
                <a:latin typeface="Arial" panose="020B0604020202020204" pitchFamily="34" charset="0"/>
                <a:cs typeface="Arial" panose="020B0604020202020204" pitchFamily="34" charset="0"/>
              </a:rPr>
              <a:t>Peña-López, I. (2022). </a:t>
            </a:r>
            <a:r>
              <a:rPr lang="ca-ES" altLang="ca-ES" sz="1800" i="1" noProof="1">
                <a:latin typeface="Arial" panose="020B0604020202020204" pitchFamily="34" charset="0"/>
                <a:cs typeface="Arial" panose="020B0604020202020204" pitchFamily="34" charset="0"/>
              </a:rPr>
              <a:t>El Govern Obert com a mecanisme de control, fiscalització i transparència a la Policia</a:t>
            </a:r>
            <a:r>
              <a:rPr lang="es-ES" altLang="ca-ES" sz="1800" noProof="1">
                <a:latin typeface="Arial" panose="020B0604020202020204" pitchFamily="34" charset="0"/>
              </a:rPr>
              <a:t>. Comissió d’Estudi sobre el Model Policial, 18 de novembre de 2022. Barcelona: Parlament de Catalunya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s-ES" altLang="ca-ES" sz="1800" noProof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s-ES" altLang="ca-ES" sz="1400" noProof="1">
                <a:latin typeface="Arial" panose="020B0604020202020204" pitchFamily="34" charset="0"/>
                <a:cs typeface="Arial" panose="020B0604020202020204" pitchFamily="34" charset="0"/>
              </a:rPr>
              <a:t>http://ictlogy.net/presentations/20221118_ismael_pena-lopez_-_govern_obert_mecanisme_control_policia.pdf</a:t>
            </a:r>
            <a:r>
              <a:rPr lang="es-ES" altLang="ca-ES" sz="1200" noProof="1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altLang="ca-ES" sz="1200" noProof="1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ES" altLang="ca-ES" sz="1400" noProof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s-ES" altLang="ca-ES" sz="1800" noProof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s-ES" altLang="ca-ES" sz="1800" b="1" noProof="1">
                <a:latin typeface="Arial" panose="020B0604020202020204" pitchFamily="34" charset="0"/>
                <a:cs typeface="Arial" panose="020B0604020202020204" pitchFamily="34" charset="0"/>
              </a:rPr>
              <a:t>Per a contactar amb l'autor: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s-ES" altLang="ca-ES" sz="1800" noProof="1">
                <a:latin typeface="Arial" panose="020B0604020202020204" pitchFamily="34" charset="0"/>
                <a:cs typeface="Arial" panose="020B0604020202020204" pitchFamily="34" charset="0"/>
              </a:rPr>
              <a:t>http://</a:t>
            </a:r>
            <a:r>
              <a:rPr lang="es-ES" altLang="ca-ES" sz="1800" dirty="0" err="1">
                <a:latin typeface="Arial" panose="020B0604020202020204" pitchFamily="34" charset="0"/>
                <a:cs typeface="Arial" panose="020B0604020202020204" pitchFamily="34" charset="0"/>
              </a:rPr>
              <a:t>contacte.i</a:t>
            </a:r>
            <a:r>
              <a:rPr lang="es-ES" altLang="ca-ES" sz="1800" noProof="1">
                <a:latin typeface="Arial" panose="020B0604020202020204" pitchFamily="34" charset="0"/>
                <a:cs typeface="Arial" panose="020B0604020202020204" pitchFamily="34" charset="0"/>
              </a:rPr>
              <a:t>ctlogy.net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s-ES" altLang="ca-E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s-ES" altLang="ca-E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s-ES" altLang="ca-ES" sz="1800" noProof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s-ES" altLang="ca-ES" sz="1800" noProof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CABB41C8-A556-85EB-B465-1942A465A9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37931" y="5661026"/>
            <a:ext cx="3673475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s-ES" altLang="ca-ES" sz="800" dirty="0">
                <a:latin typeface="Arial" panose="020B0604020202020204" pitchFamily="34" charset="0"/>
              </a:rPr>
              <a:t>Tota la </a:t>
            </a:r>
            <a:r>
              <a:rPr lang="es-ES" altLang="ca-ES" sz="800" dirty="0" err="1">
                <a:latin typeface="Arial" panose="020B0604020202020204" pitchFamily="34" charset="0"/>
              </a:rPr>
              <a:t>informació</a:t>
            </a:r>
            <a:r>
              <a:rPr lang="es-ES" altLang="ca-ES" sz="800" dirty="0">
                <a:latin typeface="Arial" panose="020B0604020202020204" pitchFamily="34" charset="0"/>
              </a:rPr>
              <a:t> presentada en </a:t>
            </a:r>
            <a:r>
              <a:rPr lang="es-ES" altLang="ca-ES" sz="800" dirty="0" err="1">
                <a:latin typeface="Arial" panose="020B0604020202020204" pitchFamily="34" charset="0"/>
              </a:rPr>
              <a:t>aquest</a:t>
            </a:r>
            <a:r>
              <a:rPr lang="es-ES" altLang="ca-ES" sz="800" dirty="0">
                <a:latin typeface="Arial" panose="020B0604020202020204" pitchFamily="34" charset="0"/>
              </a:rPr>
              <a:t> </a:t>
            </a:r>
            <a:r>
              <a:rPr lang="es-ES" altLang="ca-ES" sz="800" dirty="0" err="1">
                <a:latin typeface="Arial" panose="020B0604020202020204" pitchFamily="34" charset="0"/>
              </a:rPr>
              <a:t>document</a:t>
            </a:r>
            <a:r>
              <a:rPr lang="es-ES" altLang="ca-ES" sz="800" dirty="0">
                <a:latin typeface="Arial" panose="020B0604020202020204" pitchFamily="34" charset="0"/>
              </a:rPr>
              <a:t> es troba sota una </a:t>
            </a:r>
            <a:r>
              <a:rPr lang="es-ES" altLang="ca-ES" sz="800" dirty="0" err="1">
                <a:latin typeface="Arial" panose="020B0604020202020204" pitchFamily="34" charset="0"/>
              </a:rPr>
              <a:t>Llicència</a:t>
            </a:r>
            <a:r>
              <a:rPr lang="es-ES" altLang="ca-ES" sz="800" dirty="0">
                <a:latin typeface="Arial" panose="020B0604020202020204" pitchFamily="34" charset="0"/>
              </a:rPr>
              <a:t> Creative </a:t>
            </a:r>
            <a:r>
              <a:rPr lang="es-ES" altLang="ca-ES" sz="800" dirty="0" err="1">
                <a:latin typeface="Arial" panose="020B0604020202020204" pitchFamily="34" charset="0"/>
              </a:rPr>
              <a:t>Commons</a:t>
            </a:r>
            <a:r>
              <a:rPr lang="es-ES" altLang="ca-ES" sz="800" dirty="0">
                <a:latin typeface="Arial" panose="020B0604020202020204" pitchFamily="34" charset="0"/>
              </a:rPr>
              <a:t> del </a:t>
            </a:r>
            <a:r>
              <a:rPr lang="es-ES" altLang="ca-ES" sz="800" dirty="0" err="1">
                <a:latin typeface="Arial" panose="020B0604020202020204" pitchFamily="34" charset="0"/>
              </a:rPr>
              <a:t>tipus</a:t>
            </a:r>
            <a:endParaRPr lang="es-ES" altLang="ca-ES" sz="800" dirty="0">
              <a:latin typeface="Arial" panose="020B0604020202020204" pitchFamily="34" charset="0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s-ES" altLang="ca-ES" sz="800" dirty="0" err="1">
                <a:latin typeface="Arial" panose="020B0604020202020204" pitchFamily="34" charset="0"/>
              </a:rPr>
              <a:t>Reconeixement</a:t>
            </a:r>
            <a:r>
              <a:rPr lang="es-ES" altLang="ca-ES" sz="800" dirty="0">
                <a:latin typeface="Arial" panose="020B0604020202020204" pitchFamily="34" charset="0"/>
              </a:rPr>
              <a:t> – No Comercial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s-ES" altLang="ca-ES" sz="800" dirty="0">
                <a:latin typeface="Arial" panose="020B0604020202020204" pitchFamily="34" charset="0"/>
              </a:rPr>
              <a:t>Per a </a:t>
            </a:r>
            <a:r>
              <a:rPr lang="es-ES" altLang="ca-ES" sz="800" dirty="0" err="1">
                <a:latin typeface="Arial" panose="020B0604020202020204" pitchFamily="34" charset="0"/>
              </a:rPr>
              <a:t>més</a:t>
            </a:r>
            <a:r>
              <a:rPr lang="es-ES" altLang="ca-ES" sz="800" dirty="0">
                <a:latin typeface="Arial" panose="020B0604020202020204" pitchFamily="34" charset="0"/>
              </a:rPr>
              <a:t> </a:t>
            </a:r>
            <a:r>
              <a:rPr lang="es-ES" altLang="ca-ES" sz="800" dirty="0" err="1">
                <a:latin typeface="Arial" panose="020B0604020202020204" pitchFamily="34" charset="0"/>
              </a:rPr>
              <a:t>informació</a:t>
            </a:r>
            <a:r>
              <a:rPr lang="es-ES" altLang="ca-ES" sz="800" dirty="0">
                <a:latin typeface="Arial" panose="020B0604020202020204" pitchFamily="34" charset="0"/>
              </a:rPr>
              <a:t> </a:t>
            </a:r>
            <a:r>
              <a:rPr lang="es-ES" altLang="ca-ES" sz="800" dirty="0" err="1">
                <a:latin typeface="Arial" panose="020B0604020202020204" pitchFamily="34" charset="0"/>
              </a:rPr>
              <a:t>visiteu</a:t>
            </a:r>
            <a:endParaRPr lang="es-ES" altLang="ca-ES" sz="800" dirty="0">
              <a:latin typeface="Arial" panose="020B0604020202020204" pitchFamily="34" charset="0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s-ES" altLang="ca-ES" sz="800" dirty="0">
                <a:latin typeface="Arial" panose="020B0604020202020204" pitchFamily="34" charset="0"/>
              </a:rPr>
              <a:t>http://creativecommons.org/licenses/by-nc-nd/2.5/</a:t>
            </a:r>
            <a:endParaRPr lang="en-US" altLang="ca-ES" sz="800" dirty="0">
              <a:latin typeface="Arial" panose="020B0604020202020204" pitchFamily="34" charset="0"/>
            </a:endParaRPr>
          </a:p>
        </p:txBody>
      </p:sp>
      <p:pic>
        <p:nvPicPr>
          <p:cNvPr id="9" name="Picture 14" descr="cc-by-nc">
            <a:extLst>
              <a:ext uri="{FF2B5EF4-FFF2-40B4-BE49-F238E27FC236}">
                <a16:creationId xmlns:a16="http://schemas.microsoft.com/office/drawing/2014/main" xmlns="" id="{AD62EF53-705B-3E9F-F872-050198B74D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431" y="5805488"/>
            <a:ext cx="1227138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Contenidor de número de diapositiva 4">
            <a:extLst>
              <a:ext uri="{FF2B5EF4-FFF2-40B4-BE49-F238E27FC236}">
                <a16:creationId xmlns:a16="http://schemas.microsoft.com/office/drawing/2014/main" xmlns="" id="{E32424D0-066F-43F3-9413-1FBDD783B6B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C00000"/>
              </a:buClr>
              <a:buFont typeface="Wingdings 2" panose="05020102010507070707" pitchFamily="18" charset="2"/>
              <a:buChar char="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C48D985-4119-46A2-8E7A-41B363FE0DEC}" type="slidenum">
              <a:rPr lang="ca-ES" altLang="ca-ES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ca-ES" altLang="ca-ES">
              <a:solidFill>
                <a:srgbClr val="898989"/>
              </a:solidFill>
            </a:endParaRPr>
          </a:p>
        </p:txBody>
      </p:sp>
      <p:pic>
        <p:nvPicPr>
          <p:cNvPr id="8197" name="Imagen 10" descr="Texto&#10;&#10;Descripción generada automáticamente">
            <a:extLst>
              <a:ext uri="{FF2B5EF4-FFF2-40B4-BE49-F238E27FC236}">
                <a16:creationId xmlns:a16="http://schemas.microsoft.com/office/drawing/2014/main" xmlns="" id="{03C31A88-1A80-4C6F-91A2-54152E89BB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6229350"/>
            <a:ext cx="1735138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A6B6BB4-3930-B619-89A6-3FE62EB9F0D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2928657"/>
            <a:ext cx="9144000" cy="506412"/>
          </a:xfrm>
        </p:spPr>
        <p:txBody>
          <a:bodyPr/>
          <a:lstStyle/>
          <a:p>
            <a:pPr algn="ctr"/>
            <a:r>
              <a:rPr lang="es-ES" sz="3200" dirty="0"/>
              <a:t>Del </a:t>
            </a:r>
            <a:r>
              <a:rPr lang="es-ES" sz="3200" dirty="0" err="1"/>
              <a:t>procediment</a:t>
            </a:r>
            <a:r>
              <a:rPr lang="es-ES" sz="3200" dirty="0"/>
              <a:t/>
            </a:r>
            <a:br>
              <a:rPr lang="es-ES" sz="3200" dirty="0"/>
            </a:br>
            <a:r>
              <a:rPr lang="es-ES" sz="3200" dirty="0"/>
              <a:t>a la política pública</a:t>
            </a:r>
          </a:p>
        </p:txBody>
      </p:sp>
    </p:spTree>
    <p:extLst>
      <p:ext uri="{BB962C8B-B14F-4D97-AF65-F5344CB8AC3E}">
        <p14:creationId xmlns:p14="http://schemas.microsoft.com/office/powerpoint/2010/main" val="9886257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ítol 11">
            <a:extLst>
              <a:ext uri="{FF2B5EF4-FFF2-40B4-BE49-F238E27FC236}">
                <a16:creationId xmlns:a16="http://schemas.microsoft.com/office/drawing/2014/main" xmlns="" id="{9022B72A-DE87-43FE-B57D-F9BD567497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altLang="ca-ES" dirty="0"/>
              <a:t>El repte de nomenar i emmarcar</a:t>
            </a:r>
            <a:endParaRPr lang="ca-ES" altLang="ca-ES" noProof="0" dirty="0"/>
          </a:p>
        </p:txBody>
      </p:sp>
      <p:sp>
        <p:nvSpPr>
          <p:cNvPr id="8195" name="Contenidor de contingut 12">
            <a:extLst>
              <a:ext uri="{FF2B5EF4-FFF2-40B4-BE49-F238E27FC236}">
                <a16:creationId xmlns:a16="http://schemas.microsoft.com/office/drawing/2014/main" xmlns="" id="{242E4BAE-8B7C-4A33-BE64-81EF189384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288" y="1268412"/>
            <a:ext cx="8532812" cy="4483164"/>
          </a:xfrm>
        </p:spPr>
        <p:txBody>
          <a:bodyPr/>
          <a:lstStyle/>
          <a:p>
            <a:pPr marL="0" indent="0">
              <a:buNone/>
            </a:pPr>
            <a:r>
              <a:rPr lang="ca-ES" altLang="ca-ES" sz="2400" noProof="0" dirty="0"/>
              <a:t>Hi havia una vegada...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a-ES" altLang="ca-ES" sz="2200" noProof="0" dirty="0"/>
              <a:t>Actors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a-ES" altLang="ca-ES" sz="2200" dirty="0"/>
              <a:t>Contextos i visions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a-ES" altLang="ca-ES" sz="2200" dirty="0"/>
              <a:t>Accions</a:t>
            </a:r>
          </a:p>
          <a:p>
            <a:pPr>
              <a:buFont typeface="Wingdings" panose="05000000000000000000" pitchFamily="2" charset="2"/>
              <a:buChar char="§"/>
            </a:pPr>
            <a:endParaRPr lang="ca-ES" altLang="ca-ES" sz="2400" noProof="0" dirty="0"/>
          </a:p>
          <a:p>
            <a:pPr marL="0" indent="0">
              <a:buNone/>
            </a:pPr>
            <a:r>
              <a:rPr lang="ca-ES" altLang="ca-ES" sz="2400" dirty="0"/>
              <a:t>...el problema de l’habitatge</a:t>
            </a:r>
          </a:p>
          <a:p>
            <a:pPr lvl="0" algn="just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a-ES" sz="2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Okupació</a:t>
            </a:r>
          </a:p>
          <a:p>
            <a:pPr lvl="0" algn="just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a-ES" sz="2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Impagament del lloguer</a:t>
            </a:r>
          </a:p>
          <a:p>
            <a:pPr lvl="0" algn="just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a-ES" sz="2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Impagament de la hipoteca</a:t>
            </a:r>
          </a:p>
          <a:p>
            <a:pPr lvl="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a-ES" sz="2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Impagament de les </a:t>
            </a:r>
            <a:br>
              <a:rPr lang="ca-ES" sz="2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ca-ES" sz="2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quotes de la comunitat</a:t>
            </a:r>
          </a:p>
          <a:p>
            <a:pPr marL="0" lvl="0" indent="0" algn="just">
              <a:spcAft>
                <a:spcPts val="600"/>
              </a:spcAft>
              <a:buNone/>
            </a:pPr>
            <a:endParaRPr lang="ca-ES" altLang="ca-ES" sz="2400" dirty="0"/>
          </a:p>
        </p:txBody>
      </p:sp>
      <p:sp>
        <p:nvSpPr>
          <p:cNvPr id="8196" name="Contenidor de número de diapositiva 4">
            <a:extLst>
              <a:ext uri="{FF2B5EF4-FFF2-40B4-BE49-F238E27FC236}">
                <a16:creationId xmlns:a16="http://schemas.microsoft.com/office/drawing/2014/main" xmlns="" id="{E32424D0-066F-43F3-9413-1FBDD783B6B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C00000"/>
              </a:buClr>
              <a:buFont typeface="Wingdings 2" panose="05020102010507070707" pitchFamily="18" charset="2"/>
              <a:buChar char="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C48D985-4119-46A2-8E7A-41B363FE0DEC}" type="slidenum">
              <a:rPr lang="ca-ES" altLang="ca-ES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ca-ES" altLang="ca-ES">
              <a:solidFill>
                <a:srgbClr val="898989"/>
              </a:solidFill>
            </a:endParaRPr>
          </a:p>
        </p:txBody>
      </p:sp>
      <p:pic>
        <p:nvPicPr>
          <p:cNvPr id="8197" name="Imagen 10" descr="Texto&#10;&#10;Descripción generada automáticamente">
            <a:extLst>
              <a:ext uri="{FF2B5EF4-FFF2-40B4-BE49-F238E27FC236}">
                <a16:creationId xmlns:a16="http://schemas.microsoft.com/office/drawing/2014/main" xmlns="" id="{03C31A88-1A80-4C6F-91A2-54152E89BB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6229350"/>
            <a:ext cx="1735138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ontenidor de contingut 12">
            <a:extLst>
              <a:ext uri="{FF2B5EF4-FFF2-40B4-BE49-F238E27FC236}">
                <a16:creationId xmlns:a16="http://schemas.microsoft.com/office/drawing/2014/main" xmlns="" id="{DBBAE554-CC14-51EE-9EEA-6875CC10119A}"/>
              </a:ext>
            </a:extLst>
          </p:cNvPr>
          <p:cNvSpPr txBox="1">
            <a:spLocks/>
          </p:cNvSpPr>
          <p:nvPr/>
        </p:nvSpPr>
        <p:spPr bwMode="auto">
          <a:xfrm>
            <a:off x="4352544" y="3776472"/>
            <a:ext cx="4498848" cy="25798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857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Wingdings 2" panose="05020102010507070707" pitchFamily="18" charset="2"/>
              <a:buChar char=""/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a-ES" sz="2200" dirty="0" err="1">
                <a:solidFill>
                  <a:srgbClr val="000000"/>
                </a:solidFill>
                <a:ea typeface="Calibri" panose="020F0502020204030204" pitchFamily="34" charset="0"/>
              </a:rPr>
              <a:t>Gentrificació</a:t>
            </a:r>
            <a:endParaRPr lang="ca-ES" sz="2200" dirty="0">
              <a:solidFill>
                <a:srgbClr val="000000"/>
              </a:solidFill>
              <a:ea typeface="Calibri" panose="020F0502020204030204" pitchFamily="34" charset="0"/>
            </a:endParaRPr>
          </a:p>
          <a:p>
            <a:pPr algn="just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a-ES" sz="2200" dirty="0">
                <a:solidFill>
                  <a:srgbClr val="000000"/>
                </a:solidFill>
                <a:ea typeface="Calibri" panose="020F0502020204030204" pitchFamily="34" charset="0"/>
              </a:rPr>
              <a:t>Turisme</a:t>
            </a:r>
          </a:p>
          <a:p>
            <a:pPr algn="just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a-ES" sz="2200" dirty="0">
                <a:solidFill>
                  <a:srgbClr val="000000"/>
                </a:solidFill>
                <a:ea typeface="Calibri" panose="020F0502020204030204" pitchFamily="34" charset="0"/>
              </a:rPr>
              <a:t>Allotjament turístic il·legal</a:t>
            </a:r>
          </a:p>
          <a:p>
            <a:pPr algn="just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a-ES" sz="2200" dirty="0" err="1">
                <a:solidFill>
                  <a:srgbClr val="000000"/>
                </a:solidFill>
                <a:ea typeface="Calibri" panose="020F0502020204030204" pitchFamily="34" charset="0"/>
              </a:rPr>
              <a:t>Financiarització</a:t>
            </a:r>
            <a:r>
              <a:rPr lang="ca-ES" sz="2200" dirty="0">
                <a:solidFill>
                  <a:srgbClr val="000000"/>
                </a:solidFill>
                <a:ea typeface="Calibri" panose="020F0502020204030204" pitchFamily="34" charset="0"/>
              </a:rPr>
              <a:t> de l’economia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a-ES" sz="220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Especulació immobiliària</a:t>
            </a:r>
            <a:endParaRPr lang="ca-ES" altLang="ca-ES" sz="2200" dirty="0"/>
          </a:p>
        </p:txBody>
      </p:sp>
    </p:spTree>
    <p:extLst>
      <p:ext uri="{BB962C8B-B14F-4D97-AF65-F5344CB8AC3E}">
        <p14:creationId xmlns:p14="http://schemas.microsoft.com/office/powerpoint/2010/main" val="30962902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ítol 11">
            <a:extLst>
              <a:ext uri="{FF2B5EF4-FFF2-40B4-BE49-F238E27FC236}">
                <a16:creationId xmlns:a16="http://schemas.microsoft.com/office/drawing/2014/main" xmlns="" id="{9022B72A-DE87-43FE-B57D-F9BD567497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altLang="ca-ES" dirty="0"/>
              <a:t>Transparència i mecanismes de control</a:t>
            </a:r>
            <a:endParaRPr lang="ca-ES" altLang="ca-ES" noProof="0" dirty="0"/>
          </a:p>
        </p:txBody>
      </p:sp>
      <p:sp>
        <p:nvSpPr>
          <p:cNvPr id="8195" name="Contenidor de contingut 12">
            <a:extLst>
              <a:ext uri="{FF2B5EF4-FFF2-40B4-BE49-F238E27FC236}">
                <a16:creationId xmlns:a16="http://schemas.microsoft.com/office/drawing/2014/main" xmlns="" id="{242E4BAE-8B7C-4A33-BE64-81EF189384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288" y="1268412"/>
            <a:ext cx="8532812" cy="4483164"/>
          </a:xfrm>
        </p:spPr>
        <p:txBody>
          <a:bodyPr/>
          <a:lstStyle/>
          <a:p>
            <a:pPr marL="0" indent="0">
              <a:buNone/>
            </a:pPr>
            <a:r>
              <a:rPr lang="ca-ES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Si no hem definit el què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a-ES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Què ens aporta la transparència?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a-ES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Què ens aporta un mecanisme de control, avaluació i investigació?</a:t>
            </a:r>
          </a:p>
          <a:p>
            <a:pPr marL="0" indent="0">
              <a:buNone/>
            </a:pPr>
            <a:endParaRPr lang="ca-ES" sz="2400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a-ES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Malgrat els mecanismes, tindrem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a-ES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Dificultat de convergir en una </a:t>
            </a:r>
            <a:r>
              <a:rPr lang="ca-ES" sz="2400" dirty="0">
                <a:solidFill>
                  <a:schemeClr val="accent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diagnosi</a:t>
            </a:r>
            <a:r>
              <a:rPr lang="ca-ES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 en una </a:t>
            </a:r>
            <a:r>
              <a:rPr lang="ca-ES" sz="2400" dirty="0">
                <a:solidFill>
                  <a:schemeClr val="accent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prognosi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a-ES" sz="2400" dirty="0">
                <a:solidFill>
                  <a:schemeClr val="accent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Disparitat</a:t>
            </a:r>
            <a:r>
              <a:rPr lang="ca-ES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 parers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a-ES" sz="2400" b="1" dirty="0">
                <a:solidFill>
                  <a:schemeClr val="accent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Conflicte</a:t>
            </a:r>
            <a:r>
              <a:rPr lang="ca-ES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abans, durant i després – no es resol</a:t>
            </a:r>
          </a:p>
          <a:p>
            <a:pPr marL="0" indent="0">
              <a:buNone/>
            </a:pPr>
            <a:endParaRPr lang="ca-ES" sz="2400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lvl="0" indent="0" algn="just">
              <a:spcAft>
                <a:spcPts val="600"/>
              </a:spcAft>
              <a:buNone/>
            </a:pPr>
            <a:endParaRPr lang="ca-ES" altLang="ca-ES" sz="2800" dirty="0"/>
          </a:p>
        </p:txBody>
      </p:sp>
      <p:sp>
        <p:nvSpPr>
          <p:cNvPr id="8196" name="Contenidor de número de diapositiva 4">
            <a:extLst>
              <a:ext uri="{FF2B5EF4-FFF2-40B4-BE49-F238E27FC236}">
                <a16:creationId xmlns:a16="http://schemas.microsoft.com/office/drawing/2014/main" xmlns="" id="{E32424D0-066F-43F3-9413-1FBDD783B6B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C00000"/>
              </a:buClr>
              <a:buFont typeface="Wingdings 2" panose="05020102010507070707" pitchFamily="18" charset="2"/>
              <a:buChar char="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C48D985-4119-46A2-8E7A-41B363FE0DEC}" type="slidenum">
              <a:rPr lang="ca-ES" altLang="ca-ES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ca-ES" altLang="ca-ES">
              <a:solidFill>
                <a:srgbClr val="898989"/>
              </a:solidFill>
            </a:endParaRPr>
          </a:p>
        </p:txBody>
      </p:sp>
      <p:pic>
        <p:nvPicPr>
          <p:cNvPr id="8197" name="Imagen 10" descr="Texto&#10;&#10;Descripción generada automáticamente">
            <a:extLst>
              <a:ext uri="{FF2B5EF4-FFF2-40B4-BE49-F238E27FC236}">
                <a16:creationId xmlns:a16="http://schemas.microsoft.com/office/drawing/2014/main" xmlns="" id="{03C31A88-1A80-4C6F-91A2-54152E89BB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6229350"/>
            <a:ext cx="1735138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18047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7" name="Imagen 10" descr="Texto&#10;&#10;Descripción generada automáticamente">
            <a:extLst>
              <a:ext uri="{FF2B5EF4-FFF2-40B4-BE49-F238E27FC236}">
                <a16:creationId xmlns:a16="http://schemas.microsoft.com/office/drawing/2014/main" xmlns="" id="{03C31A88-1A80-4C6F-91A2-54152E89BB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6229350"/>
            <a:ext cx="1735138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4" name="Títol 11">
            <a:extLst>
              <a:ext uri="{FF2B5EF4-FFF2-40B4-BE49-F238E27FC236}">
                <a16:creationId xmlns:a16="http://schemas.microsoft.com/office/drawing/2014/main" xmlns="" id="{9022B72A-DE87-43FE-B57D-F9BD567497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altLang="ca-ES" dirty="0"/>
              <a:t>Del procediment a la política pública (oberta)</a:t>
            </a:r>
          </a:p>
        </p:txBody>
      </p:sp>
      <p:sp>
        <p:nvSpPr>
          <p:cNvPr id="8195" name="Contenidor de contingut 12">
            <a:extLst>
              <a:ext uri="{FF2B5EF4-FFF2-40B4-BE49-F238E27FC236}">
                <a16:creationId xmlns:a16="http://schemas.microsoft.com/office/drawing/2014/main" xmlns="" id="{242E4BAE-8B7C-4A33-BE64-81EF189384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288" y="1268412"/>
            <a:ext cx="8532812" cy="5159820"/>
          </a:xfrm>
          <a:solidFill>
            <a:schemeClr val="bg1"/>
          </a:solidFill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ca-ES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Teoria del Canvi</a:t>
            </a:r>
          </a:p>
          <a:p>
            <a:pPr lvl="1"/>
            <a:r>
              <a:rPr lang="ca-ES" sz="2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Recursos </a:t>
            </a:r>
            <a:r>
              <a:rPr lang="ca-ES" sz="2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</a:t>
            </a:r>
            <a:r>
              <a:rPr lang="ca-ES" sz="2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Actuacions </a:t>
            </a:r>
            <a:r>
              <a:rPr lang="ca-ES" sz="2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</a:t>
            </a:r>
            <a:r>
              <a:rPr lang="ca-ES" sz="2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Resultats </a:t>
            </a:r>
            <a:r>
              <a:rPr lang="ca-ES" sz="2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</a:t>
            </a:r>
            <a:r>
              <a:rPr lang="ca-ES" sz="2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Impactes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a-ES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Mapa </a:t>
            </a:r>
          </a:p>
          <a:p>
            <a:pPr lvl="1"/>
            <a:r>
              <a:rPr lang="ca-ES" sz="2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d’actors</a:t>
            </a:r>
          </a:p>
          <a:p>
            <a:pPr lvl="1"/>
            <a:r>
              <a:rPr lang="ca-ES" sz="2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d’espais</a:t>
            </a:r>
          </a:p>
          <a:p>
            <a:pPr lvl="1"/>
            <a:r>
              <a:rPr lang="ca-ES" sz="2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d’instruments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a-ES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Diagnosi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a-ES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Disseny i implantació</a:t>
            </a:r>
          </a:p>
          <a:p>
            <a:pPr lvl="1"/>
            <a:r>
              <a:rPr lang="ca-ES" sz="2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 la política pública</a:t>
            </a:r>
          </a:p>
          <a:p>
            <a:pPr lvl="1"/>
            <a:r>
              <a:rPr lang="ca-ES" sz="2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dels dispositius</a:t>
            </a:r>
          </a:p>
          <a:p>
            <a:pPr lvl="1"/>
            <a:r>
              <a:rPr lang="ca-ES" sz="2200" dirty="0">
                <a:solidFill>
                  <a:srgbClr val="000000"/>
                </a:solidFill>
                <a:ea typeface="Calibri" panose="020F0502020204030204" pitchFamily="34" charset="0"/>
              </a:rPr>
              <a:t>de les actuacions</a:t>
            </a:r>
            <a:endParaRPr lang="ca-ES" sz="2200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ca-ES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Avaluació, retiment de comptes, transparència</a:t>
            </a:r>
          </a:p>
          <a:p>
            <a:pPr marL="0" indent="0">
              <a:buNone/>
            </a:pPr>
            <a:endParaRPr lang="ca-ES" sz="2400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lvl="0" indent="0" algn="just">
              <a:spcAft>
                <a:spcPts val="600"/>
              </a:spcAft>
              <a:buNone/>
            </a:pPr>
            <a:endParaRPr lang="ca-ES" altLang="ca-ES" sz="2800" dirty="0"/>
          </a:p>
        </p:txBody>
      </p:sp>
      <p:sp>
        <p:nvSpPr>
          <p:cNvPr id="8196" name="Contenidor de número de diapositiva 4">
            <a:extLst>
              <a:ext uri="{FF2B5EF4-FFF2-40B4-BE49-F238E27FC236}">
                <a16:creationId xmlns:a16="http://schemas.microsoft.com/office/drawing/2014/main" xmlns="" id="{E32424D0-066F-43F3-9413-1FBDD783B6B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C00000"/>
              </a:buClr>
              <a:buFont typeface="Wingdings 2" panose="05020102010507070707" pitchFamily="18" charset="2"/>
              <a:buChar char="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C48D985-4119-46A2-8E7A-41B363FE0DEC}" type="slidenum">
              <a:rPr lang="ca-ES" altLang="ca-ES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ca-ES" altLang="ca-ES">
              <a:solidFill>
                <a:srgbClr val="898989"/>
              </a:solidFill>
            </a:endParaRPr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xmlns="" id="{C1684837-7A8A-8856-4D59-FC3C26EB80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6351027"/>
              </p:ext>
            </p:extLst>
          </p:nvPr>
        </p:nvGraphicFramePr>
        <p:xfrm>
          <a:off x="5367909" y="2648790"/>
          <a:ext cx="2646878" cy="240972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96899">
                  <a:extLst>
                    <a:ext uri="{9D8B030D-6E8A-4147-A177-3AD203B41FA5}">
                      <a16:colId xmlns:a16="http://schemas.microsoft.com/office/drawing/2014/main" xmlns="" val="252016538"/>
                    </a:ext>
                  </a:extLst>
                </a:gridCol>
                <a:gridCol w="1549979">
                  <a:extLst>
                    <a:ext uri="{9D8B030D-6E8A-4147-A177-3AD203B41FA5}">
                      <a16:colId xmlns:a16="http://schemas.microsoft.com/office/drawing/2014/main" xmlns="" val="3814470416"/>
                    </a:ext>
                  </a:extLst>
                </a:gridCol>
              </a:tblGrid>
              <a:tr h="814759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600" b="0" noProof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Govern Obert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600" b="0" noProof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Transparència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944251577"/>
                  </a:ext>
                </a:extLst>
              </a:tr>
              <a:tr h="797482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600" b="0" noProof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Administració local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600" b="0" noProof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Participació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621352160"/>
                  </a:ext>
                </a:extLst>
              </a:tr>
              <a:tr h="797482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a-ES" sz="1600" b="0" noProof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600" b="0" noProof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Col·laboració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223325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47823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Contenidor de número de diapositiva 4">
            <a:extLst>
              <a:ext uri="{FF2B5EF4-FFF2-40B4-BE49-F238E27FC236}">
                <a16:creationId xmlns:a16="http://schemas.microsoft.com/office/drawing/2014/main" xmlns="" id="{E32424D0-066F-43F3-9413-1FBDD783B6B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C00000"/>
              </a:buClr>
              <a:buFont typeface="Wingdings 2" panose="05020102010507070707" pitchFamily="18" charset="2"/>
              <a:buChar char="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C48D985-4119-46A2-8E7A-41B363FE0DEC}" type="slidenum">
              <a:rPr lang="ca-ES" altLang="ca-ES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ca-ES" altLang="ca-ES">
              <a:solidFill>
                <a:srgbClr val="898989"/>
              </a:solidFill>
            </a:endParaRPr>
          </a:p>
        </p:txBody>
      </p:sp>
      <p:pic>
        <p:nvPicPr>
          <p:cNvPr id="8197" name="Imagen 10" descr="Texto&#10;&#10;Descripción generada automáticamente">
            <a:extLst>
              <a:ext uri="{FF2B5EF4-FFF2-40B4-BE49-F238E27FC236}">
                <a16:creationId xmlns:a16="http://schemas.microsoft.com/office/drawing/2014/main" xmlns="" id="{03C31A88-1A80-4C6F-91A2-54152E89BB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6229350"/>
            <a:ext cx="1735138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A6B6BB4-3930-B619-89A6-3FE62EB9F0D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2928657"/>
            <a:ext cx="9144000" cy="506412"/>
          </a:xfrm>
        </p:spPr>
        <p:txBody>
          <a:bodyPr/>
          <a:lstStyle/>
          <a:p>
            <a:pPr algn="ctr"/>
            <a:r>
              <a:rPr lang="es-ES" sz="3200" dirty="0"/>
              <a:t>Un cas </a:t>
            </a:r>
            <a:r>
              <a:rPr lang="es-ES" sz="3200" dirty="0" err="1"/>
              <a:t>pràctic</a:t>
            </a:r>
            <a:r>
              <a:rPr lang="es-ES" sz="3200" dirty="0"/>
              <a:t> </a:t>
            </a:r>
            <a:r>
              <a:rPr lang="es-ES" sz="3200" dirty="0" err="1"/>
              <a:t>d’aplicació</a:t>
            </a:r>
            <a:r>
              <a:rPr lang="es-ES" sz="3200" dirty="0"/>
              <a:t> del </a:t>
            </a:r>
            <a:r>
              <a:rPr lang="es-ES" sz="3200" dirty="0" err="1"/>
              <a:t>Govern</a:t>
            </a:r>
            <a:r>
              <a:rPr lang="es-ES" sz="3200" dirty="0"/>
              <a:t> </a:t>
            </a:r>
            <a:r>
              <a:rPr lang="es-ES" sz="3200" dirty="0" err="1"/>
              <a:t>Obert</a:t>
            </a:r>
            <a:r>
              <a:rPr lang="es-ES" sz="3200" dirty="0"/>
              <a:t/>
            </a:r>
            <a:br>
              <a:rPr lang="es-ES" sz="3200" dirty="0"/>
            </a:br>
            <a:r>
              <a:rPr lang="es-ES" sz="3200" dirty="0" err="1"/>
              <a:t>Eleccions</a:t>
            </a:r>
            <a:r>
              <a:rPr lang="es-ES" sz="3200" dirty="0"/>
              <a:t> al </a:t>
            </a:r>
            <a:r>
              <a:rPr lang="es-ES" sz="3200" dirty="0" err="1"/>
              <a:t>Parlament</a:t>
            </a:r>
            <a:r>
              <a:rPr lang="es-ES" sz="3200" dirty="0"/>
              <a:t> de Catalunya 2021</a:t>
            </a:r>
          </a:p>
        </p:txBody>
      </p:sp>
    </p:spTree>
    <p:extLst>
      <p:ext uri="{BB962C8B-B14F-4D97-AF65-F5344CB8AC3E}">
        <p14:creationId xmlns:p14="http://schemas.microsoft.com/office/powerpoint/2010/main" val="24767259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ca-ES" dirty="0"/>
              <a:t>El context del 14F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xmlns="" id="{246BB3F6-E8C0-4C47-17E5-74757A3061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xmlns="" id="{73614AD7-B2A6-42E0-9B0B-1E1E9E417414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ca-E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8235A38-79CE-461C-8AFD-0B5AAB887726}" type="slidenum">
              <a:rPr lang="ca-ES" smtClean="0"/>
              <a:pPr/>
              <a:t>7</a:t>
            </a:fld>
            <a:endParaRPr lang="ca-ES" dirty="0"/>
          </a:p>
        </p:txBody>
      </p:sp>
      <p:cxnSp>
        <p:nvCxnSpPr>
          <p:cNvPr id="15" name="Connector recte 11">
            <a:extLst>
              <a:ext uri="{FF2B5EF4-FFF2-40B4-BE49-F238E27FC236}">
                <a16:creationId xmlns:a16="http://schemas.microsoft.com/office/drawing/2014/main" xmlns="" id="{D1695ADB-6FFD-4A4C-BCFD-04574D0C4498}"/>
              </a:ext>
            </a:extLst>
          </p:cNvPr>
          <p:cNvCxnSpPr/>
          <p:nvPr/>
        </p:nvCxnSpPr>
        <p:spPr>
          <a:xfrm>
            <a:off x="179512" y="6021288"/>
            <a:ext cx="8643664" cy="0"/>
          </a:xfrm>
          <a:prstGeom prst="line">
            <a:avLst/>
          </a:prstGeom>
          <a:ln w="31750" cmpd="sng">
            <a:solidFill>
              <a:srgbClr val="A6D6C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2" descr="M:\SFAD\AA NOVA 2017\08_MDP1a_2017\Difusió MDP 1a\IMATGE MDP\logos\generalitat_cmyk.tif">
            <a:extLst>
              <a:ext uri="{FF2B5EF4-FFF2-40B4-BE49-F238E27FC236}">
                <a16:creationId xmlns:a16="http://schemas.microsoft.com/office/drawing/2014/main" xmlns="" id="{D634F538-EC7C-4369-92C2-9676CB9BCA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6237312"/>
            <a:ext cx="2200499" cy="384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Imagen 13" descr="Gráfico, Gráfico de líneas&#10;&#10;Descripción generada automáticamente">
            <a:extLst>
              <a:ext uri="{FF2B5EF4-FFF2-40B4-BE49-F238E27FC236}">
                <a16:creationId xmlns:a16="http://schemas.microsoft.com/office/drawing/2014/main" xmlns="" id="{5FE517F7-B293-614D-F890-E2AEA2954647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76" t="13600" r="9838" b="6615"/>
          <a:stretch/>
        </p:blipFill>
        <p:spPr>
          <a:xfrm>
            <a:off x="251520" y="1730917"/>
            <a:ext cx="8649268" cy="5049821"/>
          </a:xfrm>
          <a:prstGeom prst="rect">
            <a:avLst/>
          </a:prstGeom>
        </p:spPr>
      </p:pic>
      <p:sp>
        <p:nvSpPr>
          <p:cNvPr id="17" name="Subtítulo 2">
            <a:extLst>
              <a:ext uri="{FF2B5EF4-FFF2-40B4-BE49-F238E27FC236}">
                <a16:creationId xmlns:a16="http://schemas.microsoft.com/office/drawing/2014/main" xmlns="" id="{EEF90CEF-8F8A-0804-4C53-B6B0492ACA1A}"/>
              </a:ext>
            </a:extLst>
          </p:cNvPr>
          <p:cNvSpPr txBox="1">
            <a:spLocks/>
          </p:cNvSpPr>
          <p:nvPr/>
        </p:nvSpPr>
        <p:spPr bwMode="auto">
          <a:xfrm>
            <a:off x="3534686" y="1258963"/>
            <a:ext cx="5574525" cy="3580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r">
              <a:buNone/>
            </a:pPr>
            <a:r>
              <a:rPr lang="en-GB" altLang="ca-ES" sz="900" dirty="0">
                <a:latin typeface="Arial" panose="020B0604020202020204" pitchFamily="34" charset="0"/>
              </a:rPr>
              <a:t>Nous </a:t>
            </a:r>
            <a:r>
              <a:rPr lang="en-GB" altLang="ca-ES" sz="900" dirty="0" err="1">
                <a:latin typeface="Arial" panose="020B0604020202020204" pitchFamily="34" charset="0"/>
              </a:rPr>
              <a:t>casos</a:t>
            </a:r>
            <a:r>
              <a:rPr lang="en-GB" altLang="ca-ES" sz="900" dirty="0">
                <a:latin typeface="Arial" panose="020B0604020202020204" pitchFamily="34" charset="0"/>
              </a:rPr>
              <a:t> </a:t>
            </a:r>
            <a:r>
              <a:rPr lang="en-GB" altLang="ca-ES" sz="900" dirty="0" err="1">
                <a:latin typeface="Arial" panose="020B0604020202020204" pitchFamily="34" charset="0"/>
              </a:rPr>
              <a:t>diaris</a:t>
            </a:r>
            <a:r>
              <a:rPr lang="en-GB" altLang="ca-ES" sz="900" dirty="0">
                <a:latin typeface="Arial" panose="020B0604020202020204" pitchFamily="34" charset="0"/>
              </a:rPr>
              <a:t> de COVID-19 </a:t>
            </a:r>
            <a:r>
              <a:rPr lang="en-GB" altLang="ca-ES" sz="900" dirty="0" err="1">
                <a:latin typeface="Arial" panose="020B0604020202020204" pitchFamily="34" charset="0"/>
              </a:rPr>
              <a:t>confirmats</a:t>
            </a:r>
            <a:r>
              <a:rPr lang="en-GB" altLang="ca-ES" sz="900" dirty="0">
                <a:latin typeface="Arial" panose="020B0604020202020204" pitchFamily="34" charset="0"/>
              </a:rPr>
              <a:t>, </a:t>
            </a:r>
            <a:r>
              <a:rPr lang="en-GB" altLang="ca-ES" sz="900" dirty="0" err="1">
                <a:latin typeface="Arial" panose="020B0604020202020204" pitchFamily="34" charset="0"/>
              </a:rPr>
              <a:t>mitjana</a:t>
            </a:r>
            <a:r>
              <a:rPr lang="en-GB" altLang="ca-ES" sz="900" dirty="0">
                <a:latin typeface="Arial" panose="020B0604020202020204" pitchFamily="34" charset="0"/>
              </a:rPr>
              <a:t> a 7 dies</a:t>
            </a:r>
          </a:p>
          <a:p>
            <a:pPr algn="r">
              <a:buNone/>
            </a:pPr>
            <a:r>
              <a:rPr lang="en-GB" altLang="ca-ES" sz="900" dirty="0">
                <a:latin typeface="Arial" panose="020B0604020202020204" pitchFamily="34" charset="0"/>
              </a:rPr>
              <a:t>Font: </a:t>
            </a:r>
            <a:r>
              <a:rPr lang="en-GB" altLang="ca-ES" sz="900" dirty="0" err="1">
                <a:latin typeface="Arial" panose="020B0604020202020204" pitchFamily="34" charset="0"/>
              </a:rPr>
              <a:t>OurWorld</a:t>
            </a:r>
            <a:r>
              <a:rPr lang="en-GB" altLang="ca-ES" sz="900" dirty="0">
                <a:latin typeface="Arial" panose="020B0604020202020204" pitchFamily="34" charset="0"/>
              </a:rPr>
              <a:t> in Data / Johns Hopkins University CSSE COVID-19 Data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xmlns="" id="{1F043971-689E-B89E-FE63-EC9A71EFEB4A}"/>
              </a:ext>
            </a:extLst>
          </p:cNvPr>
          <p:cNvSpPr txBox="1"/>
          <p:nvPr/>
        </p:nvSpPr>
        <p:spPr>
          <a:xfrm>
            <a:off x="944589" y="2357645"/>
            <a:ext cx="2845121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050" dirty="0">
                <a:latin typeface="Arial" panose="020B0604020202020204" pitchFamily="34" charset="0"/>
              </a:rPr>
              <a:t>Confinament</a:t>
            </a:r>
          </a:p>
          <a:p>
            <a:r>
              <a:rPr lang="ca-ES" sz="1050" dirty="0">
                <a:latin typeface="Arial" panose="020B0604020202020204" pitchFamily="34" charset="0"/>
              </a:rPr>
              <a:t>S’ajornen les eleccions basques i gallegues</a:t>
            </a:r>
          </a:p>
        </p:txBody>
      </p:sp>
      <p:cxnSp>
        <p:nvCxnSpPr>
          <p:cNvPr id="19" name="Conector recto 18">
            <a:extLst>
              <a:ext uri="{FF2B5EF4-FFF2-40B4-BE49-F238E27FC236}">
                <a16:creationId xmlns:a16="http://schemas.microsoft.com/office/drawing/2014/main" xmlns="" id="{0E088BDD-620E-D66B-FCB2-7EAFD2C10822}"/>
              </a:ext>
            </a:extLst>
          </p:cNvPr>
          <p:cNvCxnSpPr>
            <a:cxnSpLocks/>
          </p:cNvCxnSpPr>
          <p:nvPr/>
        </p:nvCxnSpPr>
        <p:spPr>
          <a:xfrm>
            <a:off x="1016296" y="2836697"/>
            <a:ext cx="0" cy="3439986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CuadroTexto 19">
            <a:extLst>
              <a:ext uri="{FF2B5EF4-FFF2-40B4-BE49-F238E27FC236}">
                <a16:creationId xmlns:a16="http://schemas.microsoft.com/office/drawing/2014/main" xmlns="" id="{8B98ECE0-EE5A-F550-29EF-6435687BF12D}"/>
              </a:ext>
            </a:extLst>
          </p:cNvPr>
          <p:cNvSpPr txBox="1"/>
          <p:nvPr/>
        </p:nvSpPr>
        <p:spPr>
          <a:xfrm>
            <a:off x="1488848" y="3831363"/>
            <a:ext cx="215423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a-ES" sz="1050" dirty="0">
                <a:latin typeface="Arial" panose="020B0604020202020204" pitchFamily="34" charset="0"/>
              </a:rPr>
              <a:t>Eleccions basques i gallegues</a:t>
            </a:r>
          </a:p>
          <a:p>
            <a:pPr algn="ctr"/>
            <a:r>
              <a:rPr lang="ca-ES" sz="1050" dirty="0">
                <a:latin typeface="Arial" panose="020B0604020202020204" pitchFamily="34" charset="0"/>
              </a:rPr>
              <a:t>nova convocatòria      eleccions</a:t>
            </a:r>
          </a:p>
        </p:txBody>
      </p:sp>
      <p:cxnSp>
        <p:nvCxnSpPr>
          <p:cNvPr id="21" name="Conector recto 20">
            <a:extLst>
              <a:ext uri="{FF2B5EF4-FFF2-40B4-BE49-F238E27FC236}">
                <a16:creationId xmlns:a16="http://schemas.microsoft.com/office/drawing/2014/main" xmlns="" id="{271D9A0A-40EF-CE2A-8C77-76C3C6A694E2}"/>
              </a:ext>
            </a:extLst>
          </p:cNvPr>
          <p:cNvCxnSpPr>
            <a:cxnSpLocks/>
          </p:cNvCxnSpPr>
          <p:nvPr/>
        </p:nvCxnSpPr>
        <p:spPr>
          <a:xfrm flipH="1">
            <a:off x="2156061" y="4218015"/>
            <a:ext cx="180" cy="2112746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ector recto 21">
            <a:extLst>
              <a:ext uri="{FF2B5EF4-FFF2-40B4-BE49-F238E27FC236}">
                <a16:creationId xmlns:a16="http://schemas.microsoft.com/office/drawing/2014/main" xmlns="" id="{092BDCA0-8919-8D8A-2D83-242D8AE0F887}"/>
              </a:ext>
            </a:extLst>
          </p:cNvPr>
          <p:cNvCxnSpPr>
            <a:cxnSpLocks/>
          </p:cNvCxnSpPr>
          <p:nvPr/>
        </p:nvCxnSpPr>
        <p:spPr>
          <a:xfrm>
            <a:off x="3104528" y="4218593"/>
            <a:ext cx="0" cy="2141916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ector recto 22">
            <a:extLst>
              <a:ext uri="{FF2B5EF4-FFF2-40B4-BE49-F238E27FC236}">
                <a16:creationId xmlns:a16="http://schemas.microsoft.com/office/drawing/2014/main" xmlns="" id="{B4C830CB-5FC2-E65D-E870-54E3FB26D121}"/>
              </a:ext>
            </a:extLst>
          </p:cNvPr>
          <p:cNvCxnSpPr>
            <a:cxnSpLocks/>
          </p:cNvCxnSpPr>
          <p:nvPr/>
        </p:nvCxnSpPr>
        <p:spPr>
          <a:xfrm>
            <a:off x="4544688" y="2323817"/>
            <a:ext cx="0" cy="2711899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uadroTexto 23">
            <a:extLst>
              <a:ext uri="{FF2B5EF4-FFF2-40B4-BE49-F238E27FC236}">
                <a16:creationId xmlns:a16="http://schemas.microsoft.com/office/drawing/2014/main" xmlns="" id="{8F295AA9-C45D-1002-5451-65461A5F53D9}"/>
              </a:ext>
            </a:extLst>
          </p:cNvPr>
          <p:cNvSpPr txBox="1"/>
          <p:nvPr/>
        </p:nvSpPr>
        <p:spPr>
          <a:xfrm>
            <a:off x="2744779" y="1886744"/>
            <a:ext cx="1894758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050" b="1" dirty="0">
                <a:solidFill>
                  <a:srgbClr val="C00000"/>
                </a:solidFill>
                <a:latin typeface="Arial" panose="020B0604020202020204" pitchFamily="34" charset="0"/>
              </a:rPr>
              <a:t>El President de la Generalitat inhabilitat pel Tribunal Suprem</a:t>
            </a:r>
          </a:p>
        </p:txBody>
      </p:sp>
      <p:cxnSp>
        <p:nvCxnSpPr>
          <p:cNvPr id="25" name="Conector recto 24">
            <a:extLst>
              <a:ext uri="{FF2B5EF4-FFF2-40B4-BE49-F238E27FC236}">
                <a16:creationId xmlns:a16="http://schemas.microsoft.com/office/drawing/2014/main" xmlns="" id="{9A5325E7-6844-2911-13EE-EB97AE3089A1}"/>
              </a:ext>
            </a:extLst>
          </p:cNvPr>
          <p:cNvCxnSpPr>
            <a:cxnSpLocks/>
          </p:cNvCxnSpPr>
          <p:nvPr/>
        </p:nvCxnSpPr>
        <p:spPr>
          <a:xfrm>
            <a:off x="5993813" y="3683340"/>
            <a:ext cx="0" cy="1536942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CuadroTexto 25">
            <a:extLst>
              <a:ext uri="{FF2B5EF4-FFF2-40B4-BE49-F238E27FC236}">
                <a16:creationId xmlns:a16="http://schemas.microsoft.com/office/drawing/2014/main" xmlns="" id="{06BFFA59-6A9A-AD38-A8FB-EB93774CD953}"/>
              </a:ext>
            </a:extLst>
          </p:cNvPr>
          <p:cNvSpPr txBox="1"/>
          <p:nvPr/>
        </p:nvSpPr>
        <p:spPr>
          <a:xfrm>
            <a:off x="4895703" y="3269382"/>
            <a:ext cx="1197301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a-ES" sz="1050" dirty="0">
                <a:latin typeface="Arial" panose="020B0604020202020204" pitchFamily="34" charset="0"/>
              </a:rPr>
              <a:t>Convocatòria d’eleccions</a:t>
            </a:r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xmlns="" id="{6C85BD61-B52D-F233-06B4-029D8FED9D2A}"/>
              </a:ext>
            </a:extLst>
          </p:cNvPr>
          <p:cNvSpPr txBox="1"/>
          <p:nvPr/>
        </p:nvSpPr>
        <p:spPr>
          <a:xfrm>
            <a:off x="6935475" y="3077409"/>
            <a:ext cx="130892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050" b="1" dirty="0">
                <a:solidFill>
                  <a:srgbClr val="C00000"/>
                </a:solidFill>
                <a:latin typeface="Arial" panose="020B0604020202020204" pitchFamily="34" charset="0"/>
              </a:rPr>
              <a:t>Jornada Electoral</a:t>
            </a:r>
          </a:p>
          <a:p>
            <a:r>
              <a:rPr lang="ca-ES" sz="1050" b="1" dirty="0">
                <a:solidFill>
                  <a:srgbClr val="C00000"/>
                </a:solidFill>
                <a:latin typeface="Arial" panose="020B0604020202020204" pitchFamily="34" charset="0"/>
              </a:rPr>
              <a:t>14 Febrer 2021</a:t>
            </a:r>
          </a:p>
        </p:txBody>
      </p:sp>
      <p:cxnSp>
        <p:nvCxnSpPr>
          <p:cNvPr id="28" name="Conector recto 27">
            <a:extLst>
              <a:ext uri="{FF2B5EF4-FFF2-40B4-BE49-F238E27FC236}">
                <a16:creationId xmlns:a16="http://schemas.microsoft.com/office/drawing/2014/main" xmlns="" id="{19BB9A4A-4DA7-2D5C-7BD3-0563F3178903}"/>
              </a:ext>
            </a:extLst>
          </p:cNvPr>
          <p:cNvCxnSpPr>
            <a:cxnSpLocks/>
          </p:cNvCxnSpPr>
          <p:nvPr/>
        </p:nvCxnSpPr>
        <p:spPr>
          <a:xfrm>
            <a:off x="6992960" y="3483899"/>
            <a:ext cx="0" cy="853594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CuadroTexto 28">
            <a:extLst>
              <a:ext uri="{FF2B5EF4-FFF2-40B4-BE49-F238E27FC236}">
                <a16:creationId xmlns:a16="http://schemas.microsoft.com/office/drawing/2014/main" xmlns="" id="{D40DD1C4-A091-24EE-E85E-26E9DAB9576F}"/>
              </a:ext>
            </a:extLst>
          </p:cNvPr>
          <p:cNvSpPr txBox="1"/>
          <p:nvPr/>
        </p:nvSpPr>
        <p:spPr>
          <a:xfrm>
            <a:off x="7172823" y="2149810"/>
            <a:ext cx="185077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050" b="1" dirty="0">
                <a:solidFill>
                  <a:srgbClr val="C00000"/>
                </a:solidFill>
                <a:latin typeface="Arial" panose="020B0604020202020204" pitchFamily="34" charset="0"/>
              </a:rPr>
              <a:t>Comença la campanya electoral</a:t>
            </a:r>
          </a:p>
        </p:txBody>
      </p:sp>
      <p:cxnSp>
        <p:nvCxnSpPr>
          <p:cNvPr id="30" name="Conector recto 29">
            <a:extLst>
              <a:ext uri="{FF2B5EF4-FFF2-40B4-BE49-F238E27FC236}">
                <a16:creationId xmlns:a16="http://schemas.microsoft.com/office/drawing/2014/main" xmlns="" id="{33238DEC-756B-C030-C5E4-08A850E84C8A}"/>
              </a:ext>
            </a:extLst>
          </p:cNvPr>
          <p:cNvCxnSpPr>
            <a:cxnSpLocks/>
          </p:cNvCxnSpPr>
          <p:nvPr/>
        </p:nvCxnSpPr>
        <p:spPr>
          <a:xfrm>
            <a:off x="8859766" y="4499646"/>
            <a:ext cx="0" cy="1311305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CuadroTexto 30">
            <a:extLst>
              <a:ext uri="{FF2B5EF4-FFF2-40B4-BE49-F238E27FC236}">
                <a16:creationId xmlns:a16="http://schemas.microsoft.com/office/drawing/2014/main" xmlns="" id="{74A4D949-D458-FD13-494C-6AFAF4724D59}"/>
              </a:ext>
            </a:extLst>
          </p:cNvPr>
          <p:cNvSpPr txBox="1"/>
          <p:nvPr/>
        </p:nvSpPr>
        <p:spPr>
          <a:xfrm>
            <a:off x="7524330" y="3898834"/>
            <a:ext cx="142469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a-ES" sz="1050" dirty="0">
                <a:latin typeface="Arial" panose="020B0604020202020204" pitchFamily="34" charset="0"/>
              </a:rPr>
              <a:t>Nova data electoral proposada a l’ajornament </a:t>
            </a:r>
            <a:br>
              <a:rPr lang="ca-ES" sz="1050" dirty="0">
                <a:latin typeface="Arial" panose="020B0604020202020204" pitchFamily="34" charset="0"/>
              </a:rPr>
            </a:br>
            <a:r>
              <a:rPr lang="ca-ES" sz="1050" dirty="0">
                <a:latin typeface="Arial" panose="020B0604020202020204" pitchFamily="34" charset="0"/>
              </a:rPr>
              <a:t>(no va passar)</a:t>
            </a:r>
          </a:p>
        </p:txBody>
      </p:sp>
      <p:cxnSp>
        <p:nvCxnSpPr>
          <p:cNvPr id="32" name="Conector recto 31">
            <a:extLst>
              <a:ext uri="{FF2B5EF4-FFF2-40B4-BE49-F238E27FC236}">
                <a16:creationId xmlns:a16="http://schemas.microsoft.com/office/drawing/2014/main" xmlns="" id="{02EB8AA0-6A86-6822-8C2B-2EB7F3096B29}"/>
              </a:ext>
            </a:extLst>
          </p:cNvPr>
          <p:cNvCxnSpPr>
            <a:cxnSpLocks/>
          </p:cNvCxnSpPr>
          <p:nvPr/>
        </p:nvCxnSpPr>
        <p:spPr>
          <a:xfrm>
            <a:off x="6018490" y="2768556"/>
            <a:ext cx="430019" cy="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CuadroTexto 32">
            <a:extLst>
              <a:ext uri="{FF2B5EF4-FFF2-40B4-BE49-F238E27FC236}">
                <a16:creationId xmlns:a16="http://schemas.microsoft.com/office/drawing/2014/main" xmlns="" id="{5247924C-CFBC-0AEE-A1DE-6BC65FE7FA01}"/>
              </a:ext>
            </a:extLst>
          </p:cNvPr>
          <p:cNvSpPr txBox="1"/>
          <p:nvPr/>
        </p:nvSpPr>
        <p:spPr>
          <a:xfrm>
            <a:off x="4814818" y="2634366"/>
            <a:ext cx="1197301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a-ES" sz="1050" dirty="0">
                <a:latin typeface="Arial" panose="020B0604020202020204" pitchFamily="34" charset="0"/>
              </a:rPr>
              <a:t>Ajornament de les eleccions</a:t>
            </a:r>
          </a:p>
        </p:txBody>
      </p:sp>
      <p:cxnSp>
        <p:nvCxnSpPr>
          <p:cNvPr id="34" name="Conector recto 33">
            <a:extLst>
              <a:ext uri="{FF2B5EF4-FFF2-40B4-BE49-F238E27FC236}">
                <a16:creationId xmlns:a16="http://schemas.microsoft.com/office/drawing/2014/main" xmlns="" id="{68FF8D4E-AAA9-E5B2-60D0-EBEDEB22C076}"/>
              </a:ext>
            </a:extLst>
          </p:cNvPr>
          <p:cNvCxnSpPr>
            <a:cxnSpLocks/>
          </p:cNvCxnSpPr>
          <p:nvPr/>
        </p:nvCxnSpPr>
        <p:spPr>
          <a:xfrm>
            <a:off x="6115018" y="2157771"/>
            <a:ext cx="430019" cy="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CuadroTexto 34">
            <a:extLst>
              <a:ext uri="{FF2B5EF4-FFF2-40B4-BE49-F238E27FC236}">
                <a16:creationId xmlns:a16="http://schemas.microsoft.com/office/drawing/2014/main" xmlns="" id="{52B284C7-9D6C-4152-E002-D7E4A7313410}"/>
              </a:ext>
            </a:extLst>
          </p:cNvPr>
          <p:cNvSpPr txBox="1"/>
          <p:nvPr/>
        </p:nvSpPr>
        <p:spPr>
          <a:xfrm>
            <a:off x="4711545" y="1895404"/>
            <a:ext cx="1397107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a-ES" sz="1050" dirty="0">
                <a:latin typeface="Arial" panose="020B0604020202020204" pitchFamily="34" charset="0"/>
              </a:rPr>
              <a:t>El TSJC suspèn l’ajornament </a:t>
            </a:r>
            <a:r>
              <a:rPr lang="ca-ES" sz="1050" dirty="0" err="1">
                <a:latin typeface="Arial" panose="020B0604020202020204" pitchFamily="34" charset="0"/>
              </a:rPr>
              <a:t>cautelaríssimament</a:t>
            </a:r>
            <a:endParaRPr lang="ca-ES" sz="1050" dirty="0">
              <a:latin typeface="Arial" panose="020B0604020202020204" pitchFamily="34" charset="0"/>
            </a:endParaRPr>
          </a:p>
        </p:txBody>
      </p:sp>
      <p:cxnSp>
        <p:nvCxnSpPr>
          <p:cNvPr id="36" name="Conector recto 35">
            <a:extLst>
              <a:ext uri="{FF2B5EF4-FFF2-40B4-BE49-F238E27FC236}">
                <a16:creationId xmlns:a16="http://schemas.microsoft.com/office/drawing/2014/main" xmlns="" id="{CBCC395D-CE74-58B8-BB19-9096CBBCAC2E}"/>
              </a:ext>
            </a:extLst>
          </p:cNvPr>
          <p:cNvCxnSpPr>
            <a:cxnSpLocks/>
          </p:cNvCxnSpPr>
          <p:nvPr/>
        </p:nvCxnSpPr>
        <p:spPr>
          <a:xfrm>
            <a:off x="6722695" y="1996005"/>
            <a:ext cx="430019" cy="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CuadroTexto 36">
            <a:extLst>
              <a:ext uri="{FF2B5EF4-FFF2-40B4-BE49-F238E27FC236}">
                <a16:creationId xmlns:a16="http://schemas.microsoft.com/office/drawing/2014/main" xmlns="" id="{2CFF2D6A-7593-B3DA-5DD7-09B1BD1813A1}"/>
              </a:ext>
            </a:extLst>
          </p:cNvPr>
          <p:cNvSpPr txBox="1"/>
          <p:nvPr/>
        </p:nvSpPr>
        <p:spPr>
          <a:xfrm>
            <a:off x="7187579" y="1782701"/>
            <a:ext cx="176145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050" dirty="0">
                <a:latin typeface="Arial" panose="020B0604020202020204" pitchFamily="34" charset="0"/>
              </a:rPr>
              <a:t>El TSJC sentencia la no validesa de l’ajornament</a:t>
            </a:r>
          </a:p>
        </p:txBody>
      </p:sp>
      <p:cxnSp>
        <p:nvCxnSpPr>
          <p:cNvPr id="38" name="Conector recto 37">
            <a:extLst>
              <a:ext uri="{FF2B5EF4-FFF2-40B4-BE49-F238E27FC236}">
                <a16:creationId xmlns:a16="http://schemas.microsoft.com/office/drawing/2014/main" xmlns="" id="{B69FB221-4CCA-CE86-92DC-928FC4B7B3E0}"/>
              </a:ext>
            </a:extLst>
          </p:cNvPr>
          <p:cNvCxnSpPr>
            <a:cxnSpLocks/>
          </p:cNvCxnSpPr>
          <p:nvPr/>
        </p:nvCxnSpPr>
        <p:spPr>
          <a:xfrm>
            <a:off x="6777521" y="2031536"/>
            <a:ext cx="439881" cy="238563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CuadroTexto 38">
            <a:extLst>
              <a:ext uri="{FF2B5EF4-FFF2-40B4-BE49-F238E27FC236}">
                <a16:creationId xmlns:a16="http://schemas.microsoft.com/office/drawing/2014/main" xmlns="" id="{EEA361E6-04B5-E427-BBEC-3225319DEA5B}"/>
              </a:ext>
            </a:extLst>
          </p:cNvPr>
          <p:cNvSpPr txBox="1"/>
          <p:nvPr/>
        </p:nvSpPr>
        <p:spPr>
          <a:xfrm>
            <a:off x="3578482" y="6110913"/>
            <a:ext cx="535712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a-ES" sz="1000" dirty="0">
                <a:latin typeface="Arial" panose="020B0604020202020204" pitchFamily="34" charset="0"/>
              </a:rPr>
              <a:t>Gran part de les eleccions al món van aprofitar per celebrar-se entre la 1a i la 2a onades</a:t>
            </a:r>
          </a:p>
        </p:txBody>
      </p:sp>
      <p:sp>
        <p:nvSpPr>
          <p:cNvPr id="40" name="CuadroTexto 39">
            <a:extLst>
              <a:ext uri="{FF2B5EF4-FFF2-40B4-BE49-F238E27FC236}">
                <a16:creationId xmlns:a16="http://schemas.microsoft.com/office/drawing/2014/main" xmlns="" id="{FD9C7733-A95B-E820-F1B9-D28434A895BA}"/>
              </a:ext>
            </a:extLst>
          </p:cNvPr>
          <p:cNvSpPr txBox="1"/>
          <p:nvPr/>
        </p:nvSpPr>
        <p:spPr>
          <a:xfrm>
            <a:off x="1259632" y="5949280"/>
            <a:ext cx="69305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a-ES" sz="1050" b="1" dirty="0">
                <a:solidFill>
                  <a:srgbClr val="C00000"/>
                </a:solidFill>
                <a:latin typeface="Arial" panose="020B0604020202020204" pitchFamily="34" charset="0"/>
              </a:rPr>
              <a:t>1a onada</a:t>
            </a:r>
          </a:p>
        </p:txBody>
      </p:sp>
      <p:sp>
        <p:nvSpPr>
          <p:cNvPr id="41" name="CuadroTexto 40">
            <a:extLst>
              <a:ext uri="{FF2B5EF4-FFF2-40B4-BE49-F238E27FC236}">
                <a16:creationId xmlns:a16="http://schemas.microsoft.com/office/drawing/2014/main" xmlns="" id="{DC5B9283-98BB-87EC-D506-D59C60D3ED57}"/>
              </a:ext>
            </a:extLst>
          </p:cNvPr>
          <p:cNvSpPr txBox="1"/>
          <p:nvPr/>
        </p:nvSpPr>
        <p:spPr>
          <a:xfrm>
            <a:off x="4654302" y="5301643"/>
            <a:ext cx="72133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a-ES" sz="1050" b="1" dirty="0">
                <a:solidFill>
                  <a:srgbClr val="C00000"/>
                </a:solidFill>
                <a:latin typeface="Arial" panose="020B0604020202020204" pitchFamily="34" charset="0"/>
              </a:rPr>
              <a:t>2a onada</a:t>
            </a:r>
          </a:p>
        </p:txBody>
      </p:sp>
      <p:sp>
        <p:nvSpPr>
          <p:cNvPr id="42" name="CuadroTexto 41">
            <a:extLst>
              <a:ext uri="{FF2B5EF4-FFF2-40B4-BE49-F238E27FC236}">
                <a16:creationId xmlns:a16="http://schemas.microsoft.com/office/drawing/2014/main" xmlns="" id="{E2558A90-2393-C466-FD2C-154CDF97C4ED}"/>
              </a:ext>
            </a:extLst>
          </p:cNvPr>
          <p:cNvSpPr txBox="1"/>
          <p:nvPr/>
        </p:nvSpPr>
        <p:spPr>
          <a:xfrm>
            <a:off x="6356257" y="5305828"/>
            <a:ext cx="70248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a-ES" sz="1050" b="1" dirty="0">
                <a:solidFill>
                  <a:srgbClr val="C00000"/>
                </a:solidFill>
                <a:latin typeface="Arial" panose="020B0604020202020204" pitchFamily="34" charset="0"/>
              </a:rPr>
              <a:t>3a onada</a:t>
            </a:r>
          </a:p>
        </p:txBody>
      </p:sp>
      <p:sp>
        <p:nvSpPr>
          <p:cNvPr id="43" name="CuadroTexto 42">
            <a:extLst>
              <a:ext uri="{FF2B5EF4-FFF2-40B4-BE49-F238E27FC236}">
                <a16:creationId xmlns:a16="http://schemas.microsoft.com/office/drawing/2014/main" xmlns="" id="{799CD61C-5D3B-50EE-D12C-FB04D7A5C420}"/>
              </a:ext>
            </a:extLst>
          </p:cNvPr>
          <p:cNvSpPr txBox="1"/>
          <p:nvPr/>
        </p:nvSpPr>
        <p:spPr>
          <a:xfrm>
            <a:off x="7876147" y="5735966"/>
            <a:ext cx="697771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a-ES" sz="1050" b="1" dirty="0">
                <a:solidFill>
                  <a:srgbClr val="C00000"/>
                </a:solidFill>
                <a:latin typeface="Arial" panose="020B0604020202020204" pitchFamily="34" charset="0"/>
              </a:rPr>
              <a:t>4a onada</a:t>
            </a:r>
          </a:p>
        </p:txBody>
      </p:sp>
      <p:sp>
        <p:nvSpPr>
          <p:cNvPr id="44" name="CuadroTexto 43">
            <a:extLst>
              <a:ext uri="{FF2B5EF4-FFF2-40B4-BE49-F238E27FC236}">
                <a16:creationId xmlns:a16="http://schemas.microsoft.com/office/drawing/2014/main" xmlns="" id="{573AE48F-5E3B-6B56-3758-0D5DCF67A601}"/>
              </a:ext>
            </a:extLst>
          </p:cNvPr>
          <p:cNvSpPr txBox="1"/>
          <p:nvPr/>
        </p:nvSpPr>
        <p:spPr>
          <a:xfrm>
            <a:off x="1294989" y="2887089"/>
            <a:ext cx="1989311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050" dirty="0">
                <a:latin typeface="Arial" panose="020B0604020202020204" pitchFamily="34" charset="0"/>
              </a:rPr>
              <a:t>Jornada electoral inicialment programada per les eleccions basques i gallegues</a:t>
            </a:r>
          </a:p>
        </p:txBody>
      </p:sp>
      <p:cxnSp>
        <p:nvCxnSpPr>
          <p:cNvPr id="45" name="Conector recto 44">
            <a:extLst>
              <a:ext uri="{FF2B5EF4-FFF2-40B4-BE49-F238E27FC236}">
                <a16:creationId xmlns:a16="http://schemas.microsoft.com/office/drawing/2014/main" xmlns="" id="{137B8D7E-92F1-AE12-0162-42352885668F}"/>
              </a:ext>
            </a:extLst>
          </p:cNvPr>
          <p:cNvCxnSpPr>
            <a:cxnSpLocks/>
          </p:cNvCxnSpPr>
          <p:nvPr/>
        </p:nvCxnSpPr>
        <p:spPr>
          <a:xfrm>
            <a:off x="1385301" y="3505308"/>
            <a:ext cx="0" cy="1934365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604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ca-ES" dirty="0"/>
              <a:t>Problema complex, components “simples”</a:t>
            </a:r>
          </a:p>
        </p:txBody>
      </p:sp>
      <p:sp>
        <p:nvSpPr>
          <p:cNvPr id="6" name="Subtítol 5"/>
          <p:cNvSpPr>
            <a:spLocks noGrp="1"/>
          </p:cNvSpPr>
          <p:nvPr>
            <p:ph idx="1"/>
          </p:nvPr>
        </p:nvSpPr>
        <p:spPr>
          <a:xfrm>
            <a:off x="410608" y="1268413"/>
            <a:ext cx="8464072" cy="3674056"/>
          </a:xfrm>
        </p:spPr>
        <p:txBody>
          <a:bodyPr>
            <a:noAutofit/>
          </a:bodyPr>
          <a:lstStyle/>
          <a:p>
            <a:pPr algn="l">
              <a:buFont typeface="Wingdings" panose="05000000000000000000" pitchFamily="2" charset="2"/>
              <a:buChar char="§"/>
            </a:pPr>
            <a:r>
              <a:rPr lang="ca-ES" altLang="ca-E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Minimitzar els riscos sobre la </a:t>
            </a:r>
            <a:r>
              <a:rPr lang="ca-ES" altLang="ca-ES" sz="24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salut</a:t>
            </a:r>
          </a:p>
          <a:p>
            <a:pPr lvl="1"/>
            <a:r>
              <a:rPr lang="ca-ES" altLang="ca-ES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Disminuir el risc de contagis</a:t>
            </a:r>
            <a:endParaRPr lang="ca-ES" altLang="ca-ES" sz="2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ca-ES" altLang="ca-E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Garantir el </a:t>
            </a:r>
            <a:r>
              <a:rPr lang="ca-ES" altLang="ca-ES" sz="24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dret a vot</a:t>
            </a:r>
          </a:p>
          <a:p>
            <a:pPr lvl="1"/>
            <a:r>
              <a:rPr lang="ca-ES" altLang="ca-ES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Informar sobre la seguretat per prevenir l’abstenció deguda a dubtes sobre salut</a:t>
            </a:r>
          </a:p>
          <a:p>
            <a:pPr lvl="1"/>
            <a:r>
              <a:rPr lang="ca-ES" altLang="ca-ES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Minimitzar els votants afectats per incidències/excepcions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a-ES" altLang="ca-E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Protegir la </a:t>
            </a:r>
            <a:r>
              <a:rPr lang="ca-ES" altLang="ca-ES" sz="24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legitimitat</a:t>
            </a:r>
            <a:r>
              <a:rPr lang="ca-ES" altLang="ca-E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del procés</a:t>
            </a:r>
          </a:p>
          <a:p>
            <a:pPr lvl="1"/>
            <a:r>
              <a:rPr lang="ca-ES" altLang="ca-ES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Maximitzar la transparència i nivell de consens sobre el procés</a:t>
            </a:r>
          </a:p>
          <a:p>
            <a:pPr lvl="1"/>
            <a:r>
              <a:rPr lang="ca-ES" altLang="ca-ES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Minimitzar comportaments de boicot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ca-ES" sz="2400" noProof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xmlns="" id="{73614AD7-B2A6-42E0-9B0B-1E1E9E417414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ca-E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8235A38-79CE-461C-8AFD-0B5AAB887726}" type="slidenum">
              <a:rPr lang="ca-ES" smtClean="0"/>
              <a:pPr/>
              <a:t>8</a:t>
            </a:fld>
            <a:endParaRPr lang="ca-ES" dirty="0"/>
          </a:p>
        </p:txBody>
      </p:sp>
      <p:pic>
        <p:nvPicPr>
          <p:cNvPr id="16" name="Picture 2" descr="M:\SFAD\AA NOVA 2017\08_MDP1a_2017\Difusió MDP 1a\IMATGE MDP\logos\generalitat_cmyk.tif">
            <a:extLst>
              <a:ext uri="{FF2B5EF4-FFF2-40B4-BE49-F238E27FC236}">
                <a16:creationId xmlns:a16="http://schemas.microsoft.com/office/drawing/2014/main" xmlns="" id="{D634F538-EC7C-4369-92C2-9676CB9BCA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6237312"/>
            <a:ext cx="2200499" cy="384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83926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ca-ES" dirty="0"/>
              <a:t>El govern obert com paradigma</a:t>
            </a:r>
          </a:p>
        </p:txBody>
      </p:sp>
      <p:sp>
        <p:nvSpPr>
          <p:cNvPr id="6" name="Subtítol 5"/>
          <p:cNvSpPr>
            <a:spLocks noGrp="1"/>
          </p:cNvSpPr>
          <p:nvPr>
            <p:ph idx="1"/>
          </p:nvPr>
        </p:nvSpPr>
        <p:spPr>
          <a:xfrm>
            <a:off x="323850" y="1268413"/>
            <a:ext cx="8464072" cy="3674056"/>
          </a:xfrm>
        </p:spPr>
        <p:txBody>
          <a:bodyPr>
            <a:noAutofit/>
          </a:bodyPr>
          <a:lstStyle/>
          <a:p>
            <a:pPr algn="l">
              <a:buFont typeface="Wingdings" panose="05000000000000000000" pitchFamily="2" charset="2"/>
              <a:buChar char="§"/>
            </a:pPr>
            <a:r>
              <a:rPr lang="ca-ES" sz="2400" dirty="0">
                <a:solidFill>
                  <a:schemeClr val="tx1"/>
                </a:solidFill>
              </a:rPr>
              <a:t>El component de la </a:t>
            </a:r>
            <a:r>
              <a:rPr lang="ca-ES" sz="2400" dirty="0">
                <a:solidFill>
                  <a:schemeClr val="accent2"/>
                </a:solidFill>
              </a:rPr>
              <a:t>transparència i les dades obertes</a:t>
            </a:r>
          </a:p>
          <a:p>
            <a:pPr lvl="1"/>
            <a:r>
              <a:rPr lang="ca-ES" sz="2200" dirty="0">
                <a:solidFill>
                  <a:schemeClr val="tx1"/>
                </a:solidFill>
              </a:rPr>
              <a:t>Totes les dades obertes: salut, pressupost, protocols, procediments, actes de reunions,... </a:t>
            </a:r>
          </a:p>
          <a:p>
            <a:pPr lvl="1"/>
            <a:r>
              <a:rPr lang="ca-ES" sz="2200" dirty="0">
                <a:solidFill>
                  <a:schemeClr val="tx1"/>
                </a:solidFill>
              </a:rPr>
              <a:t>I també: dubtes, dissensos, problemes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a-ES" sz="2400" dirty="0">
                <a:solidFill>
                  <a:schemeClr val="tx1"/>
                </a:solidFill>
              </a:rPr>
              <a:t>El component de la </a:t>
            </a:r>
            <a:r>
              <a:rPr lang="ca-ES" sz="2400" dirty="0">
                <a:solidFill>
                  <a:schemeClr val="accent2"/>
                </a:solidFill>
              </a:rPr>
              <a:t>participació</a:t>
            </a:r>
          </a:p>
          <a:p>
            <a:pPr lvl="1"/>
            <a:r>
              <a:rPr lang="ca-ES" sz="2200" dirty="0">
                <a:solidFill>
                  <a:schemeClr val="tx1"/>
                </a:solidFill>
              </a:rPr>
              <a:t>G2G, partits polítics, ciutadans</a:t>
            </a:r>
          </a:p>
          <a:p>
            <a:pPr lvl="1"/>
            <a:r>
              <a:rPr lang="ca-ES" sz="2200" dirty="0">
                <a:solidFill>
                  <a:schemeClr val="tx1"/>
                </a:solidFill>
              </a:rPr>
              <a:t>Escolta activa</a:t>
            </a:r>
          </a:p>
          <a:p>
            <a:pPr algn="l">
              <a:buFont typeface="Wingdings" panose="05000000000000000000" pitchFamily="2" charset="2"/>
              <a:buChar char="§"/>
            </a:pPr>
            <a:r>
              <a:rPr lang="ca-ES" sz="2400" dirty="0">
                <a:solidFill>
                  <a:schemeClr val="tx1"/>
                </a:solidFill>
              </a:rPr>
              <a:t>El component de la </a:t>
            </a:r>
            <a:r>
              <a:rPr lang="ca-ES" sz="2400" b="1" dirty="0">
                <a:solidFill>
                  <a:schemeClr val="accent2"/>
                </a:solidFill>
              </a:rPr>
              <a:t>col·laboració</a:t>
            </a:r>
          </a:p>
          <a:p>
            <a:pPr lvl="1"/>
            <a:r>
              <a:rPr lang="ca-ES" sz="2200" dirty="0">
                <a:solidFill>
                  <a:schemeClr val="tx1"/>
                </a:solidFill>
              </a:rPr>
              <a:t>Co-disseny</a:t>
            </a:r>
            <a:endParaRPr lang="ca-ES" sz="2200" dirty="0"/>
          </a:p>
          <a:p>
            <a:pPr lvl="1"/>
            <a:r>
              <a:rPr lang="ca-ES" sz="2200" dirty="0">
                <a:solidFill>
                  <a:schemeClr val="tx1"/>
                </a:solidFill>
              </a:rPr>
              <a:t>Co-gestió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ca-ES" sz="2400" dirty="0">
              <a:solidFill>
                <a:schemeClr val="tx1"/>
              </a:solidFill>
            </a:endParaRPr>
          </a:p>
        </p:txBody>
      </p:sp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xmlns="" id="{73614AD7-B2A6-42E0-9B0B-1E1E9E417414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ca-E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8235A38-79CE-461C-8AFD-0B5AAB887726}" type="slidenum">
              <a:rPr lang="ca-ES" smtClean="0"/>
              <a:pPr/>
              <a:t>9</a:t>
            </a:fld>
            <a:endParaRPr lang="ca-ES" dirty="0"/>
          </a:p>
        </p:txBody>
      </p:sp>
      <p:pic>
        <p:nvPicPr>
          <p:cNvPr id="16" name="Picture 2" descr="M:\SFAD\AA NOVA 2017\08_MDP1a_2017\Difusió MDP 1a\IMATGE MDP\logos\generalitat_cmyk.tif">
            <a:extLst>
              <a:ext uri="{FF2B5EF4-FFF2-40B4-BE49-F238E27FC236}">
                <a16:creationId xmlns:a16="http://schemas.microsoft.com/office/drawing/2014/main" xmlns="" id="{D634F538-EC7C-4369-92C2-9676CB9BCA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6237312"/>
            <a:ext cx="2200499" cy="384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573510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l'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l'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8322D4AB943714D9382C8BD26F1A5D3" ma:contentTypeVersion="14" ma:contentTypeDescription="Crea un document nou" ma:contentTypeScope="" ma:versionID="2bc03f75c610f57416df2a660ee39e37">
  <xsd:schema xmlns:xsd="http://www.w3.org/2001/XMLSchema" xmlns:xs="http://www.w3.org/2001/XMLSchema" xmlns:p="http://schemas.microsoft.com/office/2006/metadata/properties" xmlns:ns3="da63325f-0b06-40b8-875f-4d2d1bafd7c4" xmlns:ns4="4855dc57-c44e-4aab-8007-f1385ef7c853" targetNamespace="http://schemas.microsoft.com/office/2006/metadata/properties" ma:root="true" ma:fieldsID="41a75ca9bf74f560f184c8d9b31519fb" ns3:_="" ns4:_="">
    <xsd:import namespace="da63325f-0b06-40b8-875f-4d2d1bafd7c4"/>
    <xsd:import namespace="4855dc57-c44e-4aab-8007-f1385ef7c85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MediaServiceEventHashCode" minOccurs="0"/>
                <xsd:element ref="ns3:MediaServiceGenerationTim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63325f-0b06-40b8-875f-4d2d1bafd7c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55dc57-c44e-4aab-8007-f1385ef7c853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Compartit amb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'ha compartit amb detal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Hash de la indicació per compartir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us de contingut"/>
        <xsd:element ref="dc:title" minOccurs="0" maxOccurs="1" ma:index="4" ma:displayName="Títo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FDD1C39-DA31-4923-8E81-A0035FD2D32A}">
  <ds:schemaRefs>
    <ds:schemaRef ds:uri="4855dc57-c44e-4aab-8007-f1385ef7c853"/>
    <ds:schemaRef ds:uri="da63325f-0b06-40b8-875f-4d2d1bafd7c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540A9D32-5B49-45E1-9E6D-2E26E9AA095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DCA794C-DC11-4B13-BFE1-C546F9B66231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4855dc57-c44e-4aab-8007-f1385ef7c853"/>
    <ds:schemaRef ds:uri="da63325f-0b06-40b8-875f-4d2d1bafd7c4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829</TotalTime>
  <Words>1115</Words>
  <Application>Microsoft Office PowerPoint</Application>
  <PresentationFormat>Presentación en pantalla (4:3)</PresentationFormat>
  <Paragraphs>376</Paragraphs>
  <Slides>15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23" baseType="lpstr">
      <vt:lpstr>MS PGothic</vt:lpstr>
      <vt:lpstr>Arial</vt:lpstr>
      <vt:lpstr>Calibri</vt:lpstr>
      <vt:lpstr>OpenSansRegular</vt:lpstr>
      <vt:lpstr>Times New Roman</vt:lpstr>
      <vt:lpstr>Wingdings</vt:lpstr>
      <vt:lpstr>Wingdings 2</vt:lpstr>
      <vt:lpstr>Tema de l'Office</vt:lpstr>
      <vt:lpstr>El Govern Obert com a mecanisme de control, fiscalització i transparència a la Policia</vt:lpstr>
      <vt:lpstr>Del procediment a la política pública</vt:lpstr>
      <vt:lpstr>El repte de nomenar i emmarcar</vt:lpstr>
      <vt:lpstr>Transparència i mecanismes de control</vt:lpstr>
      <vt:lpstr>Del procediment a la política pública (oberta)</vt:lpstr>
      <vt:lpstr>Un cas pràctic d’aplicació del Govern Obert Eleccions al Parlament de Catalunya 2021</vt:lpstr>
      <vt:lpstr>El context del 14F</vt:lpstr>
      <vt:lpstr>Problema complex, components “simples”</vt:lpstr>
      <vt:lpstr>El govern obert com paradigma</vt:lpstr>
      <vt:lpstr>L’Administració com a plataforma</vt:lpstr>
      <vt:lpstr>Quadre de comandament</vt:lpstr>
      <vt:lpstr>Dispositius sectorials i transversals</vt:lpstr>
      <vt:lpstr>Estratègia de comunicació transmèdia</vt:lpstr>
      <vt:lpstr>Conclusions?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 la formació a l’acompanyament integral del talent a l’Administració. El cas de l’EAPC</dc:title>
  <dc:creator>ismael.pena@gencat.cat</dc:creator>
  <cp:lastModifiedBy>Rombouts Matamala, Odile</cp:lastModifiedBy>
  <cp:revision>75</cp:revision>
  <cp:lastPrinted>2020-02-02T17:55:01Z</cp:lastPrinted>
  <dcterms:created xsi:type="dcterms:W3CDTF">2011-04-15T10:08:09Z</dcterms:created>
  <dcterms:modified xsi:type="dcterms:W3CDTF">2022-11-18T09:11:44Z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0x010100F8322D4AB943714D9382C8BD26F1A5D3</vt:lpwstr>
  </property>
</Properties>
</file>