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797675" cy="987266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F41764C-0118-AA69-64F8-69ACF7067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C000AA50-A1B6-292E-2DE4-41B1E83BDF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A42C2D9-D29C-4D0D-3282-D65B40FDD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7932167-0117-0FE4-F362-95182073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76570C1-DC7E-2A2F-1632-DE521179A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313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0D92259-0ADE-00D5-D85C-C18D1B0CA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1139204B-A97E-37DA-1742-606C35178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6410236-531C-EF0E-52D1-1E717ACA9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1BABFE6-D99B-3BAD-172E-AB9F110E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E4EAA61-D814-A16B-91BF-2F3145047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1976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66909071-FAA8-7713-3E8C-2B579042A9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3C9F19E9-B519-D3FC-AE4B-BAC7789BA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D8BC8AB-4FBD-EFA4-FC0B-B7F9FF220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A10F286-7E27-F497-ED13-70CAFA532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F9A0423-B4BC-36E8-3281-431F46D9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148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588AC84-057B-9BA6-EFAB-642BBF949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2B64F0D-FE0A-761A-3851-5CA845822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4E9D6D7-B330-AFDC-3043-5F03EA165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71F86E6-43CE-880F-5032-3F0E9C990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C2BD21F-329B-0A66-54C7-D0203A0BA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445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9990A1-FA6C-CA1F-974C-FEC565088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E6ABCF7-1D46-2AB0-33CB-29A06966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D16EF8F-00E7-CDAF-A72F-24A763D8E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5C1E6420-EC15-A733-DF19-3E14A514B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62F10AD-2112-7C18-F57B-9C71F7C8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5248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5DFF24A-5E92-6A3A-9BFB-5D075A620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E6AB343-08D6-21CA-601A-EA680D9DA9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A46C535-39A6-67F5-C5A0-2CA4B1E05E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D2BAE7E-B6B9-0A2B-2C56-83AAC162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B45D82B8-2188-D983-72F7-B4404E0CC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06CA48A6-3BC4-68D6-5444-DC23961AC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217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E3FE6B6-2B01-22C9-650B-755B8993B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6E8A72E-4328-1455-9DC2-95CB489DF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5F48BC4D-2EC3-5E24-A876-679B8B6E09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1738C975-CA62-C417-D5FB-00859737E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2657145E-D132-CD93-0FE1-C8A82BE13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CD62FFFE-43C4-59B9-795C-EA1B2D606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485B1621-815A-6AE4-90D8-49B243CB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C951339-B30E-61EB-5957-F51DAF87D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266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8FA9B6-F3EE-0A59-0764-AD2EB6AF7A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C75C9A3B-5D2E-EDDC-7043-D3E7E519E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C8E3C0F7-FA23-C0FF-99C0-170539146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DA538C15-B025-35F5-2DD6-7E05467A4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3458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FC5D9E64-B197-4530-0AB0-F939815E5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C77AFA3A-DDE7-EEDE-867F-F0143732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F1515FA-7CA1-0C8A-1BE4-0FEC7863D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477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3A0FEA-AB5D-4BB6-FF5B-AFA2B48B5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6996647-1ACE-835B-828B-2CBB96E9C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67D3572F-4AFC-5F9E-E85A-BCEF9F57CC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98263DF0-167E-16A1-851C-0C871BA1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AA9C6CB-C566-AF09-616D-20C0CEEE5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9FEAD90-673F-8008-D457-7EEB1861A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960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64C50F2-DAEB-E97B-E322-E6CB37D50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F32A5592-E77C-E142-4190-93C04509D4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2990301-A3C3-DE2E-3C46-27DA36AD76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D298C19-BBD6-14F3-BB8B-9A17159EA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729D6EEB-F36A-5C62-5C34-628EA189B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56F5E75-7520-6E8B-9BC4-3B12B88E0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6985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F973FEAF-55F8-7A64-E5A5-702EFAA0B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EC16E7D9-491B-9A7A-81AD-13C0BD7F3E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35590718-9FA1-2602-5416-9968B4A102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4EDEB-3D94-419C-99E4-77832EB16F51}" type="datetimeFigureOut">
              <a:rPr lang="es-ES" smtClean="0"/>
              <a:t>22/09/2022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996ACAD-2E6D-2722-2B58-7CA8EFE61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3D7C522-B2D0-1346-F6BD-A3BED29728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D809C-AA18-4377-9B45-55E3E2F0BF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459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5A380A5-D44B-2C14-89E9-CFFA421D4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847080"/>
          </a:xfrm>
        </p:spPr>
        <p:txBody>
          <a:bodyPr>
            <a:normAutofit/>
          </a:bodyPr>
          <a:lstStyle/>
          <a:p>
            <a:r>
              <a:rPr lang="ca-ES" b="1" dirty="0">
                <a:latin typeface="Arial Black" panose="020B0A04020102020204" pitchFamily="34" charset="0"/>
              </a:rPr>
              <a:t>LAWFARE.</a:t>
            </a:r>
            <a:r>
              <a:rPr lang="ca-ES" dirty="0"/>
              <a:t/>
            </a:r>
            <a:br>
              <a:rPr lang="ca-ES" dirty="0"/>
            </a:b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81294F7-04BC-6700-403A-1ADFF6E55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48932"/>
            <a:ext cx="9144000" cy="3421930"/>
          </a:xfrm>
        </p:spPr>
        <p:txBody>
          <a:bodyPr>
            <a:normAutofit lnSpcReduction="10000"/>
          </a:bodyPr>
          <a:lstStyle/>
          <a:p>
            <a:r>
              <a:rPr lang="ca-ES" sz="4000" b="1" dirty="0">
                <a:latin typeface="Arial Black" panose="020B0A04020102020204" pitchFamily="34" charset="0"/>
              </a:rPr>
              <a:t>UNA ESTRATÈGIA DE REPRESSIÓ JUDICIAL DE LA DISSIDÈNCIA POLÍTICA.</a:t>
            </a:r>
          </a:p>
          <a:p>
            <a:endParaRPr lang="ca-ES" sz="3200" b="1" dirty="0">
              <a:latin typeface="Arial Black" panose="020B0A04020102020204" pitchFamily="34" charset="0"/>
            </a:endParaRPr>
          </a:p>
          <a:p>
            <a:r>
              <a:rPr lang="ca-ES" sz="3200" b="1" dirty="0">
                <a:latin typeface="Arial Black" panose="020B0A04020102020204" pitchFamily="34" charset="0"/>
              </a:rPr>
              <a:t>Dr. DAMIÀ DEL CLOT</a:t>
            </a:r>
          </a:p>
          <a:p>
            <a:r>
              <a:rPr lang="ca-ES" sz="3200" b="1" dirty="0">
                <a:latin typeface="Arial Black" panose="020B0A04020102020204" pitchFamily="34" charset="0"/>
              </a:rPr>
              <a:t>Advocat i politòleg. UAB</a:t>
            </a:r>
          </a:p>
          <a:p>
            <a:endParaRPr lang="ca-ES" sz="40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526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47C5AB-52DD-3A57-BA2C-D769A2DA9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DDF9A44-E9EF-6073-7846-C62C5BD4E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33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Dimensió judicial.  </a:t>
            </a:r>
            <a:endParaRPr lang="es-ES" sz="3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fet que el poder judicial sigui l’únic poder la confecció del qual no depèn de la sobirania popular, sinó de complexos mecanismes de designació política, d’intercanvi de favors o subjecte a lleialtats, comporta dos aspectes importants: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fa un poder immune a l’escrutini popular. (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prova és la dificultat en la designació de magistrats del TC o la renovació de càrrecs del CGPJ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 que de les seves actuacions no hagi de respondre davant de ningú. No hi ha capacitat de fiscalització (ni per la via dels recursos judicials).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6043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917F5E8-4DB3-62C4-41DB-20C170185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C837AE2-A8CC-026B-E5D2-E468B9A445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opera “des de dalt”.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És a dir, per mitjà d’uns aparells judicials que s’eleven per damunt del poder executiu i del poder legislatiu, ampliant el marge de maniobra de l’alta judicatura en perjudici del Govern o del Parlament (la STC 31/2010, la STC 42/2014 i la STC 295/2015 en són la prova). 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transferència de poder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mitjançant el monopoli en la interpretació de la llei, a partir de l’execució de mesures cautelars i el dictat de sentències,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produeix una deformació de les característiques de l’aparell judicial</a:t>
            </a:r>
            <a:r>
              <a:rPr lang="ca-E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judicatura passa a assolir el rostre d’un poder al servei d’una estratègia governamental amb clares finalitats polítiques.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4664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C8078F-31C5-F59E-5568-7B8E21CC7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8CFBB56-28CD-FC09-BC95-2C7DE2C84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2812"/>
            <a:ext cx="10515600" cy="4414151"/>
          </a:xfrm>
        </p:spPr>
        <p:txBody>
          <a:bodyPr>
            <a:normAutofit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Aquesta dimensió judicial passa per un element més, que està en la base del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que mereixerà un apartat: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utilització política de la llei.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 jutges i magistrats deixaran de ser independents; ja no se sotmetran al dret o a la justícia, sinó que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transformaran en un poder sotmès a una estratègia política que presenta elements propis del desplegament d’una operació marcial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1906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370519A-2BF9-53D9-5290-0A007545C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6ACE516-363C-857F-EC85-2B912AAB1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29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Dimensió mediàtica. </a:t>
            </a:r>
            <a:endParaRPr lang="es-ES" sz="3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anglicisme resumeix perfectament aquesta dimensió: </a:t>
            </a:r>
            <a:r>
              <a:rPr lang="ca-E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softpower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poder tou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La guerra legal és menys violenta que la tradicional, més estètica i menys costosa</a:t>
            </a:r>
            <a:r>
              <a:rPr lang="ca-E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També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és més intel·ligent i més comprensible per l’opinió pública.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D’aquí que un tercer estament necessàriament estratègic pel desplegament del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siguin els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mitjans de comunicació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(programes de televisió que donen cobertura mediàtica a l’estratègia) i les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xarxes socials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amplifiquen els elements clau de l’estratègia.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2021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11DF957-9D7A-771F-915D-85CA99689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481A69C-5B9A-D1FD-DDD4-A4E3F8D03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element fonamental 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ón els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judicis paral·lels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fabriquen amb l’ajuda dels cossos i forces de seguretat que participen de l’estratègia del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Filtren les probes abans de ser valorades i anticipen condemnes.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manipulació de l’opinió pública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s’alça com un dels pilars sobre els quals edificar una estratègia de guerra judicial (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fake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alteració intencionada de la realitat).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Tota causa penal destinada a perjudicar la imatge pública de l’adversari polític, a fi de limitar-ne la seva llibertat o de silenciar el seu discurs, reclama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influenciar negativament sobre l’opinió pública per anticipar les conseqüències d’una sentència condemnatòria injusta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5288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47E09D5-F9D8-6C89-B287-6AC3C09E9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32BF12A-EE54-B13B-6592-BF586DA8D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L’objectiu final d’aquest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storytelling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és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transformació de la presumpció d’innocència en presumpció de culpabilitat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de tal forma que s’obté un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doble propòsit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ineludible un pronunciament judicial de condemna que permetrà l’adhesió popular.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Alhora,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impossibilita un veredicte crític de la ciutadania més informada amb l’acció política desplegada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tracta, com diu de construir una ficció i compartir-la. Fer-la viral. Confrontar relats. Imposar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frames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De tal forma que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 mitjans, ja sigui televisió, ràdio o xarxes socials, es transformen en els nous espais de legitimació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d’una operació de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80971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09665F8-BC47-3DF3-0EC2-C13D99CD0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Els actors clau.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6CE6BA0-3912-F581-597E-43EB9BF40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Silvina Romano afirma que un dels objectius del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és “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 neteja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Depurar, eliminar, treure de circulació són expressions que, per molt dures que puguin semblar, atorguen sentit a una estratègia de guerra híbrida.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portar a terme aquest objectiu es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necessita d’una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confluència d’interessos entre diferents actors polítics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tots ells rellevants i imprescindibles en la mesura que formen part de l’estratègia de destrucció de l’enemic. 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2476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5F5B0FC-0FD9-C722-B3EB-1F9038474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Els actors clau.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C118DFD-91D5-AFE1-3A1A-7DB29CE0D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Elits polítiques dominants</a:t>
            </a:r>
            <a:r>
              <a:rPr lang="ca-E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Assenyalen l’enemic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opten per aquesta estratègia de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fer front a una situació de crisi política.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Buiden de contingut la política i delegen la resolució del conflicte en els tribunals (</a:t>
            </a:r>
            <a:r>
              <a:rPr lang="ca-ES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judicialització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política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formar part del poder legislatiu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dissenyen el marc legal per qual ha de transitar la guerra jurídica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Asseguren els nomenaments judicials en llocs claus de l’alta judicatura (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politització de la justícia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79040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BE73A5-222F-6A32-0E50-66BA94C11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Els actors clau.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C3BE683-7C26-C6D7-54AB-A29B23DF5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468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Elits judicials. L’alta judicatura.</a:t>
            </a:r>
            <a:r>
              <a:rPr lang="ca-ES" sz="3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Són les elits togades, generalment escollides en base a criteris d’afinitat política i col·locades en llocs estratègics de la judicatura (TC, Sala Segona del TS, CGPJ, Fiscalia, Jutjats d’Instrucció de l’Audiència Nacional i Tribunal de Comptes).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Gaudeixen del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monopoli en la interpretació de les lleis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La seva missió és l’aplicació del dret amb la lògica de retorçar-lo per assolir l’objectiu polític prèviament marcat.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També tenen com a funció l’aplicació de mesures cautelars als polítics investigats en les fases prèvies del procés.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Tergiversar la presumpció d’innocència. </a:t>
            </a:r>
            <a:endParaRPr lang="es-E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2850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B32FF4C-8BAA-E862-A690-3CC920206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Els actors clau.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46BD01C-ACF3-49D3-6C09-30EF5A18C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49856"/>
          </a:xfrm>
        </p:spPr>
        <p:txBody>
          <a:bodyPr>
            <a:normAutofit lnSpcReduction="100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de les funcions més importants és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construcció del procés penal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admissió de proves de dubtosa credibilitat (testificals, documentals, pericials),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inadmissió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proves de descàrrec.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Marcar els tempos del procés penal en funció de la conjuntura política i comunicar les resolucions judicials als mitjans abans de notificar-les a les parts.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Dirigir les sessions del judici oral evitant la pràctica de proves que dificultin (acaraments) o posin en entredit el relat de l’acusació (no permetent el contrast entre el document i el testimoni).   </a:t>
            </a: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5301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FF66BAB-DC62-8473-60D9-546BE760F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a-ES" sz="4000" b="1" dirty="0">
                <a:latin typeface="Arial Black" panose="020B0A04020102020204" pitchFamily="34" charset="0"/>
              </a:rPr>
              <a:t>LAWFARE. Qüestions generals. </a:t>
            </a:r>
            <a:endParaRPr lang="es-ES" sz="4000" b="1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1CF9A24-E9DC-E7F9-0E40-7026D62E6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34698"/>
          </a:xfrm>
        </p:spPr>
        <p:txBody>
          <a:bodyPr>
            <a:normAutofit/>
          </a:bodyPr>
          <a:lstStyle/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mmarcar la temàtica de la compareixença en la mesura que el LAWFARE es tracta d’un fenomen molt complex, que implica diversos actors entre els quals les Forces i Cossos de Seguretat; sobretot policia en la seva dimensió de policia judicial.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LAWFARE és un fenomen poc conegut i, fins al dia d’avui, poc estudiat, si més no al nostre país. Ha estat molt més treballat als EEUU i a l’</a:t>
            </a:r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Amèrica llatina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Consegüentment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existeixen poques publicacions editades a casa nostra que tractin el fenomen des d’una vessant teòrica o pràctica.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196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9E187AD-AC66-70E1-2064-04197FF4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Els actors clau.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46739D5-BA5C-595A-A6C2-BA3911E87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469"/>
            <a:ext cx="10515600" cy="493040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a-ES" sz="3200" b="1" dirty="0">
                <a:latin typeface="Arial" panose="020B0604020202020204" pitchFamily="34" charset="0"/>
                <a:cs typeface="Arial" panose="020B0604020202020204" pitchFamily="34" charset="0"/>
              </a:rPr>
              <a:t>3. Forces i Cossos de Seguretat. La policia política.</a:t>
            </a:r>
          </a:p>
          <a:p>
            <a:pPr algn="just"/>
            <a:r>
              <a:rPr lang="ca-ES" sz="3000" dirty="0">
                <a:latin typeface="Arial" panose="020B0604020202020204" pitchFamily="34" charset="0"/>
                <a:cs typeface="Arial" panose="020B0604020202020204" pitchFamily="34" charset="0"/>
              </a:rPr>
              <a:t>Es tracta de la policia en funcions de policia judicial. </a:t>
            </a:r>
          </a:p>
          <a:p>
            <a:pPr algn="just"/>
            <a:r>
              <a:rPr lang="ca-ES" sz="3000" dirty="0">
                <a:latin typeface="Arial" panose="020B0604020202020204" pitchFamily="34" charset="0"/>
                <a:cs typeface="Arial" panose="020B0604020202020204" pitchFamily="34" charset="0"/>
              </a:rPr>
              <a:t>La transgressió més perversa d’aquesta funció és la de policia política (o patriòtica), formada bàsicament per policies en excedència o jubilats. </a:t>
            </a:r>
          </a:p>
          <a:p>
            <a:pPr algn="just"/>
            <a:r>
              <a:rPr lang="ca-E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Reben l’encàrrec de fabricar les proves documentals (generalment informes d’intel·ligència) ja siguin en suport àudio o vídeo.</a:t>
            </a:r>
            <a:endParaRPr lang="es-E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S’infiltren en organitzacions, col·lectius o traven amistat amb persones properes a l’enemic que es vol eliminar. </a:t>
            </a:r>
            <a:endParaRPr lang="es-E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sz="3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L’ús</a:t>
            </a:r>
            <a:r>
              <a:rPr lang="ca-ES" sz="3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fons reservats i el seu contacte amb el CNI els porta a accedir a recursos econòmics i tecnològics per obtenir proves de càrrec de manera il·legal. </a:t>
            </a:r>
            <a:endParaRPr lang="es-ES" sz="3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s-ES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9825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396D6A5-7C1B-33B4-1A98-19B50B3C5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Els actors clau.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BDF676B-3B9F-D7C3-CC80-3D29DB028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735"/>
            <a:ext cx="10515600" cy="4802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Els mitjans de comunicació.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l’àmbit de la guerra judicial ens referim, talment succeeix amb la judicatura, del que s’anomena periodisme d’Estat (o periodisme d’amiguets).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tracta d’un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periodisme amb un biaix ideològic molt determinat que publica informacions sense contrastar les fonts </a:t>
            </a:r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 fa amb una intencionalitat política determinada: contribuir en la construcció d’un relat mediàtic.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xarxes socials actuen com a altaveus o amplificadors de les consignes polítiques publicades als mitjans. També contribueixen al linxament mediàtic de l’enemic polític.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6612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816B299-28C9-7BB5-06DF-DB89B2505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Instruments legals i processals.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5EAF791-37FF-D98D-3D77-728B59F63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La fase d’instrucció. 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investigacions prospectives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poden ser una forma eficaç per iniciar una causa penal. Se les coneix com a 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inquisició general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 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causa general</a:t>
            </a:r>
            <a:r>
              <a:rPr lang="ca-E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tracta d’una investigació penal que desborda injustificadament els límits materials del que es coneix com a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notitia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criminis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arteix d’una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indagació general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sobre la vida d’una persona -i del seu entorn familiar- per buscar elements criminals o fabricar uns fets concrets de naturalesa penal que obrin la porta a la fase d’instrucció.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47168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DCBF03-AD02-03B1-C820-18F9C887D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Instruments legals i processals.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99F934A-F0F5-30D7-07B7-B1D709A19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0415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detenció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posada en disposició de l’autoritat judicial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és un element clau. </a:t>
            </a:r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Reclama fer-se en una hora concreta, prèviament filtrada als mitjans. 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de ser el suficientment espectacular per transformar la presumpció d’innocència en una presumpció de culpabilitat (pena del telenotícies).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imatges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dels inculpats han de tenir un segon efecte: provocar un judici paral·lel, televisiu.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 programes de màxima audiència, degudament farcits de periodisme d’Estat, actuen com altaveus per desplegar un llenguatge entre bèl·lic i judicial (rebel·lió, colpistes, fugats de la justícia, etc.).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75019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09289B5-AA0D-5E5F-763D-41BE94AA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Instruments legals i processals.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A508841-DE72-502E-6F0D-AF632BEF2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L’impacte de la detenció, els judicis paral·lels i el llenguatge bèl·lic tenen com objectiu fer més tolerables per l’opinió pública les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mesures cautelars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es puguin prendre en l’esdevenir del procés en fase instructora:</a:t>
            </a:r>
          </a:p>
          <a:p>
            <a:pPr lvl="1"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empresonament preventiu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líders polítics o socials sense la concurrència dels requisits legals (evitar la fugida o la destrucció de proves, assegurar el bon fi del procés, etc...). </a:t>
            </a:r>
          </a:p>
          <a:p>
            <a:pPr lvl="1"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aplicació de l’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art. 384 bis de la Llei Crim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(suspensió de càrrec electe amb la consegüent vulneració del dret fonamental al sufragi actiu i passiu)</a:t>
            </a:r>
          </a:p>
          <a:p>
            <a:pPr lvl="1"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Impossibilitat de sortir del territori nacional.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908980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6441DDA-6A50-C488-18BE-F6FB9654E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Instruments legals i processals.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DEF8836E-1C54-77C1-BFC9-059D17C2A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ca-E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forum</a:t>
            </a:r>
            <a:r>
              <a:rPr lang="ca-ES" b="1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b="1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shopping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(la recerca d’un jutjat afí) consistent en la recerca d’un jutge alienat amb l’estratègia del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fet que vulnera el dret constitucional al jutge predeterminat per la llei.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altre element processal de vital importància (a banda de la presó provisional) és el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secret de sumari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Una prerrogativa processal que es transforma en una manta que tapa actuacions processals i vulnera els drets dels investigats.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3996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C11A800-7B36-DFFB-AB11-B06822CB8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Instruments legals i processals.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1408FA2-AA1C-2FFC-6A75-2FE2A6602C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judici polític. </a:t>
            </a:r>
            <a:endParaRPr lang="es-ES" sz="3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judici polític és la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culminació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i, alhora, la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posada en escena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l’estratègia del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També esdevé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l’instrument final que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legitima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l’estratègia de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desplegada fins al moment.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altra banda, la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vista oral és una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representació pública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en termes de procés penal, de l’estratègia judicial de destrucció de l’enemic polític.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termes polítics i salvant les distàncies seria una mena </a:t>
            </a:r>
            <a:r>
              <a:rPr lang="ca-E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</a:t>
            </a:r>
            <a:r>
              <a:rPr lang="ca-E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Impeachment</a:t>
            </a:r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0822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7E22504-3CB3-18B7-3B43-0B69EF57F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 rerefons militar.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A67370A-5AA1-85E0-9227-4249C85628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84602"/>
          </a:xfrm>
        </p:spPr>
        <p:txBody>
          <a:bodyPr>
            <a:normAutofit lnSpcReduction="100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concepte en qüestió és resultat de la combinació de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(llei) i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warfare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(guerra).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Carl von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Clausewitz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va vincular l’estratègia militar i els objectius de la política quan va afirmar que la guerra era la continuació de la política per altres mitjans.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Servint-nos d’aquesta cita, partirem d’una nova realitat: la guerra (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híbrida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no necessàriament reclama de l’ús d’armes, malgrat que exigeix una confrontació entre dues parts amb interessos antagònics o contraposats.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agafem aquesta premissa al peu de la lletra, un procés judicial entraria dins d’aquesta definició.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6913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9950BE-DADB-1595-03B0-82C15ADA4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 rerefons militar.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426F524-61FD-F00C-2A83-870BC7E64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62811"/>
            <a:ext cx="10515600" cy="4730063"/>
          </a:xfrm>
        </p:spPr>
        <p:txBody>
          <a:bodyPr>
            <a:normAutofit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Però el procés judicial no està concebut ni dissenyat per confrontar posicions polítiques antagòniques. Ni pot ser utilitzat com a eina per destruir una minoria per part d’una majoria.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aquesta vessant estratègica,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llei és utilitzada com un mitjà necessari per assolir un objectiu militar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concepte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va ser posat en circulació l’any 2001, després de la publicació d’un article escrit per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Charles J. </a:t>
            </a:r>
            <a:r>
              <a:rPr lang="ca-ES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Dunlap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General de les Forces Aèries Estatunidenques i professor de la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Duke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Law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School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era la primera vegada que algú parlava de la llei com un instrument de guerra.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901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786F452-5AFC-42BC-586B-94E54D9DC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El rerefons militar. 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0DEFFD2-6271-3266-AB34-811F82EA8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2239"/>
            <a:ext cx="10515600" cy="4496586"/>
          </a:xfrm>
        </p:spPr>
        <p:txBody>
          <a:bodyPr>
            <a:normAutofit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Dos anys abans, al 1999,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Qian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Liang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Wang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Xiangsui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–coronels de l’Exèrcit Popular Xinès– argumentaven com la Xina podia vèncer un oponent tecnològicament superior com els EUA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mitjà d’una guerra que no havia de ser necessàriament militar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definició que més s’ajusta al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clau catalana i espanyola és la que va oferir John L.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Comaroff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l’any 2001.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Comaroff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concebia 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l’ús coercitiu de la llei com a mitjà al servei de les elits per aconseguir la subordinació, la conquesta i el control de les poblacions subalternes i, en general, de les minories. </a:t>
            </a:r>
            <a:endParaRPr lang="es-E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3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9C1EDEF-6A9E-7CA7-37BE-11593B7C9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79355EF-D9C8-DA6B-D27C-9E3F49BB3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587564"/>
          </a:xfrm>
        </p:spPr>
        <p:txBody>
          <a:bodyPr>
            <a:normAutofit fontScale="925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subsumir una acció dins el que considerem com a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cal passar dos tests: </a:t>
            </a:r>
          </a:p>
          <a:p>
            <a:pPr marL="0" indent="0" algn="just">
              <a:buNone/>
            </a:pP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(1) l’executor ha de servir-se del dret per crear efectes 	iguals </a:t>
            </a:r>
            <a:r>
              <a:rPr lang="ca-E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	similars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aquells tradicionalment buscats per la 	guerra </a:t>
            </a:r>
            <a:r>
              <a:rPr lang="ca-ES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militar 	convencional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(2) l’executor ha d’actuar motivat per debilitar o destruir un 	adversari polític. </a:t>
            </a:r>
          </a:p>
          <a:p>
            <a:pPr marL="0" indent="0" algn="just">
              <a:buNone/>
            </a:pP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(3) Defensa de la raó d’Estat.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cas català, el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irromp amb l’objectiu de neutralitzar –més i tot, eliminar– una minoria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territorialitzada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amb aspiracions d’incrementar el poder polític i voluntat emancipadora.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46332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E2D51D3-68A4-91C4-DE5F-1143282C9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BEE2E2DC-79CA-9952-CF9B-1B7C6CD4D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sz="3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Dimensió estratègica. </a:t>
            </a:r>
            <a:endParaRPr lang="es-ES" sz="32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L’estratègia política i militar entra en joc allí on neix o persisteix un conflicte real o potencial en el qual hi ha interessos polítics en col·lisió.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També es presenta en escenaris on hi ha dues posicions enfrontades, la qual cosa no deixa de reflectir els orígens militars del concepte </a:t>
            </a:r>
            <a:r>
              <a:rPr lang="ca-ES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estratègia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 tota estratègia, aquesta respon a la voluntat d’assolir un objectiu: fer un cop d’Estat per canviar el govern o defensar la raó d’Estat en cas de ser govern; sempre des de un pretès respecte a la llei (respecte al principi de legalitat).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5552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A6AA7AB-2329-615D-237F-82A0896E3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7CDDEFB-0E6B-DA30-E6C2-462E5A139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06417"/>
          </a:xfrm>
        </p:spPr>
        <p:txBody>
          <a:bodyPr>
            <a:normAutofit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Fixat un primer element –el mètode legal– cal desenvolupar un segon element que serien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els mitjans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En la mesura que el mètode és l’ús de l’ordenament jurídic, resulta lògic interpel·lar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 poder judicial –amb ajuda dels cossos i forces de seguretat– com a mitjà més adient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 dir-se que, en aquesta dinàmica de guerra legal,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togues passen a substituir els uniformes militars. </a:t>
            </a:r>
            <a:endParaRPr lang="es-ES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’ha denominat aquest fenomen com un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cop d’Estat tou 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–en mans de jutges i fiscals–, sent el cop d’Estat tradicional patrimoni únic de l’estament militar.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6272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8D76A8-A62C-F397-6824-52449AC3F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4400" b="1" dirty="0">
                <a:latin typeface="Arial Black" panose="020B0A04020102020204" pitchFamily="34" charset="0"/>
              </a:rPr>
              <a:t>LAWFARE. La triple dimensió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06A4477-51D2-ADAA-5FC4-06D13B89F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80218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dret substitueix a les armes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fet que acostuma a ser més digerible per la ciutadania en termes de costos-beneficis. 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termes d’estratègia, significa que 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poder judicial assumeix les facultats de repressió i control social que temps enrere havi</a:t>
            </a:r>
            <a:r>
              <a:rPr lang="ca-ES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ca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exercit l’estament militar.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Això ha estat així a l’Estat espanyol; en el passat franquista (tribunals d’excepció, omnipresència del fur militar, judicis sumaríssims per rebel·lió) i en el present (aplicació de la doctrina del tot és ETA als joves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d’Altsasu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procediments contra líders de PODEMOS).</a:t>
            </a:r>
          </a:p>
          <a:p>
            <a:pPr algn="just"/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També hi ha experiències de </a:t>
            </a:r>
            <a:r>
              <a:rPr lang="ca-ES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lawfare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en molts països del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Cono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Sud, destacant l’Argentina (cas Cristina Fernández de Kirchner) o el Brasil (casos Lula Da Silva i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Dilma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a-ES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Rousseff</a:t>
            </a:r>
            <a:r>
              <a:rPr lang="ca-ES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s-ES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73937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2516</Words>
  <Application>Microsoft Office PowerPoint</Application>
  <PresentationFormat>Panorámica</PresentationFormat>
  <Paragraphs>129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Tema de Office</vt:lpstr>
      <vt:lpstr>LAWFARE. </vt:lpstr>
      <vt:lpstr>LAWFARE. Qüestions generals. </vt:lpstr>
      <vt:lpstr>LAWFARE. El rerefons militar. </vt:lpstr>
      <vt:lpstr>LAWFARE. El rerefons militar. </vt:lpstr>
      <vt:lpstr>LAWFARE. El rerefons militar. </vt:lpstr>
      <vt:lpstr>LAWFARE. La triple dimensió</vt:lpstr>
      <vt:lpstr>LAWFARE. La triple dimensió</vt:lpstr>
      <vt:lpstr>LAWFARE. La triple dimensió</vt:lpstr>
      <vt:lpstr>LAWFARE. La triple dimensió</vt:lpstr>
      <vt:lpstr>LAWFARE. La triple dimensió</vt:lpstr>
      <vt:lpstr>LAWFARE. La triple dimensió</vt:lpstr>
      <vt:lpstr>LAWFARE. La triple dimensió</vt:lpstr>
      <vt:lpstr>LAWFARE. La triple dimensió</vt:lpstr>
      <vt:lpstr>LAWFARE. La triple dimensió</vt:lpstr>
      <vt:lpstr>LAWFARE. La triple dimensió</vt:lpstr>
      <vt:lpstr>LAWFARE. Els actors clau.</vt:lpstr>
      <vt:lpstr>LAWFARE. Els actors clau.</vt:lpstr>
      <vt:lpstr>LAWFARE. Els actors clau.</vt:lpstr>
      <vt:lpstr>LAWFARE. Els actors clau.</vt:lpstr>
      <vt:lpstr>LAWFARE. Els actors clau.</vt:lpstr>
      <vt:lpstr>LAWFARE. Els actors clau.</vt:lpstr>
      <vt:lpstr>LAWFARE. Instruments legals i processals. </vt:lpstr>
      <vt:lpstr>LAWFARE. Instruments legals i processals. </vt:lpstr>
      <vt:lpstr>LAWFARE. Instruments legals i processals. </vt:lpstr>
      <vt:lpstr>LAWFARE. Instruments legals i processals. </vt:lpstr>
      <vt:lpstr>LAWFARE. Instruments legals i processals.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LAWFARE.</dc:title>
  <dc:creator>AST VDM</dc:creator>
  <cp:lastModifiedBy>Rombouts Matamala, Odile</cp:lastModifiedBy>
  <cp:revision>11</cp:revision>
  <cp:lastPrinted>2022-09-22T11:35:27Z</cp:lastPrinted>
  <dcterms:created xsi:type="dcterms:W3CDTF">2022-09-19T16:06:46Z</dcterms:created>
  <dcterms:modified xsi:type="dcterms:W3CDTF">2022-09-22T11:36:07Z</dcterms:modified>
</cp:coreProperties>
</file>