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notesSlides/notesSlide8.xml" ContentType="application/vnd.openxmlformats-officedocument.presentationml.notesSlide+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48" r:id="rId1"/>
  </p:sldMasterIdLst>
  <p:notesMasterIdLst>
    <p:notesMasterId r:id="rId24"/>
  </p:notesMasterIdLst>
  <p:handoutMasterIdLst>
    <p:handoutMasterId r:id="rId25"/>
  </p:handoutMasterIdLst>
  <p:sldIdLst>
    <p:sldId id="352" r:id="rId2"/>
    <p:sldId id="373" r:id="rId3"/>
    <p:sldId id="320" r:id="rId4"/>
    <p:sldId id="360" r:id="rId5"/>
    <p:sldId id="328" r:id="rId6"/>
    <p:sldId id="359" r:id="rId7"/>
    <p:sldId id="363" r:id="rId8"/>
    <p:sldId id="336" r:id="rId9"/>
    <p:sldId id="361" r:id="rId10"/>
    <p:sldId id="364" r:id="rId11"/>
    <p:sldId id="362" r:id="rId12"/>
    <p:sldId id="338" r:id="rId13"/>
    <p:sldId id="365" r:id="rId14"/>
    <p:sldId id="366" r:id="rId15"/>
    <p:sldId id="367" r:id="rId16"/>
    <p:sldId id="368" r:id="rId17"/>
    <p:sldId id="369" r:id="rId18"/>
    <p:sldId id="374" r:id="rId19"/>
    <p:sldId id="376" r:id="rId20"/>
    <p:sldId id="375" r:id="rId21"/>
    <p:sldId id="353" r:id="rId22"/>
    <p:sldId id="281" r:id="rId23"/>
  </p:sldIdLst>
  <p:sldSz cx="24384000" cy="13716000"/>
  <p:notesSz cx="6797675" cy="9928225"/>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Helvetica Neue Light" panose="020B060402020202020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jAaFKsJdp4rCdTFY7rVWtw/ve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6"/>
    <a:srgbClr val="00488A"/>
    <a:srgbClr val="8098CE"/>
    <a:srgbClr val="000000"/>
    <a:srgbClr val="66FFFF"/>
    <a:srgbClr val="99FFCC"/>
    <a:srgbClr val="CCFFFF"/>
    <a:srgbClr val="CCECFF"/>
    <a:srgbClr val="003B7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812864-22E6-418E-B0F0-1C6AE90D9038}">
  <a:tblStyle styleId="{12812864-22E6-418E-B0F0-1C6AE90D903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70CF895-3679-4557-AF8E-FA626CA3682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031" autoAdjust="0"/>
  </p:normalViewPr>
  <p:slideViewPr>
    <p:cSldViewPr snapToGrid="0">
      <p:cViewPr varScale="1">
        <p:scale>
          <a:sx n="53" d="100"/>
          <a:sy n="53" d="100"/>
        </p:scale>
        <p:origin x="798"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3E76">
                <a:alpha val="72157"/>
              </a:srgbClr>
            </a:solidFill>
          </c:spPr>
          <c:invertIfNegative val="0"/>
          <c:dLbls>
            <c:spPr>
              <a:noFill/>
              <a:ln>
                <a:noFill/>
              </a:ln>
              <a:effectLst/>
            </c:spPr>
            <c:txPr>
              <a:bodyPr/>
              <a:lstStyle/>
              <a:p>
                <a:pPr>
                  <a:defRPr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Hoja1!$A$2:$A$10</c:f>
              <c:strCache>
                <c:ptCount val="9"/>
                <c:pt idx="0">
                  <c:v>RP Metropolitana Barcelona </c:v>
                </c:pt>
                <c:pt idx="1">
                  <c:v>RP Pirineu Occidental </c:v>
                </c:pt>
                <c:pt idx="2">
                  <c:v>RP Ponent </c:v>
                </c:pt>
                <c:pt idx="3">
                  <c:v>RP Terres de l’Ebre </c:v>
                </c:pt>
                <c:pt idx="4">
                  <c:v>RP Camp de Tarragona </c:v>
                </c:pt>
                <c:pt idx="5">
                  <c:v>RP Central </c:v>
                </c:pt>
                <c:pt idx="6">
                  <c:v>RP Metropolitana Sud </c:v>
                </c:pt>
                <c:pt idx="7">
                  <c:v>RP Girona </c:v>
                </c:pt>
                <c:pt idx="8">
                  <c:v>RP Metropolitana Nord </c:v>
                </c:pt>
              </c:strCache>
            </c:strRef>
          </c:cat>
          <c:val>
            <c:numRef>
              <c:f>Hoja1!$B$2:$B$10</c:f>
              <c:numCache>
                <c:formatCode>General</c:formatCode>
                <c:ptCount val="9"/>
                <c:pt idx="0">
                  <c:v>1</c:v>
                </c:pt>
                <c:pt idx="1">
                  <c:v>3</c:v>
                </c:pt>
                <c:pt idx="2">
                  <c:v>9</c:v>
                </c:pt>
                <c:pt idx="3">
                  <c:v>12</c:v>
                </c:pt>
                <c:pt idx="4">
                  <c:v>18</c:v>
                </c:pt>
                <c:pt idx="5">
                  <c:v>23</c:v>
                </c:pt>
                <c:pt idx="6">
                  <c:v>37</c:v>
                </c:pt>
                <c:pt idx="7">
                  <c:v>39</c:v>
                </c:pt>
                <c:pt idx="8">
                  <c:v>75</c:v>
                </c:pt>
              </c:numCache>
            </c:numRef>
          </c:val>
          <c:extLst xmlns:c16r2="http://schemas.microsoft.com/office/drawing/2015/06/chart">
            <c:ext xmlns:c16="http://schemas.microsoft.com/office/drawing/2014/chart" uri="{C3380CC4-5D6E-409C-BE32-E72D297353CC}">
              <c16:uniqueId val="{00000000-7252-407F-87D6-70A7B102986B}"/>
            </c:ext>
          </c:extLst>
        </c:ser>
        <c:dLbls>
          <c:showLegendKey val="0"/>
          <c:showVal val="0"/>
          <c:showCatName val="0"/>
          <c:showSerName val="0"/>
          <c:showPercent val="0"/>
          <c:showBubbleSize val="0"/>
        </c:dLbls>
        <c:gapWidth val="150"/>
        <c:axId val="247721560"/>
        <c:axId val="14420712"/>
      </c:barChart>
      <c:catAx>
        <c:axId val="247721560"/>
        <c:scaling>
          <c:orientation val="minMax"/>
        </c:scaling>
        <c:delete val="0"/>
        <c:axPos val="l"/>
        <c:numFmt formatCode="General" sourceLinked="1"/>
        <c:majorTickMark val="out"/>
        <c:minorTickMark val="none"/>
        <c:tickLblPos val="nextTo"/>
        <c:crossAx val="14420712"/>
        <c:crosses val="autoZero"/>
        <c:auto val="1"/>
        <c:lblAlgn val="ctr"/>
        <c:lblOffset val="100"/>
        <c:noMultiLvlLbl val="0"/>
      </c:catAx>
      <c:valAx>
        <c:axId val="14420712"/>
        <c:scaling>
          <c:orientation val="minMax"/>
        </c:scaling>
        <c:delete val="1"/>
        <c:axPos val="b"/>
        <c:numFmt formatCode="General" sourceLinked="1"/>
        <c:majorTickMark val="out"/>
        <c:minorTickMark val="none"/>
        <c:tickLblPos val="nextTo"/>
        <c:crossAx val="247721560"/>
        <c:crosses val="autoZero"/>
        <c:crossBetween val="between"/>
      </c:valAx>
    </c:plotArea>
    <c:plotVisOnly val="1"/>
    <c:dispBlanksAs val="gap"/>
    <c:showDLblsOverMax val="0"/>
  </c:chart>
  <c:txPr>
    <a:bodyPr/>
    <a:lstStyle/>
    <a:p>
      <a:pPr>
        <a:defRPr sz="2400"/>
      </a:pPr>
      <a:endParaRPr lang="ca-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Hoja1!$B$1</c:f>
              <c:strCache>
                <c:ptCount val="1"/>
                <c:pt idx="0">
                  <c:v>Mancomunar serveis policials</c:v>
                </c:pt>
              </c:strCache>
            </c:strRef>
          </c:tx>
          <c:dPt>
            <c:idx val="0"/>
            <c:bubble3D val="0"/>
            <c:spPr>
              <a:solidFill>
                <a:srgbClr val="003E76">
                  <a:alpha val="72157"/>
                </a:srgbClr>
              </a:solidFill>
            </c:spPr>
            <c:extLst xmlns:c16r2="http://schemas.microsoft.com/office/drawing/2015/06/chart">
              <c:ext xmlns:c16="http://schemas.microsoft.com/office/drawing/2014/chart" uri="{C3380CC4-5D6E-409C-BE32-E72D297353CC}">
                <c16:uniqueId val="{00000001-FCA4-4D3E-8CED-21A899B03736}"/>
              </c:ext>
            </c:extLst>
          </c:dPt>
          <c:dPt>
            <c:idx val="1"/>
            <c:bubble3D val="0"/>
            <c:spPr>
              <a:solidFill>
                <a:schemeClr val="tx1">
                  <a:lumMod val="20000"/>
                  <a:lumOff val="80000"/>
                </a:schemeClr>
              </a:solidFill>
            </c:spPr>
            <c:extLst xmlns:c16r2="http://schemas.microsoft.com/office/drawing/2015/06/chart">
              <c:ext xmlns:c16="http://schemas.microsoft.com/office/drawing/2014/chart" uri="{C3380CC4-5D6E-409C-BE32-E72D297353CC}">
                <c16:uniqueId val="{00000003-FCA4-4D3E-8CED-21A899B03736}"/>
              </c:ext>
            </c:extLst>
          </c:dPt>
          <c:dLbls>
            <c:dLbl>
              <c:idx val="0"/>
              <c:spPr>
                <a:noFill/>
                <a:ln>
                  <a:noFill/>
                </a:ln>
                <a:effectLst/>
              </c:spPr>
              <c:txPr>
                <a:bodyPr wrap="square" lIns="38100" tIns="19050" rIns="38100" bIns="19050" anchor="ctr">
                  <a:spAutoFit/>
                </a:bodyPr>
                <a:lstStyle/>
                <a:p>
                  <a:pPr>
                    <a:defRPr sz="2400" b="1">
                      <a:solidFill>
                        <a:schemeClr val="bg1"/>
                      </a:solidFill>
                    </a:defRPr>
                  </a:pPr>
                  <a:endParaRPr lang="ca-ES"/>
                </a:p>
              </c:txPr>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CA4-4D3E-8CED-21A899B03736}"/>
                </c:ext>
                <c:ext xmlns:c15="http://schemas.microsoft.com/office/drawing/2012/chart" uri="{CE6537A1-D6FC-4f65-9D91-7224C49458BB}"/>
              </c:extLst>
            </c:dLbl>
            <c:dLbl>
              <c:idx val="1"/>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FCA4-4D3E-8CED-21A899B03736}"/>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400" b="1">
                    <a:solidFill>
                      <a:schemeClr val="tx1"/>
                    </a:solidFill>
                  </a:defRPr>
                </a:pPr>
                <a:endParaRPr lang="ca-E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40</c:v>
                </c:pt>
                <c:pt idx="1">
                  <c:v>20</c:v>
                </c:pt>
              </c:numCache>
            </c:numRef>
          </c:val>
          <c:extLst xmlns:c16r2="http://schemas.microsoft.com/office/drawing/2015/06/chart">
            <c:ext xmlns:c16="http://schemas.microsoft.com/office/drawing/2014/chart" uri="{C3380CC4-5D6E-409C-BE32-E72D297353CC}">
              <c16:uniqueId val="{00000004-FCA4-4D3E-8CED-21A899B03736}"/>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t"/>
      <c:overlay val="0"/>
      <c:txPr>
        <a:bodyPr/>
        <a:lstStyle/>
        <a:p>
          <a:pPr>
            <a:defRPr sz="1200"/>
          </a:pPr>
          <a:endParaRPr lang="ca-E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t"/>
      <c:overlay val="0"/>
      <c:txPr>
        <a:bodyPr/>
        <a:lstStyle/>
        <a:p>
          <a:pPr>
            <a:defRPr sz="1200"/>
          </a:pPr>
          <a:endParaRPr lang="ca-E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t"/>
      <c:overlay val="0"/>
      <c:txPr>
        <a:bodyPr/>
        <a:lstStyle/>
        <a:p>
          <a:pPr>
            <a:defRPr sz="1200"/>
          </a:pPr>
          <a:endParaRPr lang="ca-E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t"/>
      <c:overlay val="0"/>
      <c:txPr>
        <a:bodyPr/>
        <a:lstStyle/>
        <a:p>
          <a:pPr>
            <a:defRPr sz="1200"/>
          </a:pPr>
          <a:endParaRPr lang="ca-E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t"/>
      <c:overlay val="0"/>
      <c:txPr>
        <a:bodyPr/>
        <a:lstStyle/>
        <a:p>
          <a:pPr>
            <a:defRPr sz="1200"/>
          </a:pPr>
          <a:endParaRPr lang="ca-E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t"/>
      <c:overlay val="0"/>
      <c:txPr>
        <a:bodyPr/>
        <a:lstStyle/>
        <a:p>
          <a:pPr>
            <a:defRPr sz="1200"/>
          </a:pPr>
          <a:endParaRPr lang="ca-E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003E76">
                <a:alpha val="72157"/>
              </a:srgbClr>
            </a:solidFill>
          </c:spPr>
          <c:invertIfNegative val="0"/>
          <c:dLbls>
            <c:spPr>
              <a:noFill/>
              <a:ln>
                <a:noFill/>
              </a:ln>
              <a:effectLst/>
            </c:spPr>
            <c:txPr>
              <a:bodyPr/>
              <a:lstStyle/>
              <a:p>
                <a:pPr>
                  <a:defRPr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Barcelona</c:v>
                </c:pt>
                <c:pt idx="1">
                  <c:v>Girona </c:v>
                </c:pt>
                <c:pt idx="2">
                  <c:v>Tarragona</c:v>
                </c:pt>
                <c:pt idx="3">
                  <c:v>Lleida</c:v>
                </c:pt>
              </c:strCache>
            </c:strRef>
          </c:cat>
          <c:val>
            <c:numRef>
              <c:f>Hoja1!$B$2:$B$5</c:f>
              <c:numCache>
                <c:formatCode>General</c:formatCode>
                <c:ptCount val="4"/>
                <c:pt idx="0">
                  <c:v>39</c:v>
                </c:pt>
                <c:pt idx="1">
                  <c:v>12</c:v>
                </c:pt>
                <c:pt idx="2">
                  <c:v>8</c:v>
                </c:pt>
                <c:pt idx="3">
                  <c:v>1</c:v>
                </c:pt>
              </c:numCache>
            </c:numRef>
          </c:val>
          <c:extLst xmlns:c16r2="http://schemas.microsoft.com/office/drawing/2015/06/chart">
            <c:ext xmlns:c16="http://schemas.microsoft.com/office/drawing/2014/chart" uri="{C3380CC4-5D6E-409C-BE32-E72D297353CC}">
              <c16:uniqueId val="{00000000-5079-49B6-BBC3-E19855FC278B}"/>
            </c:ext>
          </c:extLst>
        </c:ser>
        <c:dLbls>
          <c:showLegendKey val="0"/>
          <c:showVal val="0"/>
          <c:showCatName val="0"/>
          <c:showSerName val="0"/>
          <c:showPercent val="0"/>
          <c:showBubbleSize val="0"/>
        </c:dLbls>
        <c:gapWidth val="150"/>
        <c:axId val="287909968"/>
        <c:axId val="288030136"/>
      </c:barChart>
      <c:catAx>
        <c:axId val="287909968"/>
        <c:scaling>
          <c:orientation val="minMax"/>
        </c:scaling>
        <c:delete val="0"/>
        <c:axPos val="b"/>
        <c:numFmt formatCode="General" sourceLinked="1"/>
        <c:majorTickMark val="out"/>
        <c:minorTickMark val="none"/>
        <c:tickLblPos val="nextTo"/>
        <c:crossAx val="288030136"/>
        <c:crosses val="autoZero"/>
        <c:auto val="1"/>
        <c:lblAlgn val="ctr"/>
        <c:lblOffset val="100"/>
        <c:noMultiLvlLbl val="0"/>
      </c:catAx>
      <c:valAx>
        <c:axId val="288030136"/>
        <c:scaling>
          <c:orientation val="minMax"/>
        </c:scaling>
        <c:delete val="1"/>
        <c:axPos val="l"/>
        <c:numFmt formatCode="General" sourceLinked="1"/>
        <c:majorTickMark val="out"/>
        <c:minorTickMark val="none"/>
        <c:tickLblPos val="nextTo"/>
        <c:crossAx val="287909968"/>
        <c:crosses val="autoZero"/>
        <c:crossBetween val="between"/>
      </c:valAx>
    </c:plotArea>
    <c:plotVisOnly val="1"/>
    <c:dispBlanksAs val="gap"/>
    <c:showDLblsOverMax val="0"/>
  </c:chart>
  <c:txPr>
    <a:bodyPr/>
    <a:lstStyle/>
    <a:p>
      <a:pPr>
        <a:defRPr sz="2400">
          <a:latin typeface="+mn-lt"/>
        </a:defRPr>
      </a:pPr>
      <a:endParaRPr lang="ca-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3E76">
                <a:alpha val="72157"/>
              </a:srgbClr>
            </a:solidFill>
          </c:spPr>
          <c:invertIfNegative val="0"/>
          <c:dLbls>
            <c:spPr>
              <a:noFill/>
              <a:ln>
                <a:noFill/>
              </a:ln>
              <a:effectLst/>
            </c:spPr>
            <c:txPr>
              <a:bodyPr/>
              <a:lstStyle/>
              <a:p>
                <a:pPr>
                  <a:defRPr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Hoja1!$A$2:$A$19</c:f>
              <c:strCache>
                <c:ptCount val="18"/>
                <c:pt idx="0">
                  <c:v>Anoia </c:v>
                </c:pt>
                <c:pt idx="1">
                  <c:v>Baix Camp</c:v>
                </c:pt>
                <c:pt idx="2">
                  <c:v>Garraf </c:v>
                </c:pt>
                <c:pt idx="3">
                  <c:v>Garrotxa </c:v>
                </c:pt>
                <c:pt idx="4">
                  <c:v>Segarra</c:v>
                </c:pt>
                <c:pt idx="5">
                  <c:v>Alt Empordà </c:v>
                </c:pt>
                <c:pt idx="6">
                  <c:v>Barcelonès </c:v>
                </c:pt>
                <c:pt idx="7">
                  <c:v>La Selva </c:v>
                </c:pt>
                <c:pt idx="8">
                  <c:v>Gironès</c:v>
                </c:pt>
                <c:pt idx="9">
                  <c:v>Montsià </c:v>
                </c:pt>
                <c:pt idx="10">
                  <c:v>Osona </c:v>
                </c:pt>
                <c:pt idx="11">
                  <c:v>Tarragonès</c:v>
                </c:pt>
                <c:pt idx="12">
                  <c:v>Baix Empordà </c:v>
                </c:pt>
                <c:pt idx="13">
                  <c:v>Vallès Oriental </c:v>
                </c:pt>
                <c:pt idx="14">
                  <c:v>Bages </c:v>
                </c:pt>
                <c:pt idx="15">
                  <c:v>Vallès Occidental </c:v>
                </c:pt>
                <c:pt idx="16">
                  <c:v>Baix Llobregat </c:v>
                </c:pt>
                <c:pt idx="17">
                  <c:v>Maresme </c:v>
                </c:pt>
              </c:strCache>
            </c:strRef>
          </c:cat>
          <c:val>
            <c:numRef>
              <c:f>Hoja1!$B$2:$B$19</c:f>
              <c:numCache>
                <c:formatCode>General</c:formatCode>
                <c:ptCount val="18"/>
                <c:pt idx="0">
                  <c:v>1</c:v>
                </c:pt>
                <c:pt idx="1">
                  <c:v>1</c:v>
                </c:pt>
                <c:pt idx="2">
                  <c:v>1</c:v>
                </c:pt>
                <c:pt idx="3">
                  <c:v>1</c:v>
                </c:pt>
                <c:pt idx="4">
                  <c:v>1</c:v>
                </c:pt>
                <c:pt idx="5">
                  <c:v>2</c:v>
                </c:pt>
                <c:pt idx="6">
                  <c:v>2</c:v>
                </c:pt>
                <c:pt idx="7">
                  <c:v>2</c:v>
                </c:pt>
                <c:pt idx="8">
                  <c:v>3</c:v>
                </c:pt>
                <c:pt idx="9">
                  <c:v>3</c:v>
                </c:pt>
                <c:pt idx="10">
                  <c:v>3</c:v>
                </c:pt>
                <c:pt idx="11">
                  <c:v>3</c:v>
                </c:pt>
                <c:pt idx="12">
                  <c:v>4</c:v>
                </c:pt>
                <c:pt idx="13">
                  <c:v>5</c:v>
                </c:pt>
                <c:pt idx="14">
                  <c:v>6</c:v>
                </c:pt>
                <c:pt idx="15">
                  <c:v>6</c:v>
                </c:pt>
                <c:pt idx="16">
                  <c:v>8</c:v>
                </c:pt>
                <c:pt idx="17">
                  <c:v>8</c:v>
                </c:pt>
              </c:numCache>
            </c:numRef>
          </c:val>
          <c:extLst xmlns:c16r2="http://schemas.microsoft.com/office/drawing/2015/06/chart">
            <c:ext xmlns:c16="http://schemas.microsoft.com/office/drawing/2014/chart" uri="{C3380CC4-5D6E-409C-BE32-E72D297353CC}">
              <c16:uniqueId val="{00000000-8BB8-477A-BB0D-B424925E8F45}"/>
            </c:ext>
          </c:extLst>
        </c:ser>
        <c:dLbls>
          <c:showLegendKey val="0"/>
          <c:showVal val="0"/>
          <c:showCatName val="0"/>
          <c:showSerName val="0"/>
          <c:showPercent val="0"/>
          <c:showBubbleSize val="0"/>
        </c:dLbls>
        <c:gapWidth val="150"/>
        <c:axId val="288069040"/>
        <c:axId val="288069424"/>
      </c:barChart>
      <c:catAx>
        <c:axId val="288069040"/>
        <c:scaling>
          <c:orientation val="minMax"/>
        </c:scaling>
        <c:delete val="0"/>
        <c:axPos val="l"/>
        <c:numFmt formatCode="General" sourceLinked="0"/>
        <c:majorTickMark val="out"/>
        <c:minorTickMark val="none"/>
        <c:tickLblPos val="nextTo"/>
        <c:crossAx val="288069424"/>
        <c:crosses val="autoZero"/>
        <c:auto val="1"/>
        <c:lblAlgn val="ctr"/>
        <c:lblOffset val="100"/>
        <c:noMultiLvlLbl val="0"/>
      </c:catAx>
      <c:valAx>
        <c:axId val="288069424"/>
        <c:scaling>
          <c:orientation val="minMax"/>
        </c:scaling>
        <c:delete val="1"/>
        <c:axPos val="b"/>
        <c:numFmt formatCode="General" sourceLinked="1"/>
        <c:majorTickMark val="out"/>
        <c:minorTickMark val="none"/>
        <c:tickLblPos val="nextTo"/>
        <c:crossAx val="288069040"/>
        <c:crosses val="autoZero"/>
        <c:crossBetween val="between"/>
      </c:valAx>
    </c:plotArea>
    <c:plotVisOnly val="1"/>
    <c:dispBlanksAs val="gap"/>
    <c:showDLblsOverMax val="0"/>
  </c:chart>
  <c:txPr>
    <a:bodyPr/>
    <a:lstStyle/>
    <a:p>
      <a:pPr>
        <a:defRPr sz="2400"/>
      </a:pPr>
      <a:endParaRPr lang="ca-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003E76">
                <a:alpha val="72157"/>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ca-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&lt; 5.000 hab</c:v>
                </c:pt>
                <c:pt idx="1">
                  <c:v>de 5.000 a 20.000 hab</c:v>
                </c:pt>
                <c:pt idx="2">
                  <c:v>de 20.000 a 50.000 hab</c:v>
                </c:pt>
                <c:pt idx="3">
                  <c:v>&gt; 50.000 hab</c:v>
                </c:pt>
              </c:strCache>
            </c:strRef>
          </c:cat>
          <c:val>
            <c:numRef>
              <c:f>Hoja1!$B$2:$B$5</c:f>
              <c:numCache>
                <c:formatCode>General</c:formatCode>
                <c:ptCount val="4"/>
                <c:pt idx="0">
                  <c:v>7</c:v>
                </c:pt>
                <c:pt idx="1">
                  <c:v>36</c:v>
                </c:pt>
                <c:pt idx="2">
                  <c:v>9</c:v>
                </c:pt>
                <c:pt idx="3">
                  <c:v>8</c:v>
                </c:pt>
              </c:numCache>
            </c:numRef>
          </c:val>
          <c:extLst xmlns:c16r2="http://schemas.microsoft.com/office/drawing/2015/06/chart">
            <c:ext xmlns:c16="http://schemas.microsoft.com/office/drawing/2014/chart" uri="{C3380CC4-5D6E-409C-BE32-E72D297353CC}">
              <c16:uniqueId val="{00000000-6B90-4363-A238-E9080B97E9DB}"/>
            </c:ext>
          </c:extLst>
        </c:ser>
        <c:dLbls>
          <c:showLegendKey val="0"/>
          <c:showVal val="0"/>
          <c:showCatName val="0"/>
          <c:showSerName val="0"/>
          <c:showPercent val="0"/>
          <c:showBubbleSize val="0"/>
        </c:dLbls>
        <c:gapWidth val="150"/>
        <c:axId val="288119288"/>
        <c:axId val="288119672"/>
      </c:barChart>
      <c:catAx>
        <c:axId val="288119288"/>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ca-ES"/>
          </a:p>
        </c:txPr>
        <c:crossAx val="288119672"/>
        <c:crosses val="autoZero"/>
        <c:auto val="1"/>
        <c:lblAlgn val="ctr"/>
        <c:lblOffset val="100"/>
        <c:noMultiLvlLbl val="0"/>
      </c:catAx>
      <c:valAx>
        <c:axId val="288119672"/>
        <c:scaling>
          <c:orientation val="minMax"/>
        </c:scaling>
        <c:delete val="1"/>
        <c:axPos val="l"/>
        <c:numFmt formatCode="General" sourceLinked="1"/>
        <c:majorTickMark val="none"/>
        <c:minorTickMark val="none"/>
        <c:tickLblPos val="nextTo"/>
        <c:crossAx val="288119288"/>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defRPr>
      </a:pPr>
      <a:endParaRPr lang="ca-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42343750734521"/>
          <c:y val="1.5106352724144699E-2"/>
          <c:w val="0.47227969815948739"/>
          <c:h val="0.96978729455171064"/>
        </c:manualLayout>
      </c:layout>
      <c:barChart>
        <c:barDir val="bar"/>
        <c:grouping val="clustered"/>
        <c:varyColors val="0"/>
        <c:ser>
          <c:idx val="0"/>
          <c:order val="0"/>
          <c:tx>
            <c:strRef>
              <c:f>Hoja1!$B$1</c:f>
              <c:strCache>
                <c:ptCount val="1"/>
                <c:pt idx="0">
                  <c:v>Columna2</c:v>
                </c:pt>
              </c:strCache>
            </c:strRef>
          </c:tx>
          <c:spPr>
            <a:solidFill>
              <a:srgbClr val="003E76">
                <a:alpha val="72157"/>
              </a:srgbClr>
            </a:solidFill>
          </c:spPr>
          <c:invertIfNegative val="0"/>
          <c:dLbls>
            <c:spPr>
              <a:noFill/>
              <a:ln>
                <a:noFill/>
              </a:ln>
              <a:effectLst/>
            </c:spPr>
            <c:txPr>
              <a:bodyPr/>
              <a:lstStyle/>
              <a:p>
                <a:pPr>
                  <a:defRPr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Hoja1!$A$2:$A$15</c:f>
              <c:strCache>
                <c:ptCount val="14"/>
                <c:pt idx="0">
                  <c:v>Altres</c:v>
                </c:pt>
                <c:pt idx="1">
                  <c:v>Un sol comandament polític</c:v>
                </c:pt>
                <c:pt idx="2">
                  <c:v>Treballar millor la formació</c:v>
                </c:pt>
                <c:pt idx="3">
                  <c:v>Treballar millor l’especialització</c:v>
                </c:pt>
                <c:pt idx="4">
                  <c:v>Treballar millor la proximitat</c:v>
                </c:pt>
                <c:pt idx="5">
                  <c:v>Un sol comandament policial</c:v>
                </c:pt>
                <c:pt idx="6">
                  <c:v>Abastar tot el territori, inclús els que ara no tenen policia local</c:v>
                </c:pt>
                <c:pt idx="7">
                  <c:v>Una mateixa estratègia territorial i conjunta</c:v>
                </c:pt>
                <c:pt idx="8">
                  <c:v>Mobilitat entre cossos</c:v>
                </c:pt>
                <c:pt idx="9">
                  <c:v>Disposar de 30.000 agents de manera conjunta</c:v>
                </c:pt>
                <c:pt idx="10">
                  <c:v>Una única negociació col·lectiva</c:v>
                </c:pt>
                <c:pt idx="11">
                  <c:v>Economies d’escala en la compra de vehicles, material, uniformitat, etc.</c:v>
                </c:pt>
                <c:pt idx="12">
                  <c:v>Un únic procés de selecció abans d’anar a l’Escola</c:v>
                </c:pt>
                <c:pt idx="13">
                  <c:v>Evitar l’excessiva mobilitat per motius salarials</c:v>
                </c:pt>
              </c:strCache>
            </c:strRef>
          </c:cat>
          <c:val>
            <c:numRef>
              <c:f>Hoja1!$B$2:$B$15</c:f>
              <c:numCache>
                <c:formatCode>General</c:formatCode>
                <c:ptCount val="14"/>
                <c:pt idx="0">
                  <c:v>10</c:v>
                </c:pt>
                <c:pt idx="1">
                  <c:v>13</c:v>
                </c:pt>
                <c:pt idx="2">
                  <c:v>21</c:v>
                </c:pt>
                <c:pt idx="3">
                  <c:v>23</c:v>
                </c:pt>
                <c:pt idx="4">
                  <c:v>24</c:v>
                </c:pt>
                <c:pt idx="5">
                  <c:v>27</c:v>
                </c:pt>
                <c:pt idx="6">
                  <c:v>31</c:v>
                </c:pt>
                <c:pt idx="7">
                  <c:v>33</c:v>
                </c:pt>
                <c:pt idx="8">
                  <c:v>34</c:v>
                </c:pt>
                <c:pt idx="9">
                  <c:v>36</c:v>
                </c:pt>
                <c:pt idx="10">
                  <c:v>38</c:v>
                </c:pt>
                <c:pt idx="11">
                  <c:v>38</c:v>
                </c:pt>
                <c:pt idx="12">
                  <c:v>39</c:v>
                </c:pt>
                <c:pt idx="13">
                  <c:v>43</c:v>
                </c:pt>
              </c:numCache>
            </c:numRef>
          </c:val>
          <c:extLst xmlns:c16r2="http://schemas.microsoft.com/office/drawing/2015/06/chart">
            <c:ext xmlns:c16="http://schemas.microsoft.com/office/drawing/2014/chart" uri="{C3380CC4-5D6E-409C-BE32-E72D297353CC}">
              <c16:uniqueId val="{00000000-B6A6-47E2-8808-DCD9133DF520}"/>
            </c:ext>
          </c:extLst>
        </c:ser>
        <c:dLbls>
          <c:showLegendKey val="0"/>
          <c:showVal val="0"/>
          <c:showCatName val="0"/>
          <c:showSerName val="0"/>
          <c:showPercent val="0"/>
          <c:showBubbleSize val="0"/>
        </c:dLbls>
        <c:gapWidth val="150"/>
        <c:axId val="80335792"/>
        <c:axId val="288388000"/>
      </c:barChart>
      <c:catAx>
        <c:axId val="80335792"/>
        <c:scaling>
          <c:orientation val="minMax"/>
        </c:scaling>
        <c:delete val="0"/>
        <c:axPos val="l"/>
        <c:numFmt formatCode="General" sourceLinked="0"/>
        <c:majorTickMark val="none"/>
        <c:minorTickMark val="none"/>
        <c:tickLblPos val="nextTo"/>
        <c:txPr>
          <a:bodyPr/>
          <a:lstStyle/>
          <a:p>
            <a:pPr>
              <a:defRPr sz="2400"/>
            </a:pPr>
            <a:endParaRPr lang="ca-ES"/>
          </a:p>
        </c:txPr>
        <c:crossAx val="288388000"/>
        <c:crosses val="autoZero"/>
        <c:auto val="1"/>
        <c:lblAlgn val="ctr"/>
        <c:lblOffset val="100"/>
        <c:noMultiLvlLbl val="0"/>
      </c:catAx>
      <c:valAx>
        <c:axId val="288388000"/>
        <c:scaling>
          <c:orientation val="minMax"/>
        </c:scaling>
        <c:delete val="1"/>
        <c:axPos val="b"/>
        <c:numFmt formatCode="General" sourceLinked="1"/>
        <c:majorTickMark val="none"/>
        <c:minorTickMark val="none"/>
        <c:tickLblPos val="nextTo"/>
        <c:crossAx val="80335792"/>
        <c:crosses val="autoZero"/>
        <c:crossBetween val="between"/>
      </c:valAx>
    </c:plotArea>
    <c:plotVisOnly val="1"/>
    <c:dispBlanksAs val="gap"/>
    <c:showDLblsOverMax val="0"/>
  </c:chart>
  <c:txPr>
    <a:bodyPr/>
    <a:lstStyle/>
    <a:p>
      <a:pPr>
        <a:defRPr sz="2400"/>
      </a:pPr>
      <a:endParaRPr lang="ca-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3E76">
                <a:alpha val="72157"/>
              </a:srgbClr>
            </a:solidFill>
          </c:spPr>
          <c:invertIfNegative val="0"/>
          <c:dLbls>
            <c:spPr>
              <a:noFill/>
              <a:ln>
                <a:noFill/>
              </a:ln>
              <a:effectLst/>
            </c:spPr>
            <c:txPr>
              <a:bodyPr/>
              <a:lstStyle/>
              <a:p>
                <a:pPr>
                  <a:defRPr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Altres</c:v>
                </c:pt>
                <c:pt idx="1">
                  <c:v>Excessiva verticalitat dels comanaments policials</c:v>
                </c:pt>
                <c:pt idx="2">
                  <c:v>Pèrdua de funcions de policia administrativa</c:v>
                </c:pt>
                <c:pt idx="3">
                  <c:v>Cost de la igualació de les condicions laborals</c:v>
                </c:pt>
                <c:pt idx="4">
                  <c:v>Adequació del servei a les especificitats de cada territori</c:v>
                </c:pt>
                <c:pt idx="5">
                  <c:v>Pèrdua de la governança política sobre la policia local</c:v>
                </c:pt>
                <c:pt idx="6">
                  <c:v>Pèrdua en polítiques de proximitat i de coneixement local</c:v>
                </c:pt>
              </c:strCache>
            </c:strRef>
          </c:cat>
          <c:val>
            <c:numRef>
              <c:f>Hoja1!$B$2:$B$8</c:f>
              <c:numCache>
                <c:formatCode>General</c:formatCode>
                <c:ptCount val="7"/>
                <c:pt idx="0">
                  <c:v>7</c:v>
                </c:pt>
                <c:pt idx="1">
                  <c:v>14</c:v>
                </c:pt>
                <c:pt idx="2">
                  <c:v>14</c:v>
                </c:pt>
                <c:pt idx="3">
                  <c:v>19</c:v>
                </c:pt>
                <c:pt idx="4">
                  <c:v>27</c:v>
                </c:pt>
                <c:pt idx="5">
                  <c:v>31</c:v>
                </c:pt>
                <c:pt idx="6">
                  <c:v>41</c:v>
                </c:pt>
              </c:numCache>
            </c:numRef>
          </c:val>
          <c:extLst xmlns:c16r2="http://schemas.microsoft.com/office/drawing/2015/06/chart">
            <c:ext xmlns:c16="http://schemas.microsoft.com/office/drawing/2014/chart" uri="{C3380CC4-5D6E-409C-BE32-E72D297353CC}">
              <c16:uniqueId val="{00000000-84FD-4790-8BDE-0E134C48A6B2}"/>
            </c:ext>
          </c:extLst>
        </c:ser>
        <c:dLbls>
          <c:showLegendKey val="0"/>
          <c:showVal val="0"/>
          <c:showCatName val="0"/>
          <c:showSerName val="0"/>
          <c:showPercent val="0"/>
          <c:showBubbleSize val="0"/>
        </c:dLbls>
        <c:gapWidth val="75"/>
        <c:overlap val="-25"/>
        <c:axId val="288576720"/>
        <c:axId val="244434544"/>
      </c:barChart>
      <c:catAx>
        <c:axId val="288576720"/>
        <c:scaling>
          <c:orientation val="minMax"/>
        </c:scaling>
        <c:delete val="0"/>
        <c:axPos val="l"/>
        <c:numFmt formatCode="General" sourceLinked="0"/>
        <c:majorTickMark val="none"/>
        <c:minorTickMark val="none"/>
        <c:tickLblPos val="nextTo"/>
        <c:crossAx val="244434544"/>
        <c:crosses val="autoZero"/>
        <c:auto val="1"/>
        <c:lblAlgn val="ctr"/>
        <c:lblOffset val="100"/>
        <c:noMultiLvlLbl val="0"/>
      </c:catAx>
      <c:valAx>
        <c:axId val="244434544"/>
        <c:scaling>
          <c:orientation val="minMax"/>
        </c:scaling>
        <c:delete val="1"/>
        <c:axPos val="b"/>
        <c:numFmt formatCode="General" sourceLinked="1"/>
        <c:majorTickMark val="none"/>
        <c:minorTickMark val="none"/>
        <c:tickLblPos val="nextTo"/>
        <c:crossAx val="288576720"/>
        <c:crosses val="autoZero"/>
        <c:crossBetween val="between"/>
      </c:valAx>
    </c:plotArea>
    <c:plotVisOnly val="1"/>
    <c:dispBlanksAs val="gap"/>
    <c:showDLblsOverMax val="0"/>
  </c:chart>
  <c:txPr>
    <a:bodyPr/>
    <a:lstStyle/>
    <a:p>
      <a:pPr>
        <a:defRPr sz="2400"/>
      </a:pPr>
      <a:endParaRPr lang="ca-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Hoja1!$B$1</c:f>
              <c:strCache>
                <c:ptCount val="1"/>
                <c:pt idx="0">
                  <c:v>Mancomunar serveis policials</c:v>
                </c:pt>
              </c:strCache>
            </c:strRef>
          </c:tx>
          <c:dPt>
            <c:idx val="0"/>
            <c:bubble3D val="0"/>
            <c:spPr>
              <a:solidFill>
                <a:srgbClr val="003E76">
                  <a:alpha val="72157"/>
                </a:srgbClr>
              </a:solidFill>
            </c:spPr>
            <c:extLst xmlns:c16r2="http://schemas.microsoft.com/office/drawing/2015/06/chart">
              <c:ext xmlns:c16="http://schemas.microsoft.com/office/drawing/2014/chart" uri="{C3380CC4-5D6E-409C-BE32-E72D297353CC}">
                <c16:uniqueId val="{00000000-D3BD-400D-9ED2-FF319A676EE8}"/>
              </c:ext>
            </c:extLst>
          </c:dPt>
          <c:dPt>
            <c:idx val="1"/>
            <c:bubble3D val="0"/>
            <c:spPr>
              <a:solidFill>
                <a:schemeClr val="tx1">
                  <a:lumMod val="20000"/>
                  <a:lumOff val="80000"/>
                </a:schemeClr>
              </a:solidFill>
            </c:spPr>
            <c:extLst xmlns:c16r2="http://schemas.microsoft.com/office/drawing/2015/06/chart">
              <c:ext xmlns:c16="http://schemas.microsoft.com/office/drawing/2014/chart" uri="{C3380CC4-5D6E-409C-BE32-E72D297353CC}">
                <c16:uniqueId val="{00000001-D3BD-400D-9ED2-FF319A676EE8}"/>
              </c:ext>
            </c:extLst>
          </c:dPt>
          <c:dLbls>
            <c:dLbl>
              <c:idx val="0"/>
              <c:spPr>
                <a:noFill/>
                <a:ln>
                  <a:noFill/>
                </a:ln>
                <a:effectLst/>
              </c:spPr>
              <c:txPr>
                <a:bodyPr wrap="square" lIns="38100" tIns="19050" rIns="38100" bIns="19050" anchor="ctr">
                  <a:spAutoFit/>
                </a:bodyPr>
                <a:lstStyle/>
                <a:p>
                  <a:pPr>
                    <a:defRPr sz="2400" b="1">
                      <a:solidFill>
                        <a:schemeClr val="bg1"/>
                      </a:solidFill>
                    </a:defRPr>
                  </a:pPr>
                  <a:endParaRPr lang="ca-ES"/>
                </a:p>
              </c:txPr>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D3BD-400D-9ED2-FF319A676EE8}"/>
                </c:ext>
                <c:ext xmlns:c15="http://schemas.microsoft.com/office/drawing/2012/chart" uri="{CE6537A1-D6FC-4f65-9D91-7224C49458BB}"/>
              </c:extLst>
            </c:dLbl>
            <c:dLbl>
              <c:idx val="1"/>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D3BD-400D-9ED2-FF319A676EE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400" b="1">
                    <a:solidFill>
                      <a:schemeClr val="tx1"/>
                    </a:solidFill>
                  </a:defRPr>
                </a:pPr>
                <a:endParaRPr lang="ca-E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51</c:v>
                </c:pt>
                <c:pt idx="1">
                  <c:v>8</c:v>
                </c:pt>
              </c:numCache>
            </c:numRef>
          </c:val>
          <c:extLst xmlns:c16r2="http://schemas.microsoft.com/office/drawing/2015/06/chart">
            <c:ext xmlns:c16="http://schemas.microsoft.com/office/drawing/2014/chart" uri="{C3380CC4-5D6E-409C-BE32-E72D297353CC}">
              <c16:uniqueId val="{00000002-D3BD-400D-9ED2-FF319A676EE8}"/>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Hoja1!$B$1</c:f>
              <c:strCache>
                <c:ptCount val="1"/>
                <c:pt idx="0">
                  <c:v>Mancomunar serveis policials</c:v>
                </c:pt>
              </c:strCache>
            </c:strRef>
          </c:tx>
          <c:dPt>
            <c:idx val="0"/>
            <c:bubble3D val="0"/>
            <c:spPr>
              <a:solidFill>
                <a:srgbClr val="003E76">
                  <a:alpha val="72157"/>
                </a:srgbClr>
              </a:solidFill>
            </c:spPr>
            <c:extLst xmlns:c16r2="http://schemas.microsoft.com/office/drawing/2015/06/chart">
              <c:ext xmlns:c16="http://schemas.microsoft.com/office/drawing/2014/chart" uri="{C3380CC4-5D6E-409C-BE32-E72D297353CC}">
                <c16:uniqueId val="{00000001-7467-4E30-B0CE-2E05C031D1E9}"/>
              </c:ext>
            </c:extLst>
          </c:dPt>
          <c:dPt>
            <c:idx val="1"/>
            <c:bubble3D val="0"/>
            <c:spPr>
              <a:solidFill>
                <a:schemeClr val="tx1">
                  <a:lumMod val="20000"/>
                  <a:lumOff val="80000"/>
                </a:schemeClr>
              </a:solidFill>
            </c:spPr>
            <c:extLst xmlns:c16r2="http://schemas.microsoft.com/office/drawing/2015/06/chart">
              <c:ext xmlns:c16="http://schemas.microsoft.com/office/drawing/2014/chart" uri="{C3380CC4-5D6E-409C-BE32-E72D297353CC}">
                <c16:uniqueId val="{00000003-7467-4E30-B0CE-2E05C031D1E9}"/>
              </c:ext>
            </c:extLst>
          </c:dPt>
          <c:dLbls>
            <c:dLbl>
              <c:idx val="0"/>
              <c:spPr>
                <a:noFill/>
                <a:ln>
                  <a:noFill/>
                </a:ln>
                <a:effectLst/>
              </c:spPr>
              <c:txPr>
                <a:bodyPr wrap="square" lIns="38100" tIns="19050" rIns="38100" bIns="19050" anchor="ctr">
                  <a:spAutoFit/>
                </a:bodyPr>
                <a:lstStyle/>
                <a:p>
                  <a:pPr>
                    <a:defRPr sz="2400" b="1">
                      <a:solidFill>
                        <a:schemeClr val="bg1"/>
                      </a:solidFill>
                    </a:defRPr>
                  </a:pPr>
                  <a:endParaRPr lang="ca-ES"/>
                </a:p>
              </c:txPr>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7467-4E30-B0CE-2E05C031D1E9}"/>
                </c:ext>
                <c:ext xmlns:c15="http://schemas.microsoft.com/office/drawing/2012/chart" uri="{CE6537A1-D6FC-4f65-9D91-7224C49458BB}"/>
              </c:extLst>
            </c:dLbl>
            <c:dLbl>
              <c:idx val="1"/>
              <c:layout>
                <c:manualLayout>
                  <c:x val="3.1105357060445916E-2"/>
                  <c:y val="8.4771737823720425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7467-4E30-B0CE-2E05C031D1E9}"/>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400" b="1">
                    <a:solidFill>
                      <a:schemeClr val="tx1"/>
                    </a:solidFill>
                  </a:defRPr>
                </a:pPr>
                <a:endParaRPr lang="ca-E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57</c:v>
                </c:pt>
                <c:pt idx="1">
                  <c:v>3</c:v>
                </c:pt>
              </c:numCache>
            </c:numRef>
          </c:val>
          <c:extLst xmlns:c16r2="http://schemas.microsoft.com/office/drawing/2015/06/chart">
            <c:ext xmlns:c16="http://schemas.microsoft.com/office/drawing/2014/chart" uri="{C3380CC4-5D6E-409C-BE32-E72D297353CC}">
              <c16:uniqueId val="{00000004-7467-4E30-B0CE-2E05C031D1E9}"/>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Hoja1!$B$1</c:f>
              <c:strCache>
                <c:ptCount val="1"/>
                <c:pt idx="0">
                  <c:v>Mancomunar serveis policials</c:v>
                </c:pt>
              </c:strCache>
            </c:strRef>
          </c:tx>
          <c:dPt>
            <c:idx val="0"/>
            <c:bubble3D val="0"/>
            <c:spPr>
              <a:solidFill>
                <a:srgbClr val="003E76">
                  <a:alpha val="72157"/>
                </a:srgbClr>
              </a:solidFill>
            </c:spPr>
            <c:extLst xmlns:c16r2="http://schemas.microsoft.com/office/drawing/2015/06/chart">
              <c:ext xmlns:c16="http://schemas.microsoft.com/office/drawing/2014/chart" uri="{C3380CC4-5D6E-409C-BE32-E72D297353CC}">
                <c16:uniqueId val="{00000001-AF61-464C-A1E1-CA951C450612}"/>
              </c:ext>
            </c:extLst>
          </c:dPt>
          <c:dPt>
            <c:idx val="1"/>
            <c:bubble3D val="0"/>
            <c:spPr>
              <a:solidFill>
                <a:schemeClr val="tx1">
                  <a:lumMod val="20000"/>
                  <a:lumOff val="80000"/>
                </a:schemeClr>
              </a:solidFill>
            </c:spPr>
            <c:extLst xmlns:c16r2="http://schemas.microsoft.com/office/drawing/2015/06/chart">
              <c:ext xmlns:c16="http://schemas.microsoft.com/office/drawing/2014/chart" uri="{C3380CC4-5D6E-409C-BE32-E72D297353CC}">
                <c16:uniqueId val="{00000003-AF61-464C-A1E1-CA951C450612}"/>
              </c:ext>
            </c:extLst>
          </c:dPt>
          <c:dLbls>
            <c:dLbl>
              <c:idx val="0"/>
              <c:spPr>
                <a:noFill/>
                <a:ln>
                  <a:noFill/>
                </a:ln>
                <a:effectLst/>
              </c:spPr>
              <c:txPr>
                <a:bodyPr wrap="square" lIns="38100" tIns="19050" rIns="38100" bIns="19050" anchor="ctr">
                  <a:spAutoFit/>
                </a:bodyPr>
                <a:lstStyle/>
                <a:p>
                  <a:pPr>
                    <a:defRPr sz="2400" b="1">
                      <a:solidFill>
                        <a:schemeClr val="bg1"/>
                      </a:solidFill>
                    </a:defRPr>
                  </a:pPr>
                  <a:endParaRPr lang="ca-ES"/>
                </a:p>
              </c:txPr>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F61-464C-A1E1-CA951C450612}"/>
                </c:ext>
                <c:ext xmlns:c15="http://schemas.microsoft.com/office/drawing/2012/chart" uri="{CE6537A1-D6FC-4f65-9D91-7224C49458BB}"/>
              </c:extLst>
            </c:dLbl>
            <c:dLbl>
              <c:idx val="1"/>
              <c:layout>
                <c:manualLayout>
                  <c:x val="4.7316854753425182E-2"/>
                  <c:y val="9.7184461875833017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AF61-464C-A1E1-CA951C450612}"/>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400" b="1">
                    <a:solidFill>
                      <a:schemeClr val="tx1"/>
                    </a:solidFill>
                  </a:defRPr>
                </a:pPr>
                <a:endParaRPr lang="ca-E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55</c:v>
                </c:pt>
                <c:pt idx="1">
                  <c:v>5</c:v>
                </c:pt>
              </c:numCache>
            </c:numRef>
          </c:val>
          <c:extLst xmlns:c16r2="http://schemas.microsoft.com/office/drawing/2015/06/chart">
            <c:ext xmlns:c16="http://schemas.microsoft.com/office/drawing/2014/chart" uri="{C3380CC4-5D6E-409C-BE32-E72D297353CC}">
              <c16:uniqueId val="{00000004-AF61-464C-A1E1-CA951C450612}"/>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4" y="3"/>
            <a:ext cx="2945587" cy="498499"/>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sz="quarter" idx="1"/>
          </p:nvPr>
        </p:nvSpPr>
        <p:spPr>
          <a:xfrm>
            <a:off x="3849915" y="3"/>
            <a:ext cx="2946674" cy="498499"/>
          </a:xfrm>
          <a:prstGeom prst="rect">
            <a:avLst/>
          </a:prstGeom>
        </p:spPr>
        <p:txBody>
          <a:bodyPr vert="horz" lIns="91440" tIns="45720" rIns="91440" bIns="45720" rtlCol="0"/>
          <a:lstStyle>
            <a:lvl1pPr algn="r">
              <a:defRPr sz="1200"/>
            </a:lvl1pPr>
          </a:lstStyle>
          <a:p>
            <a:fld id="{A7894451-9538-4C86-94AE-4DEB8FA17F7F}" type="datetimeFigureOut">
              <a:rPr lang="ca-ES" smtClean="0"/>
              <a:t>16/9/2022</a:t>
            </a:fld>
            <a:endParaRPr lang="ca-ES"/>
          </a:p>
        </p:txBody>
      </p:sp>
      <p:sp>
        <p:nvSpPr>
          <p:cNvPr id="4" name="Marcador de pie de página 3"/>
          <p:cNvSpPr>
            <a:spLocks noGrp="1"/>
          </p:cNvSpPr>
          <p:nvPr>
            <p:ph type="ftr" sz="quarter" idx="2"/>
          </p:nvPr>
        </p:nvSpPr>
        <p:spPr>
          <a:xfrm>
            <a:off x="4" y="9429730"/>
            <a:ext cx="2945587" cy="498497"/>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p:cNvSpPr>
            <a:spLocks noGrp="1"/>
          </p:cNvSpPr>
          <p:nvPr>
            <p:ph type="sldNum" sz="quarter" idx="3"/>
          </p:nvPr>
        </p:nvSpPr>
        <p:spPr>
          <a:xfrm>
            <a:off x="3849915" y="9429730"/>
            <a:ext cx="2946674" cy="498497"/>
          </a:xfrm>
          <a:prstGeom prst="rect">
            <a:avLst/>
          </a:prstGeom>
        </p:spPr>
        <p:txBody>
          <a:bodyPr vert="horz" lIns="91440" tIns="45720" rIns="91440" bIns="45720" rtlCol="0" anchor="b"/>
          <a:lstStyle>
            <a:lvl1pPr algn="r">
              <a:defRPr sz="1200"/>
            </a:lvl1pPr>
          </a:lstStyle>
          <a:p>
            <a:fld id="{CC1460CE-DFC1-48A4-9DB1-D178AE31B603}" type="slidenum">
              <a:rPr lang="ca-ES" smtClean="0"/>
              <a:t>‹Nº›</a:t>
            </a:fld>
            <a:endParaRPr lang="ca-ES"/>
          </a:p>
        </p:txBody>
      </p:sp>
    </p:spTree>
    <p:extLst>
      <p:ext uri="{BB962C8B-B14F-4D97-AF65-F5344CB8AC3E}">
        <p14:creationId xmlns:p14="http://schemas.microsoft.com/office/powerpoint/2010/main" val="90453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06358" y="4715907"/>
            <a:ext cx="4984962" cy="44677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9923290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906358" y="4715907"/>
            <a:ext cx="4984962" cy="4467702"/>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5" name="Google Shape;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3495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15860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1804996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390744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4:notes"/>
          <p:cNvSpPr txBox="1">
            <a:spLocks noGrp="1"/>
          </p:cNvSpPr>
          <p:nvPr>
            <p:ph type="body" idx="1"/>
          </p:nvPr>
        </p:nvSpPr>
        <p:spPr>
          <a:xfrm>
            <a:off x="906358" y="4715907"/>
            <a:ext cx="4984962" cy="4467702"/>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88" name="Google Shape;588;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8926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5:notes"/>
          <p:cNvSpPr txBox="1">
            <a:spLocks noGrp="1"/>
          </p:cNvSpPr>
          <p:nvPr>
            <p:ph type="body" idx="1"/>
          </p:nvPr>
        </p:nvSpPr>
        <p:spPr>
          <a:xfrm>
            <a:off x="906358" y="4715907"/>
            <a:ext cx="4984962" cy="4467702"/>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4" name="Google Shape;594;p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1193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txBox="1">
            <a:spLocks noGrp="1"/>
          </p:cNvSpPr>
          <p:nvPr>
            <p:ph type="body" idx="1"/>
          </p:nvPr>
        </p:nvSpPr>
        <p:spPr>
          <a:xfrm>
            <a:off x="906358" y="4715907"/>
            <a:ext cx="4984962" cy="4467702"/>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71" name="Google Shape;371;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2940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txBox="1">
            <a:spLocks noGrp="1"/>
          </p:cNvSpPr>
          <p:nvPr>
            <p:ph type="body" idx="1"/>
          </p:nvPr>
        </p:nvSpPr>
        <p:spPr>
          <a:xfrm>
            <a:off x="906358" y="4715907"/>
            <a:ext cx="4984962" cy="4467702"/>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71" name="Google Shape;371;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2940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378541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378541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378541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378541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189298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158601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ortada blau" type="title">
  <p:cSld name="TITLE">
    <p:spTree>
      <p:nvGrpSpPr>
        <p:cNvPr id="1" name="Shape 11"/>
        <p:cNvGrpSpPr/>
        <p:nvPr/>
      </p:nvGrpSpPr>
      <p:grpSpPr>
        <a:xfrm>
          <a:off x="0" y="0"/>
          <a:ext cx="0" cy="0"/>
          <a:chOff x="0" y="0"/>
          <a:chExt cx="0" cy="0"/>
        </a:xfrm>
      </p:grpSpPr>
      <p:pic>
        <p:nvPicPr>
          <p:cNvPr id="12" name="Google Shape;12;p37" descr="pasted-image.pdf"/>
          <p:cNvPicPr preferRelativeResize="0"/>
          <p:nvPr/>
        </p:nvPicPr>
        <p:blipFill rotWithShape="1">
          <a:blip r:embed="rId2">
            <a:alphaModFix/>
          </a:blip>
          <a:srcRect/>
          <a:stretch/>
        </p:blipFill>
        <p:spPr>
          <a:xfrm>
            <a:off x="9265442" y="984250"/>
            <a:ext cx="5853083" cy="5791868"/>
          </a:xfrm>
          <a:prstGeom prst="rect">
            <a:avLst/>
          </a:prstGeom>
          <a:noFill/>
          <a:ln>
            <a:noFill/>
          </a:ln>
        </p:spPr>
      </p:pic>
      <p:pic>
        <p:nvPicPr>
          <p:cNvPr id="13" name="Google Shape;13;p37" descr="pasted-image.pdf"/>
          <p:cNvPicPr preferRelativeResize="0"/>
          <p:nvPr/>
        </p:nvPicPr>
        <p:blipFill rotWithShape="1">
          <a:blip r:embed="rId3">
            <a:alphaModFix/>
          </a:blip>
          <a:srcRect/>
          <a:stretch/>
        </p:blipFill>
        <p:spPr>
          <a:xfrm>
            <a:off x="10136902" y="11871948"/>
            <a:ext cx="4110196" cy="943201"/>
          </a:xfrm>
          <a:prstGeom prst="rect">
            <a:avLst/>
          </a:prstGeom>
          <a:noFill/>
          <a:ln>
            <a:noFill/>
          </a:ln>
        </p:spPr>
      </p:pic>
      <p:sp>
        <p:nvSpPr>
          <p:cNvPr id="14" name="Google Shape;14;p37"/>
          <p:cNvSpPr txBox="1">
            <a:spLocks noGrp="1"/>
          </p:cNvSpPr>
          <p:nvPr>
            <p:ph type="body" idx="1"/>
          </p:nvPr>
        </p:nvSpPr>
        <p:spPr>
          <a:xfrm>
            <a:off x="2293218" y="7873801"/>
            <a:ext cx="19797564" cy="1236763"/>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FFFFFF"/>
              </a:buClr>
              <a:buSzPts val="6000"/>
              <a:buFont typeface="Arial"/>
              <a:buNone/>
              <a:defRPr sz="6000"/>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15" name="Google Shape;15;p37"/>
          <p:cNvSpPr txBox="1">
            <a:spLocks noGrp="1"/>
          </p:cNvSpPr>
          <p:nvPr>
            <p:ph type="body" idx="2"/>
          </p:nvPr>
        </p:nvSpPr>
        <p:spPr>
          <a:xfrm>
            <a:off x="2293218" y="8750101"/>
            <a:ext cx="19797564" cy="1236763"/>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FFFFFF"/>
              </a:buClr>
              <a:buSzPts val="4700"/>
              <a:buFont typeface="Arial"/>
              <a:buNone/>
              <a:defRPr sz="4700" b="0"/>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16" name="Google Shape;16;p37"/>
          <p:cNvSpPr txBox="1">
            <a:spLocks noGrp="1"/>
          </p:cNvSpPr>
          <p:nvPr>
            <p:ph type="body" idx="3"/>
          </p:nvPr>
        </p:nvSpPr>
        <p:spPr>
          <a:xfrm>
            <a:off x="2293218" y="9537501"/>
            <a:ext cx="19797564" cy="1236763"/>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FFFFFF"/>
              </a:buClr>
              <a:buSzPts val="3900"/>
              <a:buFont typeface="Arial"/>
              <a:buNone/>
              <a:defRPr sz="3900" b="0"/>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17" name="Google Shape;17;p37"/>
          <p:cNvSpPr txBox="1">
            <a:spLocks noGrp="1"/>
          </p:cNvSpPr>
          <p:nvPr>
            <p:ph type="sldNum" idx="12"/>
          </p:nvPr>
        </p:nvSpPr>
        <p:spPr>
          <a:xfrm>
            <a:off x="23387536" y="12960230"/>
            <a:ext cx="646011" cy="47192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rcador lateral fons blau (còpia)" type="tx">
  <p:cSld name="TITLE_AND_BODY">
    <p:bg>
      <p:bgPr>
        <a:solidFill>
          <a:srgbClr val="FFFFFF"/>
        </a:solidFill>
        <a:effectLst/>
      </p:bgPr>
    </p:bg>
    <p:spTree>
      <p:nvGrpSpPr>
        <p:cNvPr id="1" name="Shape 18"/>
        <p:cNvGrpSpPr/>
        <p:nvPr/>
      </p:nvGrpSpPr>
      <p:grpSpPr>
        <a:xfrm>
          <a:off x="0" y="0"/>
          <a:ext cx="0" cy="0"/>
          <a:chOff x="0" y="0"/>
          <a:chExt cx="0" cy="0"/>
        </a:xfrm>
      </p:grpSpPr>
      <p:sp>
        <p:nvSpPr>
          <p:cNvPr id="19" name="Google Shape;19;p38"/>
          <p:cNvSpPr/>
          <p:nvPr/>
        </p:nvSpPr>
        <p:spPr>
          <a:xfrm>
            <a:off x="-11809" y="-6921"/>
            <a:ext cx="3941816" cy="13729843"/>
          </a:xfrm>
          <a:prstGeom prst="rect">
            <a:avLst/>
          </a:prstGeom>
          <a:gradFill>
            <a:gsLst>
              <a:gs pos="0">
                <a:srgbClr val="003A70"/>
              </a:gs>
              <a:gs pos="100000">
                <a:srgbClr val="0781C0"/>
              </a:gs>
            </a:gsLst>
            <a:lin ang="0" scaled="0"/>
          </a:gradFill>
          <a:ln>
            <a:noFill/>
          </a:ln>
        </p:spPr>
        <p:txBody>
          <a:bodyPr spcFirstLastPara="1" wrap="square" lIns="50800" tIns="50800" rIns="50800" bIns="50800" anchor="ctr" anchorCtr="0">
            <a:noAutofit/>
          </a:bodyPr>
          <a:lstStyle/>
          <a:p>
            <a:pPr marL="0" marR="0" lvl="0" indent="101600" algn="ctr" rtl="0">
              <a:lnSpc>
                <a:spcPct val="70000"/>
              </a:lnSpc>
              <a:spcBef>
                <a:spcPts val="0"/>
              </a:spcBef>
              <a:spcAft>
                <a:spcPts val="0"/>
              </a:spcAft>
              <a:buClr>
                <a:srgbClr val="003C72"/>
              </a:buClr>
              <a:buSzPts val="11000"/>
              <a:buFont typeface="Helvetica Neue Light"/>
              <a:buNone/>
            </a:pPr>
            <a:endParaRPr sz="11000" b="1" i="0" u="none" strike="noStrike" cap="none">
              <a:solidFill>
                <a:srgbClr val="003A6E"/>
              </a:solidFill>
              <a:latin typeface="Arial"/>
              <a:ea typeface="Arial"/>
              <a:cs typeface="Arial"/>
              <a:sym typeface="Arial"/>
            </a:endParaRPr>
          </a:p>
        </p:txBody>
      </p:sp>
      <p:sp>
        <p:nvSpPr>
          <p:cNvPr id="20" name="Google Shape;20;p38"/>
          <p:cNvSpPr txBox="1">
            <a:spLocks noGrp="1"/>
          </p:cNvSpPr>
          <p:nvPr>
            <p:ph type="body" idx="1"/>
          </p:nvPr>
        </p:nvSpPr>
        <p:spPr>
          <a:xfrm>
            <a:off x="1503072" y="6102803"/>
            <a:ext cx="912055" cy="1510394"/>
          </a:xfrm>
          <a:prstGeom prst="rect">
            <a:avLst/>
          </a:prstGeom>
          <a:noFill/>
          <a:ln>
            <a:noFill/>
          </a:ln>
        </p:spPr>
        <p:txBody>
          <a:bodyPr spcFirstLastPara="1" wrap="square" lIns="45700" tIns="45700" rIns="45700" bIns="45700" anchor="t" anchorCtr="0">
            <a:normAutofit/>
          </a:bodyPr>
          <a:lstStyle>
            <a:lvl1pPr marL="457200" lvl="0" indent="-228600" algn="ctr">
              <a:lnSpc>
                <a:spcPct val="70000"/>
              </a:lnSpc>
              <a:spcBef>
                <a:spcPts val="2000"/>
              </a:spcBef>
              <a:spcAft>
                <a:spcPts val="0"/>
              </a:spcAft>
              <a:buClr>
                <a:srgbClr val="FFFFFF"/>
              </a:buClr>
              <a:buSzPts val="10000"/>
              <a:buFont typeface="Arial"/>
              <a:buNone/>
              <a:defRPr sz="10000" b="0"/>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pic>
        <p:nvPicPr>
          <p:cNvPr id="21" name="Google Shape;21;p38" descr="pasted-image.pdf"/>
          <p:cNvPicPr preferRelativeResize="0"/>
          <p:nvPr/>
        </p:nvPicPr>
        <p:blipFill rotWithShape="1">
          <a:blip r:embed="rId2">
            <a:alphaModFix/>
          </a:blip>
          <a:srcRect/>
          <a:stretch/>
        </p:blipFill>
        <p:spPr>
          <a:xfrm>
            <a:off x="1067320" y="480073"/>
            <a:ext cx="1783559" cy="2577509"/>
          </a:xfrm>
          <a:prstGeom prst="rect">
            <a:avLst/>
          </a:prstGeom>
          <a:noFill/>
          <a:ln>
            <a:noFill/>
          </a:ln>
        </p:spPr>
      </p:pic>
      <p:sp>
        <p:nvSpPr>
          <p:cNvPr id="22" name="Google Shape;22;p38"/>
          <p:cNvSpPr txBox="1">
            <a:spLocks noGrp="1"/>
          </p:cNvSpPr>
          <p:nvPr>
            <p:ph type="body" idx="2"/>
          </p:nvPr>
        </p:nvSpPr>
        <p:spPr>
          <a:xfrm>
            <a:off x="5559011" y="4544314"/>
            <a:ext cx="17372362" cy="1236763"/>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0"/>
              </a:spcBef>
              <a:spcAft>
                <a:spcPts val="0"/>
              </a:spcAft>
              <a:buClr>
                <a:srgbClr val="003B72"/>
              </a:buClr>
              <a:buSzPts val="5100"/>
              <a:buFont typeface="Arial"/>
              <a:buNone/>
              <a:defRPr sz="5100">
                <a:solidFill>
                  <a:srgbClr val="003B72"/>
                </a:solidFill>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3" name="Google Shape;23;p38"/>
          <p:cNvSpPr txBox="1">
            <a:spLocks noGrp="1"/>
          </p:cNvSpPr>
          <p:nvPr>
            <p:ph type="body" idx="3"/>
          </p:nvPr>
        </p:nvSpPr>
        <p:spPr>
          <a:xfrm>
            <a:off x="5559011" y="5636514"/>
            <a:ext cx="17372362" cy="1236763"/>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0"/>
              </a:spcBef>
              <a:spcAft>
                <a:spcPts val="0"/>
              </a:spcAft>
              <a:buClr>
                <a:srgbClr val="003B72"/>
              </a:buClr>
              <a:buSzPts val="4800"/>
              <a:buFont typeface="Arial"/>
              <a:buNone/>
              <a:defRPr sz="4800" b="0">
                <a:solidFill>
                  <a:srgbClr val="003B72"/>
                </a:solidFill>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4" name="Google Shape;24;p38"/>
          <p:cNvSpPr txBox="1">
            <a:spLocks noGrp="1"/>
          </p:cNvSpPr>
          <p:nvPr>
            <p:ph type="body" idx="4"/>
          </p:nvPr>
        </p:nvSpPr>
        <p:spPr>
          <a:xfrm>
            <a:off x="5559011" y="6614414"/>
            <a:ext cx="17372362" cy="1236763"/>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0"/>
              </a:spcBef>
              <a:spcAft>
                <a:spcPts val="0"/>
              </a:spcAft>
              <a:buClr>
                <a:srgbClr val="003B72"/>
              </a:buClr>
              <a:buSzPts val="4400"/>
              <a:buFont typeface="Arial"/>
              <a:buNone/>
              <a:defRPr sz="4400" b="0">
                <a:solidFill>
                  <a:srgbClr val="003B72"/>
                </a:solidFill>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5" name="Google Shape;25;p38"/>
          <p:cNvSpPr txBox="1">
            <a:spLocks noGrp="1"/>
          </p:cNvSpPr>
          <p:nvPr>
            <p:ph type="body" idx="5"/>
          </p:nvPr>
        </p:nvSpPr>
        <p:spPr>
          <a:xfrm>
            <a:off x="5584411" y="7617714"/>
            <a:ext cx="17372362" cy="1236763"/>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0"/>
              </a:spcBef>
              <a:spcAft>
                <a:spcPts val="0"/>
              </a:spcAft>
              <a:buClr>
                <a:srgbClr val="003B72"/>
              </a:buClr>
              <a:buSzPts val="3400"/>
              <a:buFont typeface="Arial"/>
              <a:buNone/>
              <a:defRPr sz="3400" b="0">
                <a:solidFill>
                  <a:srgbClr val="003B72"/>
                </a:solidFill>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6" name="Google Shape;26;p38"/>
          <p:cNvSpPr txBox="1">
            <a:spLocks noGrp="1"/>
          </p:cNvSpPr>
          <p:nvPr>
            <p:ph type="body" idx="6"/>
          </p:nvPr>
        </p:nvSpPr>
        <p:spPr>
          <a:xfrm>
            <a:off x="5609811" y="8443214"/>
            <a:ext cx="17372362" cy="1236763"/>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0"/>
              </a:spcBef>
              <a:spcAft>
                <a:spcPts val="0"/>
              </a:spcAft>
              <a:buClr>
                <a:srgbClr val="003B72"/>
              </a:buClr>
              <a:buSzPts val="2600"/>
              <a:buFont typeface="Arial"/>
              <a:buNone/>
              <a:defRPr sz="2600" b="0">
                <a:solidFill>
                  <a:srgbClr val="003B72"/>
                </a:solidFill>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7" name="Google Shape;27;p38"/>
          <p:cNvSpPr txBox="1">
            <a:spLocks noGrp="1"/>
          </p:cNvSpPr>
          <p:nvPr>
            <p:ph type="body" idx="7"/>
          </p:nvPr>
        </p:nvSpPr>
        <p:spPr>
          <a:xfrm>
            <a:off x="5584411" y="3477514"/>
            <a:ext cx="17372362" cy="1236763"/>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0"/>
              </a:spcBef>
              <a:spcAft>
                <a:spcPts val="0"/>
              </a:spcAft>
              <a:buClr>
                <a:srgbClr val="003B72"/>
              </a:buClr>
              <a:buSzPts val="6000"/>
              <a:buFont typeface="Arial"/>
              <a:buNone/>
              <a:defRPr sz="6000">
                <a:solidFill>
                  <a:srgbClr val="003B72"/>
                </a:solidFill>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8" name="Google Shape;28;p38"/>
          <p:cNvSpPr txBox="1">
            <a:spLocks noGrp="1"/>
          </p:cNvSpPr>
          <p:nvPr>
            <p:ph type="sldNum" idx="12"/>
          </p:nvPr>
        </p:nvSpPr>
        <p:spPr>
          <a:xfrm>
            <a:off x="23387536" y="12960230"/>
            <a:ext cx="646011" cy="47192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chemeClr val="dk1"/>
              </a:buClr>
              <a:buSzPts val="2400"/>
              <a:buFont typeface="Helvetica Neue Light"/>
              <a:buNone/>
              <a:defRPr sz="2400" b="0" i="0" u="none" strike="noStrike" cap="none">
                <a:solidFill>
                  <a:schemeClr val="dk1"/>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py fons blau">
  <p:cSld name="Copy fons blau">
    <p:spTree>
      <p:nvGrpSpPr>
        <p:cNvPr id="1" name="Shape 39"/>
        <p:cNvGrpSpPr/>
        <p:nvPr/>
      </p:nvGrpSpPr>
      <p:grpSpPr>
        <a:xfrm>
          <a:off x="0" y="0"/>
          <a:ext cx="0" cy="0"/>
          <a:chOff x="0" y="0"/>
          <a:chExt cx="0" cy="0"/>
        </a:xfrm>
      </p:grpSpPr>
      <p:pic>
        <p:nvPicPr>
          <p:cNvPr id="40" name="Google Shape;40;p41" descr="pasted-image.pdf"/>
          <p:cNvPicPr preferRelativeResize="0"/>
          <p:nvPr/>
        </p:nvPicPr>
        <p:blipFill rotWithShape="1">
          <a:blip r:embed="rId2">
            <a:alphaModFix/>
          </a:blip>
          <a:srcRect/>
          <a:stretch/>
        </p:blipFill>
        <p:spPr>
          <a:xfrm>
            <a:off x="3110377" y="6013053"/>
            <a:ext cx="18163247" cy="1689895"/>
          </a:xfrm>
          <a:prstGeom prst="rect">
            <a:avLst/>
          </a:prstGeom>
          <a:noFill/>
          <a:ln>
            <a:noFill/>
          </a:ln>
        </p:spPr>
      </p:pic>
      <p:sp>
        <p:nvSpPr>
          <p:cNvPr id="41" name="Google Shape;41;p41"/>
          <p:cNvSpPr txBox="1">
            <a:spLocks noGrp="1"/>
          </p:cNvSpPr>
          <p:nvPr>
            <p:ph type="sldNum" idx="12"/>
          </p:nvPr>
        </p:nvSpPr>
        <p:spPr>
          <a:xfrm>
            <a:off x="23387536" y="12960230"/>
            <a:ext cx="646011" cy="47192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Final blau">
  <p:cSld name="Final blau">
    <p:spTree>
      <p:nvGrpSpPr>
        <p:cNvPr id="1" name="Shape 33"/>
        <p:cNvGrpSpPr/>
        <p:nvPr/>
      </p:nvGrpSpPr>
      <p:grpSpPr>
        <a:xfrm>
          <a:off x="0" y="0"/>
          <a:ext cx="0" cy="0"/>
          <a:chOff x="0" y="0"/>
          <a:chExt cx="0" cy="0"/>
        </a:xfrm>
      </p:grpSpPr>
      <p:pic>
        <p:nvPicPr>
          <p:cNvPr id="34" name="Google Shape;34;p40" descr="pasted-image.pdf"/>
          <p:cNvPicPr preferRelativeResize="0"/>
          <p:nvPr/>
        </p:nvPicPr>
        <p:blipFill rotWithShape="1">
          <a:blip r:embed="rId2">
            <a:alphaModFix/>
          </a:blip>
          <a:srcRect/>
          <a:stretch/>
        </p:blipFill>
        <p:spPr>
          <a:xfrm>
            <a:off x="10430978" y="2914650"/>
            <a:ext cx="3522044" cy="5089889"/>
          </a:xfrm>
          <a:prstGeom prst="rect">
            <a:avLst/>
          </a:prstGeom>
          <a:noFill/>
          <a:ln>
            <a:noFill/>
          </a:ln>
        </p:spPr>
      </p:pic>
      <p:sp>
        <p:nvSpPr>
          <p:cNvPr id="35" name="Google Shape;35;p40"/>
          <p:cNvSpPr txBox="1">
            <a:spLocks noGrp="1"/>
          </p:cNvSpPr>
          <p:nvPr>
            <p:ph type="body" idx="1"/>
          </p:nvPr>
        </p:nvSpPr>
        <p:spPr>
          <a:xfrm>
            <a:off x="2293218" y="8929210"/>
            <a:ext cx="19797564" cy="1236763"/>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FFFFFF"/>
              </a:buClr>
              <a:buSzPts val="6000"/>
              <a:buFont typeface="Arial"/>
              <a:buNone/>
              <a:defRPr sz="6000"/>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6" name="Google Shape;36;p40"/>
          <p:cNvSpPr txBox="1">
            <a:spLocks noGrp="1"/>
          </p:cNvSpPr>
          <p:nvPr>
            <p:ph type="body" idx="2"/>
          </p:nvPr>
        </p:nvSpPr>
        <p:spPr>
          <a:xfrm>
            <a:off x="2293218" y="9805510"/>
            <a:ext cx="19797564" cy="1236763"/>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FFFFFF"/>
              </a:buClr>
              <a:buSzPts val="4700"/>
              <a:buFont typeface="Arial"/>
              <a:buNone/>
              <a:defRPr sz="4700" b="0"/>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7" name="Google Shape;37;p40"/>
          <p:cNvSpPr txBox="1">
            <a:spLocks noGrp="1"/>
          </p:cNvSpPr>
          <p:nvPr>
            <p:ph type="body" idx="3"/>
          </p:nvPr>
        </p:nvSpPr>
        <p:spPr>
          <a:xfrm>
            <a:off x="2293218" y="10592910"/>
            <a:ext cx="19797564" cy="1236763"/>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FFFFFF"/>
              </a:buClr>
              <a:buSzPts val="3900"/>
              <a:buFont typeface="Arial"/>
              <a:buNone/>
              <a:defRPr sz="3900" b="0"/>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8" name="Google Shape;38;p40"/>
          <p:cNvSpPr txBox="1">
            <a:spLocks noGrp="1"/>
          </p:cNvSpPr>
          <p:nvPr>
            <p:ph type="sldNum" idx="12"/>
          </p:nvPr>
        </p:nvSpPr>
        <p:spPr>
          <a:xfrm>
            <a:off x="23387536" y="12960230"/>
            <a:ext cx="646011" cy="47192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ca-ES"/>
              <a:t>‹Nº›</a:t>
            </a:fld>
            <a:endParaRPr/>
          </a:p>
        </p:txBody>
      </p:sp>
    </p:spTree>
    <p:extLst>
      <p:ext uri="{BB962C8B-B14F-4D97-AF65-F5344CB8AC3E}">
        <p14:creationId xmlns:p14="http://schemas.microsoft.com/office/powerpoint/2010/main" val="329374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rcador lateral fons blau Títol">
  <p:cSld name="Marcador lateral fons blau Títol">
    <p:spTree>
      <p:nvGrpSpPr>
        <p:cNvPr id="1" name="Shape 29"/>
        <p:cNvGrpSpPr/>
        <p:nvPr/>
      </p:nvGrpSpPr>
      <p:grpSpPr>
        <a:xfrm>
          <a:off x="0" y="0"/>
          <a:ext cx="0" cy="0"/>
          <a:chOff x="0" y="0"/>
          <a:chExt cx="0" cy="0"/>
        </a:xfrm>
      </p:grpSpPr>
      <p:sp>
        <p:nvSpPr>
          <p:cNvPr id="30" name="Google Shape;30;p39"/>
          <p:cNvSpPr txBox="1">
            <a:spLocks noGrp="1"/>
          </p:cNvSpPr>
          <p:nvPr>
            <p:ph type="body" idx="1"/>
          </p:nvPr>
        </p:nvSpPr>
        <p:spPr>
          <a:xfrm>
            <a:off x="1503072" y="6102803"/>
            <a:ext cx="912055" cy="1510394"/>
          </a:xfrm>
          <a:prstGeom prst="rect">
            <a:avLst/>
          </a:prstGeom>
          <a:noFill/>
          <a:ln>
            <a:noFill/>
          </a:ln>
        </p:spPr>
        <p:txBody>
          <a:bodyPr spcFirstLastPara="1" wrap="square" lIns="45700" tIns="45700" rIns="45700" bIns="45700" anchor="t" anchorCtr="0">
            <a:normAutofit/>
          </a:bodyPr>
          <a:lstStyle>
            <a:lvl1pPr marL="457200" lvl="0" indent="-228600" algn="ctr">
              <a:lnSpc>
                <a:spcPct val="70000"/>
              </a:lnSpc>
              <a:spcBef>
                <a:spcPts val="2000"/>
              </a:spcBef>
              <a:spcAft>
                <a:spcPts val="0"/>
              </a:spcAft>
              <a:buClr>
                <a:srgbClr val="003C72"/>
              </a:buClr>
              <a:buSzPts val="10000"/>
              <a:buFont typeface="Arial"/>
              <a:buNone/>
              <a:defRPr sz="10000" b="0">
                <a:solidFill>
                  <a:srgbClr val="003C72"/>
                </a:solidFill>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1" name="Google Shape;31;p39"/>
          <p:cNvSpPr txBox="1">
            <a:spLocks noGrp="1"/>
          </p:cNvSpPr>
          <p:nvPr>
            <p:ph type="body" idx="2"/>
          </p:nvPr>
        </p:nvSpPr>
        <p:spPr>
          <a:xfrm>
            <a:off x="5546311" y="3236214"/>
            <a:ext cx="17372362" cy="7351168"/>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2" name="Google Shape;32;p39"/>
          <p:cNvSpPr txBox="1">
            <a:spLocks noGrp="1"/>
          </p:cNvSpPr>
          <p:nvPr>
            <p:ph type="sldNum" idx="12"/>
          </p:nvPr>
        </p:nvSpPr>
        <p:spPr>
          <a:xfrm>
            <a:off x="23387536" y="12960230"/>
            <a:ext cx="646011" cy="47192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ca-ES"/>
              <a:t>‹Nº›</a:t>
            </a:fld>
            <a:endParaRPr/>
          </a:p>
        </p:txBody>
      </p:sp>
    </p:spTree>
    <p:extLst>
      <p:ext uri="{BB962C8B-B14F-4D97-AF65-F5344CB8AC3E}">
        <p14:creationId xmlns:p14="http://schemas.microsoft.com/office/powerpoint/2010/main" val="1769668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3A70"/>
            </a:gs>
            <a:gs pos="83552">
              <a:srgbClr val="035D98"/>
            </a:gs>
            <a:gs pos="100000">
              <a:srgbClr val="0781C0"/>
            </a:gs>
          </a:gsLst>
          <a:lin ang="0" scaled="0"/>
        </a:gradFill>
        <a:effectLst/>
      </p:bgPr>
    </p:bg>
    <p:spTree>
      <p:nvGrpSpPr>
        <p:cNvPr id="1" name="Shape 5"/>
        <p:cNvGrpSpPr/>
        <p:nvPr/>
      </p:nvGrpSpPr>
      <p:grpSpPr>
        <a:xfrm>
          <a:off x="0" y="0"/>
          <a:ext cx="0" cy="0"/>
          <a:chOff x="0" y="0"/>
          <a:chExt cx="0" cy="0"/>
        </a:xfrm>
      </p:grpSpPr>
      <p:sp>
        <p:nvSpPr>
          <p:cNvPr id="6" name="Google Shape;6;p36"/>
          <p:cNvSpPr/>
          <p:nvPr/>
        </p:nvSpPr>
        <p:spPr>
          <a:xfrm>
            <a:off x="-11809" y="-6921"/>
            <a:ext cx="3941816" cy="13729843"/>
          </a:xfrm>
          <a:prstGeom prst="rect">
            <a:avLst/>
          </a:prstGeom>
          <a:solidFill>
            <a:srgbClr val="FFFFFF"/>
          </a:solidFill>
          <a:ln>
            <a:noFill/>
          </a:ln>
        </p:spPr>
        <p:txBody>
          <a:bodyPr spcFirstLastPara="1" wrap="square" lIns="50800" tIns="50800" rIns="50800" bIns="50800" anchor="ctr" anchorCtr="0">
            <a:noAutofit/>
          </a:bodyPr>
          <a:lstStyle/>
          <a:p>
            <a:pPr marL="0" marR="0" lvl="0" indent="101600" algn="ctr" rtl="0">
              <a:lnSpc>
                <a:spcPct val="70000"/>
              </a:lnSpc>
              <a:spcBef>
                <a:spcPts val="0"/>
              </a:spcBef>
              <a:spcAft>
                <a:spcPts val="0"/>
              </a:spcAft>
              <a:buClr>
                <a:srgbClr val="003C72"/>
              </a:buClr>
              <a:buSzPts val="11000"/>
              <a:buFont typeface="Helvetica Neue Light"/>
              <a:buNone/>
            </a:pPr>
            <a:endParaRPr sz="11000" b="1" i="0" u="none" strike="noStrike" cap="none">
              <a:solidFill>
                <a:srgbClr val="003A6E"/>
              </a:solidFill>
              <a:latin typeface="Arial"/>
              <a:ea typeface="Arial"/>
              <a:cs typeface="Arial"/>
              <a:sym typeface="Arial"/>
            </a:endParaRPr>
          </a:p>
        </p:txBody>
      </p:sp>
      <p:pic>
        <p:nvPicPr>
          <p:cNvPr id="7" name="Google Shape;7;p36" descr="pasted-image.pdf"/>
          <p:cNvPicPr preferRelativeResize="0"/>
          <p:nvPr/>
        </p:nvPicPr>
        <p:blipFill rotWithShape="1">
          <a:blip r:embed="rId7">
            <a:alphaModFix/>
          </a:blip>
          <a:srcRect/>
          <a:stretch/>
        </p:blipFill>
        <p:spPr>
          <a:xfrm>
            <a:off x="1067320" y="480173"/>
            <a:ext cx="1783534" cy="2577476"/>
          </a:xfrm>
          <a:prstGeom prst="rect">
            <a:avLst/>
          </a:prstGeom>
          <a:noFill/>
          <a:ln>
            <a:noFill/>
          </a:ln>
        </p:spPr>
      </p:pic>
      <p:sp>
        <p:nvSpPr>
          <p:cNvPr id="8" name="Google Shape;8;p36"/>
          <p:cNvSpPr txBox="1">
            <a:spLocks noGrp="1"/>
          </p:cNvSpPr>
          <p:nvPr>
            <p:ph type="title"/>
          </p:nvPr>
        </p:nvSpPr>
        <p:spPr>
          <a:xfrm>
            <a:off x="3653366" y="2743200"/>
            <a:ext cx="19507201" cy="930275"/>
          </a:xfrm>
          <a:prstGeom prst="rect">
            <a:avLst/>
          </a:prstGeom>
          <a:noFill/>
          <a:ln>
            <a:noFill/>
          </a:ln>
        </p:spPr>
        <p:txBody>
          <a:bodyPr spcFirstLastPara="1" wrap="square" lIns="50800" tIns="50800" rIns="50800" bIns="50800" anchor="b" anchorCtr="0">
            <a:normAutofit/>
          </a:bodyPr>
          <a:lstStyle>
            <a:lvl1pPr marR="0" lvl="0"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5100"/>
              <a:buFont typeface="Arial"/>
              <a:buNone/>
              <a:defRPr sz="5100" b="1" i="0" u="none" strike="noStrike" cap="none">
                <a:solidFill>
                  <a:srgbClr val="FFFFFF"/>
                </a:solidFill>
                <a:latin typeface="Arial"/>
                <a:ea typeface="Arial"/>
                <a:cs typeface="Arial"/>
                <a:sym typeface="Arial"/>
              </a:defRPr>
            </a:lvl9pPr>
          </a:lstStyle>
          <a:p>
            <a:endParaRPr/>
          </a:p>
        </p:txBody>
      </p:sp>
      <p:sp>
        <p:nvSpPr>
          <p:cNvPr id="9" name="Google Shape;9;p36"/>
          <p:cNvSpPr txBox="1">
            <a:spLocks noGrp="1"/>
          </p:cNvSpPr>
          <p:nvPr>
            <p:ph type="body" idx="1"/>
          </p:nvPr>
        </p:nvSpPr>
        <p:spPr>
          <a:xfrm>
            <a:off x="5495511" y="1907207"/>
            <a:ext cx="17300875" cy="10679710"/>
          </a:xfrm>
          <a:prstGeom prst="rect">
            <a:avLst/>
          </a:prstGeom>
          <a:noFill/>
          <a:ln>
            <a:noFill/>
          </a:ln>
        </p:spPr>
        <p:txBody>
          <a:bodyPr spcFirstLastPara="1" wrap="square" lIns="50800" tIns="50800" rIns="50800" bIns="50800" anchor="ctr" anchorCtr="0">
            <a:noAutofit/>
          </a:bodyPr>
          <a:lstStyle>
            <a:lvl1pPr marL="457200" marR="0" lvl="0"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1pPr>
            <a:lvl2pPr marL="914400" marR="0" lvl="1"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2pPr>
            <a:lvl3pPr marL="1371600" marR="0" lvl="2"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3pPr>
            <a:lvl4pPr marL="1828800" marR="0" lvl="3"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4pPr>
            <a:lvl5pPr marL="2286000" marR="0" lvl="4"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5pPr>
            <a:lvl6pPr marL="2743200" marR="0" lvl="5"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6pPr>
            <a:lvl7pPr marL="3200400" marR="0" lvl="6"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7pPr>
            <a:lvl8pPr marL="3657600" marR="0" lvl="7"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8pPr>
            <a:lvl9pPr marL="4114800" marR="0" lvl="8" indent="-228600" algn="ctr" rtl="0">
              <a:lnSpc>
                <a:spcPct val="100000"/>
              </a:lnSpc>
              <a:spcBef>
                <a:spcPts val="0"/>
              </a:spcBef>
              <a:spcAft>
                <a:spcPts val="0"/>
              </a:spcAft>
              <a:buClr>
                <a:srgbClr val="FFFFFF"/>
              </a:buClr>
              <a:buSzPts val="11000"/>
              <a:buFont typeface="Arial"/>
              <a:buNone/>
              <a:defRPr sz="11000" b="1" i="0" u="none" strike="noStrike" cap="none">
                <a:solidFill>
                  <a:srgbClr val="FFFFFF"/>
                </a:solidFill>
                <a:latin typeface="Arial"/>
                <a:ea typeface="Arial"/>
                <a:cs typeface="Arial"/>
                <a:sym typeface="Arial"/>
              </a:defRPr>
            </a:lvl9pPr>
          </a:lstStyle>
          <a:p>
            <a:endParaRPr/>
          </a:p>
        </p:txBody>
      </p:sp>
      <p:sp>
        <p:nvSpPr>
          <p:cNvPr id="10" name="Google Shape;10;p36"/>
          <p:cNvSpPr txBox="1">
            <a:spLocks noGrp="1"/>
          </p:cNvSpPr>
          <p:nvPr>
            <p:ph type="sldNum" idx="12"/>
          </p:nvPr>
        </p:nvSpPr>
        <p:spPr>
          <a:xfrm>
            <a:off x="23387536" y="12960230"/>
            <a:ext cx="646011" cy="471924"/>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chemeClr val="lt1"/>
              </a:buClr>
              <a:buSzPts val="2400"/>
              <a:buFont typeface="Helvetica Neue Light"/>
              <a:buNone/>
              <a:defRPr sz="2400" b="0" i="0" u="none" strike="noStrike" cap="none">
                <a:solidFill>
                  <a:schemeClr val="lt1"/>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ca-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body" idx="1"/>
          </p:nvPr>
        </p:nvSpPr>
        <p:spPr>
          <a:xfrm>
            <a:off x="2293218" y="7969813"/>
            <a:ext cx="19797564" cy="1236763"/>
          </a:xfrm>
          <a:prstGeom prst="rect">
            <a:avLst/>
          </a:prstGeom>
          <a:noFill/>
          <a:ln>
            <a:noFill/>
          </a:ln>
        </p:spPr>
        <p:txBody>
          <a:bodyPr spcFirstLastPara="1" wrap="square" lIns="50800" tIns="50800" rIns="50800" bIns="50800" anchor="ctr" anchorCtr="0">
            <a:noAutofit/>
          </a:bodyPr>
          <a:lstStyle/>
          <a:p>
            <a:pPr marL="0" lvl="0" indent="0">
              <a:buSzPts val="11000"/>
            </a:pPr>
            <a:r>
              <a:rPr lang="es-ES" sz="9600" dirty="0"/>
              <a:t> </a:t>
            </a:r>
            <a:r>
              <a:rPr lang="es-ES" sz="11000" dirty="0"/>
              <a:t> </a:t>
            </a:r>
            <a:r>
              <a:rPr lang="ca-ES" sz="5400" dirty="0"/>
              <a:t>Compareixença Parlament de Catalunya</a:t>
            </a:r>
            <a:r>
              <a:rPr lang="ca-ES" sz="9600" dirty="0"/>
              <a:t> </a:t>
            </a:r>
          </a:p>
          <a:p>
            <a:pPr marL="0" lvl="0" indent="0">
              <a:buSzPts val="11000"/>
            </a:pPr>
            <a:r>
              <a:rPr lang="ca-ES" sz="9600" dirty="0"/>
              <a:t>Model Policial a Catalunya</a:t>
            </a:r>
            <a:endParaRPr lang="ca-ES" sz="11000" dirty="0"/>
          </a:p>
        </p:txBody>
      </p:sp>
      <p:sp>
        <p:nvSpPr>
          <p:cNvPr id="4" name="Google Shape;67;p1"/>
          <p:cNvSpPr txBox="1">
            <a:spLocks noGrp="1"/>
          </p:cNvSpPr>
          <p:nvPr>
            <p:ph type="body" idx="1"/>
          </p:nvPr>
        </p:nvSpPr>
        <p:spPr>
          <a:xfrm>
            <a:off x="2579730" y="10512552"/>
            <a:ext cx="19797564" cy="813908"/>
          </a:xfrm>
          <a:prstGeom prst="rect">
            <a:avLst/>
          </a:prstGeom>
          <a:noFill/>
          <a:ln>
            <a:noFill/>
          </a:ln>
        </p:spPr>
        <p:txBody>
          <a:bodyPr spcFirstLastPara="1" wrap="square" lIns="50800" tIns="50800" rIns="50800" bIns="50800" anchor="ctr" anchorCtr="0">
            <a:noAutofit/>
          </a:bodyPr>
          <a:lstStyle/>
          <a:p>
            <a:pPr marL="0" lvl="0" indent="0" algn="r">
              <a:buSzPts val="11000"/>
            </a:pPr>
            <a:r>
              <a:rPr lang="es-ES" sz="8000" dirty="0"/>
              <a:t> </a:t>
            </a:r>
            <a:r>
              <a:rPr lang="es-ES" sz="8800" dirty="0"/>
              <a:t> </a:t>
            </a:r>
            <a:r>
              <a:rPr lang="ca-ES" sz="3600" dirty="0"/>
              <a:t> 16 setembre </a:t>
            </a:r>
            <a:r>
              <a:rPr lang="ca-ES" sz="3200" dirty="0"/>
              <a:t>de 2022</a:t>
            </a:r>
            <a:endParaRPr lang="ca-ES" sz="2800" dirty="0"/>
          </a:p>
        </p:txBody>
      </p:sp>
    </p:spTree>
    <p:extLst>
      <p:ext uri="{BB962C8B-B14F-4D97-AF65-F5344CB8AC3E}">
        <p14:creationId xmlns:p14="http://schemas.microsoft.com/office/powerpoint/2010/main" val="26225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6"/>
          <p:cNvSpPr txBox="1">
            <a:spLocks noGrp="1"/>
          </p:cNvSpPr>
          <p:nvPr>
            <p:ph type="body" idx="1"/>
          </p:nvPr>
        </p:nvSpPr>
        <p:spPr>
          <a:xfrm>
            <a:off x="1503072" y="6102803"/>
            <a:ext cx="912055" cy="1510394"/>
          </a:xfrm>
          <a:prstGeom prst="rect">
            <a:avLst/>
          </a:prstGeom>
          <a:noFill/>
          <a:ln>
            <a:noFill/>
          </a:ln>
        </p:spPr>
        <p:txBody>
          <a:bodyPr spcFirstLastPara="1" wrap="square" lIns="45700" tIns="45700" rIns="45700" bIns="45700" anchor="t" anchorCtr="0">
            <a:normAutofit/>
          </a:bodyPr>
          <a:lstStyle/>
          <a:p>
            <a:pPr marL="0" lvl="0" indent="101600" algn="ctr" rtl="0">
              <a:lnSpc>
                <a:spcPct val="70000"/>
              </a:lnSpc>
              <a:spcBef>
                <a:spcPts val="0"/>
              </a:spcBef>
              <a:spcAft>
                <a:spcPts val="0"/>
              </a:spcAft>
              <a:buClr>
                <a:srgbClr val="003C72"/>
              </a:buClr>
              <a:buSzPts val="10000"/>
              <a:buFont typeface="Arial"/>
              <a:buNone/>
            </a:pPr>
            <a:r>
              <a:rPr lang="ca-ES" dirty="0"/>
              <a:t>2</a:t>
            </a:r>
            <a:endParaRPr dirty="0"/>
          </a:p>
        </p:txBody>
      </p:sp>
      <p:sp>
        <p:nvSpPr>
          <p:cNvPr id="374" name="Google Shape;374;p16"/>
          <p:cNvSpPr txBox="1">
            <a:spLocks noGrp="1"/>
          </p:cNvSpPr>
          <p:nvPr>
            <p:ph type="body" idx="2"/>
          </p:nvPr>
        </p:nvSpPr>
        <p:spPr>
          <a:xfrm>
            <a:off x="5546311" y="3236214"/>
            <a:ext cx="17372362" cy="7351168"/>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SzPts val="11000"/>
              <a:buNone/>
            </a:pPr>
            <a:r>
              <a:rPr lang="ca-ES" dirty="0"/>
              <a:t>Sense un Sistema integral de policia</a:t>
            </a:r>
            <a:endParaRPr dirty="0"/>
          </a:p>
        </p:txBody>
      </p:sp>
      <p:pic>
        <p:nvPicPr>
          <p:cNvPr id="375" name="Google Shape;375;p16"/>
          <p:cNvPicPr preferRelativeResize="0"/>
          <p:nvPr/>
        </p:nvPicPr>
        <p:blipFill rotWithShape="1">
          <a:blip r:embed="rId3">
            <a:alphaModFix/>
          </a:blip>
          <a:srcRect r="-2506" b="46213"/>
          <a:stretch/>
        </p:blipFill>
        <p:spPr>
          <a:xfrm>
            <a:off x="23059097" y="13064583"/>
            <a:ext cx="313877" cy="238668"/>
          </a:xfrm>
          <a:prstGeom prst="rect">
            <a:avLst/>
          </a:prstGeom>
          <a:noFill/>
          <a:ln>
            <a:noFill/>
          </a:ln>
        </p:spPr>
      </p:pic>
      <p:cxnSp>
        <p:nvCxnSpPr>
          <p:cNvPr id="376" name="Google Shape;376;p16"/>
          <p:cNvCxnSpPr/>
          <p:nvPr/>
        </p:nvCxnSpPr>
        <p:spPr>
          <a:xfrm>
            <a:off x="23430141" y="13064583"/>
            <a:ext cx="0" cy="238667"/>
          </a:xfrm>
          <a:prstGeom prst="straightConnector1">
            <a:avLst/>
          </a:prstGeom>
          <a:noFill/>
          <a:ln w="9525" cap="flat" cmpd="sng">
            <a:solidFill>
              <a:schemeClr val="dk1"/>
            </a:solidFill>
            <a:prstDash val="solid"/>
            <a:round/>
            <a:headEnd type="none" w="sm" len="sm"/>
            <a:tailEnd type="none" w="sm" len="sm"/>
          </a:ln>
        </p:spPr>
      </p:cxnSp>
      <p:sp>
        <p:nvSpPr>
          <p:cNvPr id="377" name="Google Shape;377;p16"/>
          <p:cNvSpPr txBox="1">
            <a:spLocks noGrp="1"/>
          </p:cNvSpPr>
          <p:nvPr>
            <p:ph type="sldNum" idx="12"/>
          </p:nvPr>
        </p:nvSpPr>
        <p:spPr>
          <a:xfrm>
            <a:off x="23387536" y="12960230"/>
            <a:ext cx="646011" cy="471924"/>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SzPts val="2400"/>
              <a:buNone/>
            </a:pPr>
            <a:fld id="{00000000-1234-1234-1234-123412341234}" type="slidenum">
              <a:rPr lang="ca-ES"/>
              <a:t>10</a:t>
            </a:fld>
            <a:endParaRPr/>
          </a:p>
        </p:txBody>
      </p:sp>
    </p:spTree>
    <p:extLst>
      <p:ext uri="{BB962C8B-B14F-4D97-AF65-F5344CB8AC3E}">
        <p14:creationId xmlns:p14="http://schemas.microsoft.com/office/powerpoint/2010/main" val="25632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11</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PRINCIPALS RESULTATS</a:t>
            </a:r>
          </a:p>
        </p:txBody>
      </p:sp>
      <p:sp>
        <p:nvSpPr>
          <p:cNvPr id="29" name="Rectángulo 11"/>
          <p:cNvSpPr/>
          <p:nvPr/>
        </p:nvSpPr>
        <p:spPr>
          <a:xfrm>
            <a:off x="4572040" y="1827907"/>
            <a:ext cx="18672008" cy="2400657"/>
          </a:xfrm>
          <a:prstGeom prst="rect">
            <a:avLst/>
          </a:prstGeom>
        </p:spPr>
        <p:txBody>
          <a:bodyPr wrap="square">
            <a:spAutoFit/>
          </a:bodyPr>
          <a:lstStyle/>
          <a:p>
            <a:r>
              <a:rPr lang="ca-ES" sz="5000" b="1" dirty="0">
                <a:latin typeface="Arial" panose="020B0604020202020204" pitchFamily="34" charset="0"/>
                <a:ea typeface="Cambria" panose="02040503050406030204" pitchFamily="18" charset="0"/>
              </a:rPr>
              <a:t>Possibilitat de plantejar altres models com mancomunar serveis policials entre diferents municipis o a nivell de comarca o àmbits metropolitans </a:t>
            </a:r>
          </a:p>
        </p:txBody>
      </p:sp>
      <p:graphicFrame>
        <p:nvGraphicFramePr>
          <p:cNvPr id="12" name="11 Gráfico"/>
          <p:cNvGraphicFramePr/>
          <p:nvPr>
            <p:extLst>
              <p:ext uri="{D42A27DB-BD31-4B8C-83A1-F6EECF244321}">
                <p14:modId xmlns:p14="http://schemas.microsoft.com/office/powerpoint/2010/main" val="853328097"/>
              </p:ext>
            </p:extLst>
          </p:nvPr>
        </p:nvGraphicFramePr>
        <p:xfrm>
          <a:off x="8815979" y="6221173"/>
          <a:ext cx="10184130" cy="613886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a:extLst>
              <a:ext uri="{FF2B5EF4-FFF2-40B4-BE49-F238E27FC236}">
                <a16:creationId xmlns:a16="http://schemas.microsoft.com/office/drawing/2014/main" xmlns="" id="{B62BE5C5-4D64-4224-88CC-3D4F1025A49C}"/>
              </a:ext>
            </a:extLst>
          </p:cNvPr>
          <p:cNvSpPr/>
          <p:nvPr/>
        </p:nvSpPr>
        <p:spPr>
          <a:xfrm>
            <a:off x="8496300" y="4673625"/>
            <a:ext cx="10610850" cy="600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Arial" panose="020B0604020202020204" pitchFamily="34" charset="0"/>
                <a:cs typeface="Arial" panose="020B0604020202020204" pitchFamily="34" charset="0"/>
              </a:rPr>
              <a:t>Mancomunar </a:t>
            </a:r>
            <a:r>
              <a:rPr lang="es-ES" sz="3200" b="1" dirty="0" err="1">
                <a:latin typeface="Arial" panose="020B0604020202020204" pitchFamily="34" charset="0"/>
                <a:cs typeface="Arial" panose="020B0604020202020204" pitchFamily="34" charset="0"/>
              </a:rPr>
              <a:t>serveis</a:t>
            </a:r>
            <a:r>
              <a:rPr lang="es-ES" sz="3200" b="1" dirty="0">
                <a:latin typeface="Arial" panose="020B0604020202020204" pitchFamily="34" charset="0"/>
                <a:cs typeface="Arial" panose="020B0604020202020204" pitchFamily="34" charset="0"/>
              </a:rPr>
              <a:t> </a:t>
            </a:r>
            <a:r>
              <a:rPr lang="es-ES" sz="3200" b="1" dirty="0" err="1">
                <a:latin typeface="Arial" panose="020B0604020202020204" pitchFamily="34" charset="0"/>
                <a:cs typeface="Arial" panose="020B0604020202020204" pitchFamily="34" charset="0"/>
              </a:rPr>
              <a:t>policials</a:t>
            </a:r>
            <a:endParaRPr lang="es-ES" sz="3200" b="1"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xmlns="" id="{E8D1FE76-099C-490A-909C-2AB45BE013B7}"/>
              </a:ext>
            </a:extLst>
          </p:cNvPr>
          <p:cNvSpPr/>
          <p:nvPr/>
        </p:nvSpPr>
        <p:spPr>
          <a:xfrm>
            <a:off x="8496300" y="5506678"/>
            <a:ext cx="10610850" cy="7567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CuadroTexto 2">
            <a:extLst>
              <a:ext uri="{FF2B5EF4-FFF2-40B4-BE49-F238E27FC236}">
                <a16:creationId xmlns:a16="http://schemas.microsoft.com/office/drawing/2014/main" xmlns="" id="{5B19B3AF-108C-4D1B-9DE7-282E0BC1C842}"/>
              </a:ext>
            </a:extLst>
          </p:cNvPr>
          <p:cNvSpPr txBox="1"/>
          <p:nvPr/>
        </p:nvSpPr>
        <p:spPr>
          <a:xfrm>
            <a:off x="8496300" y="12768657"/>
            <a:ext cx="2533650" cy="307777"/>
          </a:xfrm>
          <a:prstGeom prst="rect">
            <a:avLst/>
          </a:prstGeom>
          <a:noFill/>
        </p:spPr>
        <p:txBody>
          <a:bodyPr wrap="square" rtlCol="0">
            <a:spAutoFit/>
          </a:bodyPr>
          <a:lstStyle/>
          <a:p>
            <a:r>
              <a:rPr lang="ca-ES" dirty="0"/>
              <a:t>NS/NC: 1</a:t>
            </a:r>
          </a:p>
        </p:txBody>
      </p:sp>
    </p:spTree>
    <p:extLst>
      <p:ext uri="{BB962C8B-B14F-4D97-AF65-F5344CB8AC3E}">
        <p14:creationId xmlns:p14="http://schemas.microsoft.com/office/powerpoint/2010/main" val="167531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1 Gráfico">
            <a:extLst>
              <a:ext uri="{FF2B5EF4-FFF2-40B4-BE49-F238E27FC236}">
                <a16:creationId xmlns:a16="http://schemas.microsoft.com/office/drawing/2014/main" xmlns="" id="{4373FB4E-1D6B-4AEC-AADF-5C91367A56C0}"/>
              </a:ext>
            </a:extLst>
          </p:cNvPr>
          <p:cNvGraphicFramePr/>
          <p:nvPr>
            <p:extLst>
              <p:ext uri="{D42A27DB-BD31-4B8C-83A1-F6EECF244321}">
                <p14:modId xmlns:p14="http://schemas.microsoft.com/office/powerpoint/2010/main" val="2820225655"/>
              </p:ext>
            </p:extLst>
          </p:nvPr>
        </p:nvGraphicFramePr>
        <p:xfrm>
          <a:off x="13578813" y="6510038"/>
          <a:ext cx="10184130" cy="6138862"/>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12</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PRINCIPALS RESULTATS</a:t>
            </a:r>
          </a:p>
        </p:txBody>
      </p:sp>
      <p:sp>
        <p:nvSpPr>
          <p:cNvPr id="3" name="2 Rectángulo"/>
          <p:cNvSpPr/>
          <p:nvPr/>
        </p:nvSpPr>
        <p:spPr>
          <a:xfrm>
            <a:off x="4561113" y="2373868"/>
            <a:ext cx="18168257" cy="2308324"/>
          </a:xfrm>
          <a:prstGeom prst="rect">
            <a:avLst/>
          </a:prstGeom>
        </p:spPr>
        <p:txBody>
          <a:bodyPr wrap="square">
            <a:spAutoFit/>
          </a:bodyPr>
          <a:lstStyle/>
          <a:p>
            <a:pPr marL="571500" indent="-571500">
              <a:buFontTx/>
              <a:buChar char="-"/>
            </a:pPr>
            <a:r>
              <a:rPr lang="ca-ES" sz="3600" b="1" dirty="0"/>
              <a:t>Possibilitat de disposar d’un conveni col·lectiu únic </a:t>
            </a:r>
          </a:p>
          <a:p>
            <a:pPr marL="571500" indent="-571500">
              <a:buFontTx/>
              <a:buChar char="-"/>
            </a:pPr>
            <a:r>
              <a:rPr lang="ca-ES" sz="3600" b="1" dirty="0"/>
              <a:t>Possibilitat de disposar d’òrgans de coordinació </a:t>
            </a:r>
            <a:r>
              <a:rPr lang="ca-ES" sz="3600" b="1" dirty="0" err="1"/>
              <a:t>supralocals</a:t>
            </a:r>
            <a:r>
              <a:rPr lang="ca-ES" sz="3600" dirty="0"/>
              <a:t>: tribunals de selecció de nous agents, la instrucció d’expedients disciplinaris o en matèria d’ètica i de conflicte d’interessos</a:t>
            </a:r>
          </a:p>
        </p:txBody>
      </p:sp>
      <p:sp>
        <p:nvSpPr>
          <p:cNvPr id="12" name="Rectángulo 11">
            <a:extLst>
              <a:ext uri="{FF2B5EF4-FFF2-40B4-BE49-F238E27FC236}">
                <a16:creationId xmlns:a16="http://schemas.microsoft.com/office/drawing/2014/main" xmlns="" id="{028AB565-BA37-4526-9CAD-35E320E6E9F8}"/>
              </a:ext>
            </a:extLst>
          </p:cNvPr>
          <p:cNvSpPr/>
          <p:nvPr/>
        </p:nvSpPr>
        <p:spPr>
          <a:xfrm>
            <a:off x="5609193" y="5365655"/>
            <a:ext cx="8420100" cy="600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b="1">
                <a:latin typeface="Arial" panose="020B0604020202020204" pitchFamily="34" charset="0"/>
                <a:cs typeface="Arial" panose="020B0604020202020204" pitchFamily="34" charset="0"/>
              </a:rPr>
              <a:t>Conveni col·lectiu</a:t>
            </a:r>
          </a:p>
        </p:txBody>
      </p:sp>
      <p:sp>
        <p:nvSpPr>
          <p:cNvPr id="13" name="Rectángulo 12">
            <a:extLst>
              <a:ext uri="{FF2B5EF4-FFF2-40B4-BE49-F238E27FC236}">
                <a16:creationId xmlns:a16="http://schemas.microsoft.com/office/drawing/2014/main" xmlns="" id="{F5C6F7CA-67C4-4245-8F4A-BB24D4DC3410}"/>
              </a:ext>
            </a:extLst>
          </p:cNvPr>
          <p:cNvSpPr/>
          <p:nvPr/>
        </p:nvSpPr>
        <p:spPr>
          <a:xfrm>
            <a:off x="5609193" y="6198708"/>
            <a:ext cx="8420100" cy="6761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aphicFrame>
        <p:nvGraphicFramePr>
          <p:cNvPr id="14" name="11 Gráfico">
            <a:extLst>
              <a:ext uri="{FF2B5EF4-FFF2-40B4-BE49-F238E27FC236}">
                <a16:creationId xmlns:a16="http://schemas.microsoft.com/office/drawing/2014/main" xmlns="" id="{57D96871-5E80-40BE-8599-8ED37CE75E0A}"/>
              </a:ext>
            </a:extLst>
          </p:cNvPr>
          <p:cNvGraphicFramePr/>
          <p:nvPr>
            <p:extLst>
              <p:ext uri="{D42A27DB-BD31-4B8C-83A1-F6EECF244321}">
                <p14:modId xmlns:p14="http://schemas.microsoft.com/office/powerpoint/2010/main" val="2841842656"/>
              </p:ext>
            </p:extLst>
          </p:nvPr>
        </p:nvGraphicFramePr>
        <p:xfrm>
          <a:off x="4727178" y="6510038"/>
          <a:ext cx="10184130" cy="6138862"/>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ángulo 14">
            <a:extLst>
              <a:ext uri="{FF2B5EF4-FFF2-40B4-BE49-F238E27FC236}">
                <a16:creationId xmlns:a16="http://schemas.microsoft.com/office/drawing/2014/main" xmlns="" id="{F708C555-9A2E-4FB0-ABD0-D4389420D480}"/>
              </a:ext>
            </a:extLst>
          </p:cNvPr>
          <p:cNvSpPr/>
          <p:nvPr/>
        </p:nvSpPr>
        <p:spPr>
          <a:xfrm>
            <a:off x="14251278" y="5365655"/>
            <a:ext cx="8420100" cy="600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b="1">
                <a:latin typeface="Arial" panose="020B0604020202020204" pitchFamily="34" charset="0"/>
                <a:cs typeface="Arial" panose="020B0604020202020204" pitchFamily="34" charset="0"/>
              </a:rPr>
              <a:t>Òrgans de coordinació conjunts</a:t>
            </a:r>
          </a:p>
        </p:txBody>
      </p:sp>
      <p:sp>
        <p:nvSpPr>
          <p:cNvPr id="16" name="Rectángulo 15">
            <a:extLst>
              <a:ext uri="{FF2B5EF4-FFF2-40B4-BE49-F238E27FC236}">
                <a16:creationId xmlns:a16="http://schemas.microsoft.com/office/drawing/2014/main" xmlns="" id="{E4B0111E-9277-4110-B0D5-84321644DA4C}"/>
              </a:ext>
            </a:extLst>
          </p:cNvPr>
          <p:cNvSpPr/>
          <p:nvPr/>
        </p:nvSpPr>
        <p:spPr>
          <a:xfrm>
            <a:off x="14251278" y="6198708"/>
            <a:ext cx="8420100" cy="6761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98587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13</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PRINCIPALS RESULTATS</a:t>
            </a:r>
          </a:p>
        </p:txBody>
      </p:sp>
      <p:sp>
        <p:nvSpPr>
          <p:cNvPr id="8" name="2 Rectángulo">
            <a:extLst>
              <a:ext uri="{FF2B5EF4-FFF2-40B4-BE49-F238E27FC236}">
                <a16:creationId xmlns:a16="http://schemas.microsoft.com/office/drawing/2014/main" xmlns="" id="{D551230A-3F9B-40F6-9608-BE6B09FE474B}"/>
              </a:ext>
            </a:extLst>
          </p:cNvPr>
          <p:cNvSpPr/>
          <p:nvPr/>
        </p:nvSpPr>
        <p:spPr>
          <a:xfrm>
            <a:off x="4561113" y="2373868"/>
            <a:ext cx="18168257" cy="2308324"/>
          </a:xfrm>
          <a:prstGeom prst="rect">
            <a:avLst/>
          </a:prstGeom>
        </p:spPr>
        <p:txBody>
          <a:bodyPr wrap="square">
            <a:spAutoFit/>
          </a:bodyPr>
          <a:lstStyle/>
          <a:p>
            <a:pPr marL="571500" indent="-571500">
              <a:buFontTx/>
              <a:buChar char="-"/>
            </a:pPr>
            <a:r>
              <a:rPr lang="ca-ES" sz="3600" dirty="0"/>
              <a:t>Tenint en compte els resultats de  les preguntes anteriors, </a:t>
            </a:r>
            <a:r>
              <a:rPr lang="ca-ES" sz="3600" b="1" dirty="0"/>
              <a:t>el 66’7% dels municipis que han respost coincideix en la necessitat d’apostar per la integració dels cossos policials. </a:t>
            </a:r>
            <a:r>
              <a:rPr lang="ca-ES" sz="3600" dirty="0"/>
              <a:t>Aquesta integració, però, no ha d’implicar una renúncia a l’autonomia local</a:t>
            </a:r>
          </a:p>
        </p:txBody>
      </p:sp>
      <p:graphicFrame>
        <p:nvGraphicFramePr>
          <p:cNvPr id="10" name="11 Gráfico">
            <a:extLst>
              <a:ext uri="{FF2B5EF4-FFF2-40B4-BE49-F238E27FC236}">
                <a16:creationId xmlns:a16="http://schemas.microsoft.com/office/drawing/2014/main" xmlns="" id="{49B42B1D-78EE-4A4C-989B-2E8BDF666CEF}"/>
              </a:ext>
            </a:extLst>
          </p:cNvPr>
          <p:cNvGraphicFramePr/>
          <p:nvPr>
            <p:extLst>
              <p:ext uri="{D42A27DB-BD31-4B8C-83A1-F6EECF244321}">
                <p14:modId xmlns:p14="http://schemas.microsoft.com/office/powerpoint/2010/main" val="666530825"/>
              </p:ext>
            </p:extLst>
          </p:nvPr>
        </p:nvGraphicFramePr>
        <p:xfrm>
          <a:off x="8679711" y="6439634"/>
          <a:ext cx="10184130" cy="613886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a:extLst>
              <a:ext uri="{FF2B5EF4-FFF2-40B4-BE49-F238E27FC236}">
                <a16:creationId xmlns:a16="http://schemas.microsoft.com/office/drawing/2014/main" xmlns="" id="{076BB828-ECBC-4F04-AE03-4F003BAB3110}"/>
              </a:ext>
            </a:extLst>
          </p:cNvPr>
          <p:cNvSpPr/>
          <p:nvPr/>
        </p:nvSpPr>
        <p:spPr>
          <a:xfrm>
            <a:off x="8496300" y="5168925"/>
            <a:ext cx="10610850" cy="600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b="1">
                <a:latin typeface="Arial" panose="020B0604020202020204" pitchFamily="34" charset="0"/>
                <a:cs typeface="Arial" panose="020B0604020202020204" pitchFamily="34" charset="0"/>
              </a:rPr>
              <a:t>Aprofundir en un sistema integral de policies </a:t>
            </a:r>
          </a:p>
        </p:txBody>
      </p:sp>
      <p:sp>
        <p:nvSpPr>
          <p:cNvPr id="13" name="Rectángulo 12">
            <a:extLst>
              <a:ext uri="{FF2B5EF4-FFF2-40B4-BE49-F238E27FC236}">
                <a16:creationId xmlns:a16="http://schemas.microsoft.com/office/drawing/2014/main" xmlns="" id="{151B4512-4B22-4111-B697-2FA52819A1BA}"/>
              </a:ext>
            </a:extLst>
          </p:cNvPr>
          <p:cNvSpPr/>
          <p:nvPr/>
        </p:nvSpPr>
        <p:spPr>
          <a:xfrm>
            <a:off x="8496300" y="5943600"/>
            <a:ext cx="10610850" cy="71309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31496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3</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14</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ALTRES PROPOSTES</a:t>
            </a:r>
          </a:p>
        </p:txBody>
      </p:sp>
      <p:graphicFrame>
        <p:nvGraphicFramePr>
          <p:cNvPr id="10" name="9 Gráfico"/>
          <p:cNvGraphicFramePr/>
          <p:nvPr>
            <p:extLst>
              <p:ext uri="{D42A27DB-BD31-4B8C-83A1-F6EECF244321}">
                <p14:modId xmlns:p14="http://schemas.microsoft.com/office/powerpoint/2010/main" val="87503733"/>
              </p:ext>
            </p:extLst>
          </p:nvPr>
        </p:nvGraphicFramePr>
        <p:xfrm>
          <a:off x="14355208" y="6857209"/>
          <a:ext cx="8120744" cy="5163232"/>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4572040" y="2462556"/>
            <a:ext cx="16873728" cy="6976269"/>
          </a:xfrm>
          <a:prstGeom prst="rect">
            <a:avLst/>
          </a:prstGeom>
        </p:spPr>
        <p:txBody>
          <a:bodyPr wrap="square">
            <a:spAutoFit/>
          </a:bodyPr>
          <a:lstStyle/>
          <a:p>
            <a:pPr algn="just">
              <a:lnSpc>
                <a:spcPct val="115000"/>
              </a:lnSpc>
              <a:spcAft>
                <a:spcPts val="1000"/>
              </a:spcAft>
            </a:pPr>
            <a:r>
              <a:rPr lang="ca-ES" sz="3600" b="1" dirty="0"/>
              <a:t>Pel que fa a aspectes genèrics: </a:t>
            </a:r>
          </a:p>
          <a:p>
            <a:pPr marL="571500" lvl="0" indent="-571500" algn="just">
              <a:lnSpc>
                <a:spcPct val="115000"/>
              </a:lnSpc>
              <a:spcAft>
                <a:spcPts val="1000"/>
              </a:spcAft>
              <a:buFont typeface="Arial" panose="020B0604020202020204" pitchFamily="34" charset="0"/>
              <a:buChar char="•"/>
            </a:pPr>
            <a:r>
              <a:rPr lang="ca-ES" sz="3600" dirty="0"/>
              <a:t>El model actual de policies és insostenible, especialment en els municipis més petits</a:t>
            </a:r>
          </a:p>
          <a:p>
            <a:pPr marL="571500" lvl="0" indent="-571500" algn="just">
              <a:lnSpc>
                <a:spcPct val="115000"/>
              </a:lnSpc>
              <a:spcAft>
                <a:spcPts val="1000"/>
              </a:spcAft>
              <a:buFont typeface="Arial" panose="020B0604020202020204" pitchFamily="34" charset="0"/>
              <a:buChar char="•"/>
            </a:pPr>
            <a:r>
              <a:rPr lang="ca-ES" sz="3600" dirty="0"/>
              <a:t>Respecte a l’autonomia local i resposta a les necessitats de seguretat de cada un dels municipis</a:t>
            </a:r>
          </a:p>
          <a:p>
            <a:pPr marL="571500" lvl="0" indent="-571500" algn="just">
              <a:lnSpc>
                <a:spcPct val="115000"/>
              </a:lnSpc>
              <a:spcAft>
                <a:spcPts val="1000"/>
              </a:spcAft>
              <a:buFont typeface="Arial" panose="020B0604020202020204" pitchFamily="34" charset="0"/>
              <a:buChar char="•"/>
            </a:pPr>
            <a:r>
              <a:rPr lang="ca-ES" sz="3600" dirty="0"/>
              <a:t>Ser realistes: Mossos no arriba a tot i és molt difícil transformar aquesta integració si només es pensa amb les Policies Locals grans i no es pensa en les policies locals petites</a:t>
            </a:r>
          </a:p>
          <a:p>
            <a:pPr marL="571500" lvl="0" indent="-571500" algn="just">
              <a:lnSpc>
                <a:spcPct val="115000"/>
              </a:lnSpc>
              <a:spcAft>
                <a:spcPts val="1000"/>
              </a:spcAft>
              <a:buFont typeface="Arial" panose="020B0604020202020204" pitchFamily="34" charset="0"/>
              <a:buChar char="•"/>
            </a:pPr>
            <a:r>
              <a:rPr lang="ca-ES" sz="3600" dirty="0"/>
              <a:t>Garantir el finançament d’un número mínim d’agents i finançament per als municipis menys poblats</a:t>
            </a:r>
          </a:p>
        </p:txBody>
      </p:sp>
    </p:spTree>
    <p:extLst>
      <p:ext uri="{BB962C8B-B14F-4D97-AF65-F5344CB8AC3E}">
        <p14:creationId xmlns:p14="http://schemas.microsoft.com/office/powerpoint/2010/main" val="409555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3</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15</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ALTRES PROPOSTES</a:t>
            </a:r>
          </a:p>
        </p:txBody>
      </p:sp>
      <p:graphicFrame>
        <p:nvGraphicFramePr>
          <p:cNvPr id="10" name="9 Gráfico"/>
          <p:cNvGraphicFramePr/>
          <p:nvPr>
            <p:extLst>
              <p:ext uri="{D42A27DB-BD31-4B8C-83A1-F6EECF244321}">
                <p14:modId xmlns:p14="http://schemas.microsoft.com/office/powerpoint/2010/main" val="2575514750"/>
              </p:ext>
            </p:extLst>
          </p:nvPr>
        </p:nvGraphicFramePr>
        <p:xfrm>
          <a:off x="14355208" y="6857209"/>
          <a:ext cx="8120744" cy="5163232"/>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4572040" y="2667857"/>
            <a:ext cx="16873728" cy="7741606"/>
          </a:xfrm>
          <a:prstGeom prst="rect">
            <a:avLst/>
          </a:prstGeom>
        </p:spPr>
        <p:txBody>
          <a:bodyPr wrap="square">
            <a:spAutoFit/>
          </a:bodyPr>
          <a:lstStyle/>
          <a:p>
            <a:pPr algn="just">
              <a:lnSpc>
                <a:spcPct val="115000"/>
              </a:lnSpc>
              <a:spcAft>
                <a:spcPts val="1000"/>
              </a:spcAft>
            </a:pPr>
            <a:r>
              <a:rPr lang="ca-ES" sz="3600" b="1" dirty="0"/>
              <a:t>Pel que fa a com integrar els cossos: </a:t>
            </a:r>
          </a:p>
          <a:p>
            <a:pPr marL="571500" lvl="0" indent="-571500" algn="just">
              <a:lnSpc>
                <a:spcPct val="115000"/>
              </a:lnSpc>
              <a:spcAft>
                <a:spcPts val="1000"/>
              </a:spcAft>
              <a:buFont typeface="Arial" panose="020B0604020202020204" pitchFamily="34" charset="0"/>
              <a:buChar char="•"/>
            </a:pPr>
            <a:r>
              <a:rPr lang="ca-ES" sz="3600" dirty="0"/>
              <a:t>El grau de suport a aquesta integració dependrà de com es faci</a:t>
            </a:r>
          </a:p>
          <a:p>
            <a:pPr marL="571500" lvl="0" indent="-571500" algn="just">
              <a:lnSpc>
                <a:spcPct val="115000"/>
              </a:lnSpc>
              <a:spcAft>
                <a:spcPts val="1000"/>
              </a:spcAft>
              <a:buFont typeface="Arial" panose="020B0604020202020204" pitchFamily="34" charset="0"/>
              <a:buChar char="•"/>
            </a:pPr>
            <a:r>
              <a:rPr lang="ca-ES" sz="3600" dirty="0"/>
              <a:t>Estructura similar al sistema sanitari català: Integració policial amb una estructura que garanteixi totes les cobertures en un mateix territori (local, comarcal i provincial) gestionades amb simplificació, racionalització, eficàcia i eficiència</a:t>
            </a:r>
          </a:p>
          <a:p>
            <a:pPr marL="571500" lvl="0" indent="-571500" algn="just">
              <a:lnSpc>
                <a:spcPct val="115000"/>
              </a:lnSpc>
              <a:spcAft>
                <a:spcPts val="1000"/>
              </a:spcAft>
              <a:buFont typeface="Arial" panose="020B0604020202020204" pitchFamily="34" charset="0"/>
              <a:buChar char="•"/>
            </a:pPr>
            <a:r>
              <a:rPr lang="ca-ES" sz="3600" dirty="0"/>
              <a:t>Concretar les funcions de la policia local i les especialitzacions per als mossos </a:t>
            </a:r>
          </a:p>
          <a:p>
            <a:pPr marL="571500" lvl="0" indent="-571500" algn="just">
              <a:lnSpc>
                <a:spcPct val="115000"/>
              </a:lnSpc>
              <a:spcAft>
                <a:spcPts val="1000"/>
              </a:spcAft>
              <a:buFont typeface="Arial" panose="020B0604020202020204" pitchFamily="34" charset="0"/>
              <a:buChar char="•"/>
            </a:pPr>
            <a:r>
              <a:rPr lang="ca-ES" sz="3600" dirty="0"/>
              <a:t>La integració és positiva per a totes les administracions per la simplificació, contractació, gestió, professionalització, potenciar la carrera professional, igualtat a nivell salarial, entre altres </a:t>
            </a:r>
          </a:p>
          <a:p>
            <a:pPr marL="571500" lvl="0" indent="-571500" algn="just">
              <a:lnSpc>
                <a:spcPct val="115000"/>
              </a:lnSpc>
              <a:spcAft>
                <a:spcPts val="1000"/>
              </a:spcAft>
              <a:buFont typeface="Arial" panose="020B0604020202020204" pitchFamily="34" charset="0"/>
              <a:buChar char="•"/>
            </a:pPr>
            <a:r>
              <a:rPr lang="ca-ES" sz="3600" dirty="0"/>
              <a:t>Problemes amb la </a:t>
            </a:r>
            <a:r>
              <a:rPr lang="ca-ES" sz="3600" dirty="0" err="1"/>
              <a:t>governança</a:t>
            </a:r>
            <a:r>
              <a:rPr lang="ca-ES" sz="3600" dirty="0"/>
              <a:t> política local</a:t>
            </a:r>
          </a:p>
        </p:txBody>
      </p:sp>
    </p:spTree>
    <p:extLst>
      <p:ext uri="{BB962C8B-B14F-4D97-AF65-F5344CB8AC3E}">
        <p14:creationId xmlns:p14="http://schemas.microsoft.com/office/powerpoint/2010/main" val="156499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3</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16</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ALTRES PROPOSTES</a:t>
            </a:r>
          </a:p>
        </p:txBody>
      </p:sp>
      <p:graphicFrame>
        <p:nvGraphicFramePr>
          <p:cNvPr id="10" name="9 Gráfico"/>
          <p:cNvGraphicFramePr/>
          <p:nvPr/>
        </p:nvGraphicFramePr>
        <p:xfrm>
          <a:off x="14355208" y="6857209"/>
          <a:ext cx="8120744" cy="5163232"/>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4572040" y="2269098"/>
            <a:ext cx="16873728" cy="10235815"/>
          </a:xfrm>
          <a:prstGeom prst="rect">
            <a:avLst/>
          </a:prstGeom>
        </p:spPr>
        <p:txBody>
          <a:bodyPr wrap="square">
            <a:spAutoFit/>
          </a:bodyPr>
          <a:lstStyle/>
          <a:p>
            <a:pPr algn="just">
              <a:lnSpc>
                <a:spcPct val="115000"/>
              </a:lnSpc>
              <a:spcAft>
                <a:spcPts val="1000"/>
              </a:spcAft>
            </a:pPr>
            <a:r>
              <a:rPr lang="ca-ES" sz="3600" b="1" dirty="0"/>
              <a:t>Pel que fa al territori i la proximitat:  </a:t>
            </a:r>
          </a:p>
          <a:p>
            <a:pPr marL="571500" lvl="0" indent="-571500" algn="just">
              <a:lnSpc>
                <a:spcPct val="115000"/>
              </a:lnSpc>
              <a:spcAft>
                <a:spcPts val="1000"/>
              </a:spcAft>
              <a:buFont typeface="Arial" panose="020B0604020202020204" pitchFamily="34" charset="0"/>
              <a:buChar char="•"/>
            </a:pPr>
            <a:r>
              <a:rPr lang="ca-ES" sz="3600" dirty="0"/>
              <a:t>La Policia Local és l’única que garanteix el coneixement del territori</a:t>
            </a:r>
          </a:p>
          <a:p>
            <a:pPr marL="571500" lvl="0" indent="-571500" algn="just">
              <a:lnSpc>
                <a:spcPct val="115000"/>
              </a:lnSpc>
              <a:spcAft>
                <a:spcPts val="1000"/>
              </a:spcAft>
              <a:buFont typeface="Arial" panose="020B0604020202020204" pitchFamily="34" charset="0"/>
              <a:buChar char="•"/>
            </a:pPr>
            <a:r>
              <a:rPr lang="ca-ES" sz="3600" dirty="0"/>
              <a:t>Representaria un millor aprofitament dels recursos i una millor coordinació dins el territori </a:t>
            </a:r>
          </a:p>
          <a:p>
            <a:pPr marL="571500" lvl="0" indent="-571500" algn="just">
              <a:lnSpc>
                <a:spcPct val="115000"/>
              </a:lnSpc>
              <a:spcAft>
                <a:spcPts val="1000"/>
              </a:spcAft>
              <a:buFont typeface="Arial" panose="020B0604020202020204" pitchFamily="34" charset="0"/>
              <a:buChar char="•"/>
            </a:pPr>
            <a:r>
              <a:rPr lang="ca-ES" sz="3600" dirty="0"/>
              <a:t>Aquest model pot beneficiar als municipis menys poblats però pot perjudicar als municipis amb més població que han abocat més recursos. A aquests els implicaria ser solidaris amb la resta de la comarca i això no tothom ho veu positiu</a:t>
            </a:r>
          </a:p>
          <a:p>
            <a:pPr marL="571500" lvl="0" indent="-571500" algn="just">
              <a:lnSpc>
                <a:spcPct val="115000"/>
              </a:lnSpc>
              <a:spcAft>
                <a:spcPts val="1000"/>
              </a:spcAft>
              <a:buFont typeface="Arial" panose="020B0604020202020204" pitchFamily="34" charset="0"/>
              <a:buChar char="•"/>
            </a:pPr>
            <a:r>
              <a:rPr lang="ca-ES" sz="3600" dirty="0"/>
              <a:t>Millor en un únic cos policial però no és incompatible amb els dos sempre que existeixin millors sistemes de coordinació. El model hauria de disposar de serveis territorials fixes, on la policia local pogués activar els serveis especialitzats, ja sigui d'ordre públic, investigació, científica, etc. a uns serveis centrals que ens donessin tot aquest suport. Proximitat i coneixement del territori, però amb una unitat de directrius de treball</a:t>
            </a:r>
          </a:p>
          <a:p>
            <a:pPr marL="571500" lvl="0" indent="-571500" algn="just">
              <a:lnSpc>
                <a:spcPct val="115000"/>
              </a:lnSpc>
              <a:spcAft>
                <a:spcPts val="1000"/>
              </a:spcAft>
              <a:buFont typeface="Arial" panose="020B0604020202020204" pitchFamily="34" charset="0"/>
              <a:buChar char="•"/>
            </a:pPr>
            <a:endParaRPr lang="ca-ES" sz="3600" dirty="0"/>
          </a:p>
        </p:txBody>
      </p:sp>
      <p:sp>
        <p:nvSpPr>
          <p:cNvPr id="3" name="Rectángulo 2"/>
          <p:cNvSpPr/>
          <p:nvPr/>
        </p:nvSpPr>
        <p:spPr>
          <a:xfrm>
            <a:off x="12029936" y="6704112"/>
            <a:ext cx="324128" cy="307777"/>
          </a:xfrm>
          <a:prstGeom prst="rect">
            <a:avLst/>
          </a:prstGeom>
        </p:spPr>
        <p:txBody>
          <a:bodyPr wrap="none">
            <a:spAutoFit/>
          </a:bodyPr>
          <a:lstStyle/>
          <a:p>
            <a:r>
              <a:rPr lang="ca-ES" dirty="0"/>
              <a:t>, i</a:t>
            </a:r>
          </a:p>
        </p:txBody>
      </p:sp>
    </p:spTree>
    <p:extLst>
      <p:ext uri="{BB962C8B-B14F-4D97-AF65-F5344CB8AC3E}">
        <p14:creationId xmlns:p14="http://schemas.microsoft.com/office/powerpoint/2010/main" val="82432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3</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17</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ALTRES PROPOSTES</a:t>
            </a:r>
          </a:p>
        </p:txBody>
      </p:sp>
      <p:graphicFrame>
        <p:nvGraphicFramePr>
          <p:cNvPr id="10" name="9 Gráfico"/>
          <p:cNvGraphicFramePr/>
          <p:nvPr/>
        </p:nvGraphicFramePr>
        <p:xfrm>
          <a:off x="14355208" y="6857209"/>
          <a:ext cx="8120744" cy="5163232"/>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4572040" y="2472430"/>
            <a:ext cx="16873728" cy="5573834"/>
          </a:xfrm>
          <a:prstGeom prst="rect">
            <a:avLst/>
          </a:prstGeom>
        </p:spPr>
        <p:txBody>
          <a:bodyPr wrap="square">
            <a:spAutoFit/>
          </a:bodyPr>
          <a:lstStyle/>
          <a:p>
            <a:pPr algn="just">
              <a:lnSpc>
                <a:spcPct val="115000"/>
              </a:lnSpc>
              <a:spcAft>
                <a:spcPts val="1000"/>
              </a:spcAft>
            </a:pPr>
            <a:r>
              <a:rPr lang="ca-ES" sz="3600" b="1" dirty="0"/>
              <a:t>Pel que fa a la coordinació:  </a:t>
            </a:r>
          </a:p>
          <a:p>
            <a:pPr marL="571500" lvl="0" indent="-571500" algn="just">
              <a:lnSpc>
                <a:spcPct val="115000"/>
              </a:lnSpc>
              <a:spcAft>
                <a:spcPts val="1000"/>
              </a:spcAft>
              <a:buFont typeface="Arial" panose="020B0604020202020204" pitchFamily="34" charset="0"/>
              <a:buChar char="•"/>
            </a:pPr>
            <a:r>
              <a:rPr lang="ca-ES" sz="3600" dirty="0"/>
              <a:t>Major reconeixement de la població envers la policia local i coordinació amb altres agents que intervenen en el territori</a:t>
            </a:r>
          </a:p>
          <a:p>
            <a:pPr marL="571500" lvl="0" indent="-571500" algn="just">
              <a:lnSpc>
                <a:spcPct val="115000"/>
              </a:lnSpc>
              <a:spcAft>
                <a:spcPts val="1000"/>
              </a:spcAft>
              <a:buFont typeface="Arial" panose="020B0604020202020204" pitchFamily="34" charset="0"/>
              <a:buChar char="•"/>
            </a:pPr>
            <a:r>
              <a:rPr lang="ca-ES" sz="3600" dirty="0"/>
              <a:t>Necessitat d’incorporar un tècnic en seguretat (policia) a tots els ajuntaments, com existeix el tècnic en urbanisme etc.; també caldria aquesta figura per coordinar els aspectes de seguretat amb CME, GC,CNP o Protecció Civil</a:t>
            </a:r>
          </a:p>
          <a:p>
            <a:pPr marL="571500" lvl="0" indent="-571500" algn="just">
              <a:lnSpc>
                <a:spcPct val="115000"/>
              </a:lnSpc>
              <a:spcAft>
                <a:spcPts val="1000"/>
              </a:spcAft>
              <a:buFont typeface="Arial" panose="020B0604020202020204" pitchFamily="34" charset="0"/>
              <a:buChar char="•"/>
            </a:pPr>
            <a:r>
              <a:rPr lang="ca-ES" sz="3600" dirty="0" err="1"/>
              <a:t>Redefinició</a:t>
            </a:r>
            <a:r>
              <a:rPr lang="ca-ES" sz="3600" dirty="0"/>
              <a:t> de les funcions dels vigilants, agents cívics, agents de mobilitat i altres </a:t>
            </a:r>
          </a:p>
        </p:txBody>
      </p:sp>
      <p:sp>
        <p:nvSpPr>
          <p:cNvPr id="3" name="Rectángulo 2"/>
          <p:cNvSpPr/>
          <p:nvPr/>
        </p:nvSpPr>
        <p:spPr>
          <a:xfrm>
            <a:off x="12029936" y="6704112"/>
            <a:ext cx="324128" cy="307777"/>
          </a:xfrm>
          <a:prstGeom prst="rect">
            <a:avLst/>
          </a:prstGeom>
        </p:spPr>
        <p:txBody>
          <a:bodyPr wrap="none">
            <a:spAutoFit/>
          </a:bodyPr>
          <a:lstStyle/>
          <a:p>
            <a:r>
              <a:rPr lang="ca-ES" dirty="0"/>
              <a:t>, i</a:t>
            </a:r>
          </a:p>
        </p:txBody>
      </p:sp>
    </p:spTree>
    <p:extLst>
      <p:ext uri="{BB962C8B-B14F-4D97-AF65-F5344CB8AC3E}">
        <p14:creationId xmlns:p14="http://schemas.microsoft.com/office/powerpoint/2010/main" val="150856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4</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18</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CONCLUSIONS </a:t>
            </a:r>
          </a:p>
        </p:txBody>
      </p:sp>
      <p:graphicFrame>
        <p:nvGraphicFramePr>
          <p:cNvPr id="10" name="9 Gráfico"/>
          <p:cNvGraphicFramePr/>
          <p:nvPr/>
        </p:nvGraphicFramePr>
        <p:xfrm>
          <a:off x="14355208" y="6857209"/>
          <a:ext cx="8120744" cy="5163232"/>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xmlns="" id="{2FDE6055-4E27-92FB-4541-BD92868FBC53}"/>
              </a:ext>
            </a:extLst>
          </p:cNvPr>
          <p:cNvSpPr txBox="1"/>
          <p:nvPr/>
        </p:nvSpPr>
        <p:spPr>
          <a:xfrm>
            <a:off x="5039833" y="2718404"/>
            <a:ext cx="16650585" cy="8402300"/>
          </a:xfrm>
          <a:prstGeom prst="rect">
            <a:avLst/>
          </a:prstGeom>
          <a:noFill/>
        </p:spPr>
        <p:txBody>
          <a:bodyPr wrap="square">
            <a:spAutoFit/>
          </a:bodyPr>
          <a:lstStyle/>
          <a:p>
            <a:pPr algn="just"/>
            <a:r>
              <a:rPr lang="ca-ES" sz="3600" dirty="0">
                <a:effectLst/>
                <a:latin typeface="Arial" panose="020B0604020202020204" pitchFamily="34" charset="0"/>
                <a:ea typeface="Calibri" panose="020F0502020204030204" pitchFamily="34" charset="0"/>
                <a:cs typeface="Times New Roman" panose="02020603050405020304" pitchFamily="18" charset="0"/>
              </a:rPr>
              <a:t> </a:t>
            </a: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a:pPr>
            <a:r>
              <a:rPr lang="ca-ES" sz="3600" dirty="0">
                <a:effectLst/>
                <a:latin typeface="Arial" panose="020B0604020202020204" pitchFamily="34" charset="0"/>
                <a:ea typeface="Calibri" panose="020F0502020204030204" pitchFamily="34" charset="0"/>
                <a:cs typeface="Times New Roman" panose="02020603050405020304" pitchFamily="18" charset="0"/>
              </a:rPr>
              <a:t>Considerem necessari aprofundir en el debat sobre el model policial al nostre país</a:t>
            </a:r>
            <a:endParaRPr lang="ca-ES" sz="3600" dirty="0">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a:pP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a:pPr>
            <a:r>
              <a:rPr lang="ca-ES" sz="3600" dirty="0">
                <a:effectLst/>
                <a:latin typeface="Arial" panose="020B0604020202020204" pitchFamily="34" charset="0"/>
                <a:ea typeface="Calibri" panose="020F0502020204030204" pitchFamily="34" charset="0"/>
                <a:cs typeface="Times New Roman" panose="02020603050405020304" pitchFamily="18" charset="0"/>
              </a:rPr>
              <a:t>Constatem que el marc jurídic actual és absolutament obsolet i no permet adaptar l’actuació dels diferents cossos policials als reptes de la nostra societat a nivell de seguretat i no permet una adequada resposta a la realitat territorial del nostre país</a:t>
            </a:r>
            <a:endParaRPr lang="ca-ES" sz="3600" dirty="0">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a:pP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a:pPr>
            <a:r>
              <a:rPr lang="ca-ES" sz="3600" dirty="0">
                <a:effectLst/>
                <a:latin typeface="Arial" panose="020B0604020202020204" pitchFamily="34" charset="0"/>
                <a:ea typeface="Calibri" panose="020F0502020204030204" pitchFamily="34" charset="0"/>
                <a:cs typeface="Times New Roman" panose="02020603050405020304" pitchFamily="18" charset="0"/>
              </a:rPr>
              <a:t>Som partidaris de treballar una proposta de sistema integral de policia per a Catalunya que aprofiti les sinèrgies del Cos dels Mossos d’Esquadra i de les policies locals de Catalunya.</a:t>
            </a:r>
            <a:r>
              <a:rPr lang="ca-ES" sz="3600" dirty="0">
                <a:latin typeface="Calibri" panose="020F0502020204030204" pitchFamily="34" charset="0"/>
                <a:ea typeface="Calibri" panose="020F0502020204030204" pitchFamily="34" charset="0"/>
                <a:cs typeface="Times New Roman" panose="02020603050405020304" pitchFamily="18" charset="0"/>
              </a:rPr>
              <a:t> </a:t>
            </a:r>
            <a:r>
              <a:rPr lang="ca-ES" sz="3600" dirty="0">
                <a:effectLst/>
                <a:latin typeface="Arial" panose="020B0604020202020204" pitchFamily="34" charset="0"/>
                <a:ea typeface="Calibri" panose="020F0502020204030204" pitchFamily="34" charset="0"/>
                <a:cs typeface="Times New Roman" panose="02020603050405020304" pitchFamily="18" charset="0"/>
              </a:rPr>
              <a:t>La proposta haurà de garantir l’autonomia local, tant a nivell policial, com de </a:t>
            </a:r>
            <a:r>
              <a:rPr lang="ca-ES" sz="3600" dirty="0" err="1">
                <a:effectLst/>
                <a:latin typeface="Arial" panose="020B0604020202020204" pitchFamily="34" charset="0"/>
                <a:ea typeface="Calibri" panose="020F0502020204030204" pitchFamily="34" charset="0"/>
                <a:cs typeface="Times New Roman" panose="02020603050405020304" pitchFamily="18" charset="0"/>
              </a:rPr>
              <a:t>governança</a:t>
            </a:r>
            <a:r>
              <a:rPr lang="ca-ES" sz="3600" dirty="0">
                <a:effectLst/>
                <a:latin typeface="Arial" panose="020B0604020202020204" pitchFamily="34" charset="0"/>
                <a:ea typeface="Calibri" panose="020F0502020204030204" pitchFamily="34" charset="0"/>
                <a:cs typeface="Times New Roman" panose="02020603050405020304" pitchFamily="18" charset="0"/>
              </a:rPr>
              <a:t> municipal</a:t>
            </a: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ca-ES" sz="3600" dirty="0">
                <a:effectLst/>
                <a:latin typeface="Arial" panose="020B0604020202020204" pitchFamily="34" charset="0"/>
                <a:ea typeface="Calibri" panose="020F0502020204030204" pitchFamily="34" charset="0"/>
                <a:cs typeface="Times New Roman" panose="02020603050405020304" pitchFamily="18" charset="0"/>
              </a:rPr>
              <a:t> </a:t>
            </a: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ca-ES" sz="3600" dirty="0">
                <a:effectLst/>
                <a:latin typeface="Arial" panose="020B0604020202020204" pitchFamily="34" charset="0"/>
                <a:ea typeface="Calibri" panose="020F0502020204030204" pitchFamily="34" charset="0"/>
                <a:cs typeface="Times New Roman" panose="02020603050405020304" pitchFamily="18" charset="0"/>
              </a:rPr>
              <a:t> </a:t>
            </a: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53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4</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19</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CONCLUSIONS </a:t>
            </a:r>
          </a:p>
        </p:txBody>
      </p:sp>
      <p:sp>
        <p:nvSpPr>
          <p:cNvPr id="6" name="CuadroTexto 5">
            <a:extLst>
              <a:ext uri="{FF2B5EF4-FFF2-40B4-BE49-F238E27FC236}">
                <a16:creationId xmlns:a16="http://schemas.microsoft.com/office/drawing/2014/main" xmlns="" id="{2FDE6055-4E27-92FB-4541-BD92868FBC53}"/>
              </a:ext>
            </a:extLst>
          </p:cNvPr>
          <p:cNvSpPr txBox="1"/>
          <p:nvPr/>
        </p:nvSpPr>
        <p:spPr>
          <a:xfrm>
            <a:off x="5039833" y="2718404"/>
            <a:ext cx="17931679" cy="10618291"/>
          </a:xfrm>
          <a:prstGeom prst="rect">
            <a:avLst/>
          </a:prstGeom>
          <a:noFill/>
        </p:spPr>
        <p:txBody>
          <a:bodyPr wrap="square">
            <a:spAutoFit/>
          </a:bodyPr>
          <a:lstStyle/>
          <a:p>
            <a:pPr marL="742950" indent="-742950" algn="just">
              <a:buFont typeface="+mj-lt"/>
              <a:buAutoNum type="arabicPeriod" startAt="4"/>
            </a:pPr>
            <a:r>
              <a:rPr lang="ca-ES" sz="3600" dirty="0">
                <a:effectLst/>
                <a:latin typeface="Arial" panose="020B0604020202020204" pitchFamily="34" charset="0"/>
                <a:ea typeface="Calibri" panose="020F0502020204030204" pitchFamily="34" charset="0"/>
                <a:cs typeface="Times New Roman" panose="02020603050405020304" pitchFamily="18" charset="0"/>
              </a:rPr>
              <a:t>Demanem plena corresponsabilitat des del primer moment en aquests treballs, al costat del Govern de la Generalitat i del Parlament de Catalunya. Sense el compromís dels ens locals, no es pot dissenyar el nou sistema</a:t>
            </a:r>
            <a:endParaRPr lang="ca-ES" sz="3600" dirty="0">
              <a:latin typeface="Calibri" panose="020F0502020204030204" pitchFamily="34" charset="0"/>
              <a:ea typeface="Calibri" panose="020F0502020204030204" pitchFamily="34" charset="0"/>
              <a:cs typeface="Times New Roman" panose="02020603050405020304" pitchFamily="18" charset="0"/>
            </a:endParaRPr>
          </a:p>
          <a:p>
            <a:pPr marL="742950" indent="-742950" algn="just">
              <a:buFont typeface="+mj-lt"/>
              <a:buAutoNum type="arabicPeriod" startAt="4"/>
            </a:pP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742950" algn="just">
              <a:buFont typeface="+mj-lt"/>
              <a:buAutoNum type="arabicPeriod" startAt="4"/>
            </a:pPr>
            <a:r>
              <a:rPr lang="ca-ES" sz="3600" dirty="0">
                <a:effectLst/>
                <a:latin typeface="Arial" panose="020B0604020202020204" pitchFamily="34" charset="0"/>
                <a:ea typeface="Calibri" panose="020F0502020204030204" pitchFamily="34" charset="0"/>
                <a:cs typeface="Times New Roman" panose="02020603050405020304" pitchFamily="18" charset="0"/>
              </a:rPr>
              <a:t>Els treballs pel nou model policial i la proposta de sistema integral de policia de Catalunya han de respectar les competències pròpies i també impulsar aquells canvis legislatius que siguin competència estatal per a superar les actuals barreres jurídiques que impedeixen desenvolupar plenament les capacitats d’aquests cossos policials</a:t>
            </a:r>
            <a:endParaRPr lang="ca-ES" sz="3600" dirty="0">
              <a:latin typeface="Calibri" panose="020F0502020204030204" pitchFamily="34" charset="0"/>
              <a:ea typeface="Calibri" panose="020F0502020204030204" pitchFamily="34" charset="0"/>
              <a:cs typeface="Times New Roman" panose="02020603050405020304" pitchFamily="18" charset="0"/>
            </a:endParaRPr>
          </a:p>
          <a:p>
            <a:pPr marL="742950" indent="-742950" algn="just">
              <a:buFont typeface="+mj-lt"/>
              <a:buAutoNum type="arabicPeriod" startAt="4"/>
            </a:pP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742950" algn="just">
              <a:buFont typeface="+mj-lt"/>
              <a:buAutoNum type="arabicPeriod" startAt="4"/>
            </a:pPr>
            <a:r>
              <a:rPr lang="ca-ES" sz="3600" dirty="0">
                <a:effectLst/>
                <a:latin typeface="Arial" panose="020B0604020202020204" pitchFamily="34" charset="0"/>
                <a:ea typeface="Calibri" panose="020F0502020204030204" pitchFamily="34" charset="0"/>
                <a:cs typeface="Times New Roman" panose="02020603050405020304" pitchFamily="18" charset="0"/>
              </a:rPr>
              <a:t>Cal ser especialment curós en la determinació de competències i funcions i, conseqüentment, assegurar el finançament que garanteixi l’èxit del nou sistema</a:t>
            </a:r>
          </a:p>
          <a:p>
            <a:pPr marL="742950" indent="-742950" algn="just">
              <a:buFont typeface="+mj-lt"/>
              <a:buAutoNum type="arabicPeriod" startAt="4"/>
            </a:pPr>
            <a:endParaRPr lang="ca-ES" sz="3600" dirty="0">
              <a:latin typeface="Arial" panose="020B0604020202020204" pitchFamily="34" charset="0"/>
              <a:ea typeface="Calibri" panose="020F0502020204030204" pitchFamily="34" charset="0"/>
              <a:cs typeface="Times New Roman" panose="02020603050405020304" pitchFamily="18" charset="0"/>
            </a:endParaRPr>
          </a:p>
          <a:p>
            <a:pPr marL="742950" indent="-742950" algn="just">
              <a:buFont typeface="+mj-lt"/>
              <a:buAutoNum type="arabicPeriod" startAt="4"/>
            </a:pPr>
            <a:r>
              <a:rPr lang="ca-ES" sz="3600" dirty="0">
                <a:latin typeface="Arial" panose="020B0604020202020204" pitchFamily="34" charset="0"/>
                <a:ea typeface="Calibri" panose="020F0502020204030204" pitchFamily="34" charset="0"/>
                <a:cs typeface="Times New Roman" panose="02020603050405020304" pitchFamily="18" charset="0"/>
              </a:rPr>
              <a:t>Hem de vetllar perquè, també en seguretat, assolim la necessària equitat territorial: els ciutadans, visquin on visquin, han de tenir garantit el dret a la seguretat. Tant els àmbits metropolitans com els territoris menys densos han de veure garantit aquest dret</a:t>
            </a:r>
            <a:endParaRPr lang="ca-ES" sz="3600" dirty="0">
              <a:latin typeface="Calibri" panose="020F0502020204030204" pitchFamily="34" charset="0"/>
              <a:ea typeface="Calibri" panose="020F0502020204030204" pitchFamily="34" charset="0"/>
              <a:cs typeface="Times New Roman" panose="02020603050405020304" pitchFamily="18" charset="0"/>
            </a:endParaRPr>
          </a:p>
          <a:p>
            <a:pPr lvl="0" algn="just"/>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ca-ES" sz="3600" dirty="0">
                <a:effectLst/>
                <a:latin typeface="Arial" panose="020B0604020202020204" pitchFamily="34" charset="0"/>
                <a:ea typeface="Calibri" panose="020F0502020204030204" pitchFamily="34" charset="0"/>
                <a:cs typeface="Times New Roman" panose="02020603050405020304" pitchFamily="18" charset="0"/>
              </a:rPr>
              <a:t> </a:t>
            </a: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28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1</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2</a:t>
            </a:fld>
            <a:endParaRPr lang="ca-ES"/>
          </a:p>
        </p:txBody>
      </p:sp>
      <p:sp>
        <p:nvSpPr>
          <p:cNvPr id="11" name="Google Shape;272;p16"/>
          <p:cNvSpPr txBox="1">
            <a:spLocks noGrp="1"/>
          </p:cNvSpPr>
          <p:nvPr>
            <p:ph type="body" idx="7"/>
          </p:nvPr>
        </p:nvSpPr>
        <p:spPr>
          <a:xfrm>
            <a:off x="4572040" y="404307"/>
            <a:ext cx="17372362" cy="1236763"/>
          </a:xfrm>
          <a:prstGeom prst="rect">
            <a:avLst/>
          </a:prstGeom>
          <a:noFill/>
          <a:ln>
            <a:noFill/>
          </a:ln>
        </p:spPr>
        <p:txBody>
          <a:bodyPr spcFirstLastPara="1" wrap="square" lIns="50800" tIns="50800" rIns="50800" bIns="50800" anchor="ctr" anchorCtr="0">
            <a:normAutofit/>
          </a:bodyPr>
          <a:lstStyle/>
          <a:p>
            <a:pPr marL="0" lvl="0" indent="0"/>
            <a:r>
              <a:rPr lang="ca-ES" dirty="0"/>
              <a:t>CONSIDERACIONS GENERALS </a:t>
            </a:r>
          </a:p>
        </p:txBody>
      </p:sp>
      <p:sp>
        <p:nvSpPr>
          <p:cNvPr id="7" name="Rectángulo 9"/>
          <p:cNvSpPr/>
          <p:nvPr/>
        </p:nvSpPr>
        <p:spPr>
          <a:xfrm>
            <a:off x="4572040" y="2301881"/>
            <a:ext cx="17195140" cy="4556119"/>
          </a:xfrm>
          <a:prstGeom prst="rect">
            <a:avLst/>
          </a:prstGeom>
        </p:spPr>
        <p:txBody>
          <a:bodyPr wrap="square">
            <a:spAutoFit/>
          </a:bodyPr>
          <a:lstStyle/>
          <a:p>
            <a:pPr marL="685800" indent="-685800" algn="just">
              <a:lnSpc>
                <a:spcPct val="115000"/>
              </a:lnSpc>
              <a:spcAft>
                <a:spcPts val="1000"/>
              </a:spcAft>
              <a:buFont typeface="Arial" panose="020B0604020202020204" pitchFamily="34" charset="0"/>
              <a:buChar char="•"/>
            </a:pPr>
            <a:r>
              <a:rPr lang="ca-ES" sz="3600" dirty="0">
                <a:latin typeface="Arial" panose="020B0604020202020204" pitchFamily="34" charset="0"/>
                <a:ea typeface="Cambria" panose="02040503050406030204" pitchFamily="18" charset="0"/>
                <a:cs typeface="Times New Roman" panose="02020603050405020304" pitchFamily="18" charset="0"/>
              </a:rPr>
              <a:t>Participació en l’elaboració de la nova Llei</a:t>
            </a:r>
          </a:p>
          <a:p>
            <a:pPr marL="685800" indent="-685800" algn="just">
              <a:lnSpc>
                <a:spcPct val="115000"/>
              </a:lnSpc>
              <a:spcAft>
                <a:spcPts val="1000"/>
              </a:spcAft>
              <a:buFont typeface="Arial" panose="020B0604020202020204" pitchFamily="34" charset="0"/>
              <a:buChar char="•"/>
            </a:pPr>
            <a:r>
              <a:rPr lang="ca-ES" sz="3600" dirty="0">
                <a:latin typeface="Arial" panose="020B0604020202020204" pitchFamily="34" charset="0"/>
                <a:ea typeface="Cambria" panose="02040503050406030204" pitchFamily="18" charset="0"/>
                <a:cs typeface="Times New Roman" panose="02020603050405020304" pitchFamily="18" charset="0"/>
              </a:rPr>
              <a:t>Marc jurídic obsolet</a:t>
            </a:r>
          </a:p>
          <a:p>
            <a:pPr marL="685800" indent="-685800" algn="just">
              <a:lnSpc>
                <a:spcPct val="115000"/>
              </a:lnSpc>
              <a:spcAft>
                <a:spcPts val="1000"/>
              </a:spcAft>
              <a:buFont typeface="Arial" panose="020B0604020202020204" pitchFamily="34" charset="0"/>
              <a:buChar char="•"/>
            </a:pPr>
            <a:r>
              <a:rPr lang="ca-ES" sz="3600" dirty="0">
                <a:latin typeface="Arial" panose="020B0604020202020204" pitchFamily="34" charset="0"/>
                <a:ea typeface="Cambria" panose="02040503050406030204" pitchFamily="18" charset="0"/>
                <a:cs typeface="Times New Roman" panose="02020603050405020304" pitchFamily="18" charset="0"/>
              </a:rPr>
              <a:t>Valors associats a la proximitat dels ens locals</a:t>
            </a:r>
          </a:p>
          <a:p>
            <a:pPr marL="685800" indent="-685800" algn="just">
              <a:lnSpc>
                <a:spcPct val="115000"/>
              </a:lnSpc>
              <a:spcAft>
                <a:spcPts val="1000"/>
              </a:spcAft>
              <a:buFont typeface="Arial" panose="020B0604020202020204" pitchFamily="34" charset="0"/>
              <a:buChar char="•"/>
            </a:pPr>
            <a:r>
              <a:rPr lang="ca-ES" sz="3600" dirty="0" err="1">
                <a:latin typeface="Arial" panose="020B0604020202020204" pitchFamily="34" charset="0"/>
                <a:ea typeface="Cambria" panose="02040503050406030204" pitchFamily="18" charset="0"/>
                <a:cs typeface="Times New Roman" panose="02020603050405020304" pitchFamily="18" charset="0"/>
              </a:rPr>
              <a:t>Governança</a:t>
            </a:r>
            <a:endParaRPr lang="ca-ES" sz="3600" dirty="0">
              <a:latin typeface="Arial" panose="020B0604020202020204" pitchFamily="34" charset="0"/>
              <a:ea typeface="Cambria" panose="02040503050406030204" pitchFamily="18" charset="0"/>
              <a:cs typeface="Times New Roman" panose="02020603050405020304" pitchFamily="18" charset="0"/>
            </a:endParaRPr>
          </a:p>
          <a:p>
            <a:pPr marL="685800" indent="-685800" algn="just">
              <a:lnSpc>
                <a:spcPct val="115000"/>
              </a:lnSpc>
              <a:spcAft>
                <a:spcPts val="1000"/>
              </a:spcAft>
              <a:buFont typeface="Arial" panose="020B0604020202020204" pitchFamily="34" charset="0"/>
              <a:buChar char="•"/>
            </a:pPr>
            <a:r>
              <a:rPr lang="ca-ES" sz="3600" dirty="0">
                <a:latin typeface="Arial" panose="020B0604020202020204" pitchFamily="34" charset="0"/>
                <a:ea typeface="Cambria" panose="02040503050406030204" pitchFamily="18" charset="0"/>
                <a:cs typeface="Times New Roman" panose="02020603050405020304" pitchFamily="18" charset="0"/>
              </a:rPr>
              <a:t>Equitat territorial </a:t>
            </a:r>
          </a:p>
          <a:p>
            <a:pPr algn="just">
              <a:lnSpc>
                <a:spcPct val="115000"/>
              </a:lnSpc>
              <a:spcAft>
                <a:spcPts val="1000"/>
              </a:spcAft>
            </a:pPr>
            <a:endParaRPr lang="ca-ES" sz="3600" dirty="0">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5682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4</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20</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CONCLUSIONS </a:t>
            </a:r>
          </a:p>
        </p:txBody>
      </p:sp>
      <p:graphicFrame>
        <p:nvGraphicFramePr>
          <p:cNvPr id="10" name="9 Gráfico"/>
          <p:cNvGraphicFramePr/>
          <p:nvPr/>
        </p:nvGraphicFramePr>
        <p:xfrm>
          <a:off x="14355208" y="6857209"/>
          <a:ext cx="8120744" cy="5163232"/>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xmlns="" id="{2FDE6055-4E27-92FB-4541-BD92868FBC53}"/>
              </a:ext>
            </a:extLst>
          </p:cNvPr>
          <p:cNvSpPr txBox="1"/>
          <p:nvPr/>
        </p:nvSpPr>
        <p:spPr>
          <a:xfrm>
            <a:off x="5039833" y="2718404"/>
            <a:ext cx="17931679" cy="7848302"/>
          </a:xfrm>
          <a:prstGeom prst="rect">
            <a:avLst/>
          </a:prstGeom>
          <a:noFill/>
        </p:spPr>
        <p:txBody>
          <a:bodyPr wrap="square">
            <a:spAutoFit/>
          </a:bodyPr>
          <a:lstStyle/>
          <a:p>
            <a:pPr marL="457200"/>
            <a:r>
              <a:rPr lang="ca-ES" sz="3600" dirty="0">
                <a:effectLst/>
                <a:latin typeface="Arial" panose="020B0604020202020204" pitchFamily="34" charset="0"/>
                <a:ea typeface="Calibri" panose="020F0502020204030204" pitchFamily="34" charset="0"/>
                <a:cs typeface="Times New Roman" panose="02020603050405020304" pitchFamily="18" charset="0"/>
              </a:rPr>
              <a:t> </a:t>
            </a: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startAt="8"/>
            </a:pPr>
            <a:r>
              <a:rPr lang="ca-ES" sz="3600" dirty="0">
                <a:effectLst/>
                <a:latin typeface="Arial" panose="020B0604020202020204" pitchFamily="34" charset="0"/>
                <a:ea typeface="Calibri" panose="020F0502020204030204" pitchFamily="34" charset="0"/>
                <a:cs typeface="Times New Roman" panose="02020603050405020304" pitchFamily="18" charset="0"/>
              </a:rPr>
              <a:t>El sistema  ha d’incorporar els valors que aporta la proximitat del model de policies locals i ser capaços d’extrapolar-lo arreu del país amb la participació de tots els cossos policials. El compromís, la responsabilitat i l’estima respecte a un territori i la seva gent, s’ha d’encomanar al sistema policial, de manera que es generi una cultura de respecte a la llibertat, s’impulsin les polítiques preventives, les accions en positiu que deixin en un segon pla les accions reactives i sancionadores</a:t>
            </a:r>
            <a:endParaRPr lang="ca-ES" sz="3600" dirty="0">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startAt="8"/>
            </a:pP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startAt="8"/>
            </a:pPr>
            <a:r>
              <a:rPr lang="ca-ES" sz="3600" dirty="0">
                <a:effectLst/>
                <a:latin typeface="Arial" panose="020B0604020202020204" pitchFamily="34" charset="0"/>
                <a:ea typeface="Calibri" panose="020F0502020204030204" pitchFamily="34" charset="0"/>
                <a:cs typeface="Times New Roman" panose="02020603050405020304" pitchFamily="18" charset="0"/>
              </a:rPr>
              <a:t>Cal posar en valor la suma de recursos humans i materials que incorpora un únic sistema policial, permetent coordinar i mancomunar i també polítiques de seguretat supramunicipal que l’actual marc normatiu no permet desenvolupar</a:t>
            </a:r>
            <a:endParaRPr lang="ca-ES" sz="3600" dirty="0">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startAt="8"/>
            </a:pP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a:buFont typeface="+mj-lt"/>
              <a:buAutoNum type="arabicPeriod" startAt="8"/>
            </a:pPr>
            <a:r>
              <a:rPr lang="ca-ES" sz="3600" dirty="0">
                <a:effectLst/>
                <a:latin typeface="Arial" panose="020B0604020202020204" pitchFamily="34" charset="0"/>
                <a:ea typeface="Calibri" panose="020F0502020204030204" pitchFamily="34" charset="0"/>
                <a:cs typeface="Times New Roman" panose="02020603050405020304" pitchFamily="18" charset="0"/>
              </a:rPr>
              <a:t>També en l’àmbit de selecció dels agents, la formació, la mobilitat, la carrera professional, s’ha de fer un plantejament ambiciós pel conjunt del sistema</a:t>
            </a:r>
            <a:endParaRPr lang="ca-E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98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Tree>
    <p:extLst>
      <p:ext uri="{BB962C8B-B14F-4D97-AF65-F5344CB8AC3E}">
        <p14:creationId xmlns:p14="http://schemas.microsoft.com/office/powerpoint/2010/main" val="396244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3</a:t>
            </a:fld>
            <a:endParaRPr lang="ca-ES"/>
          </a:p>
        </p:txBody>
      </p:sp>
      <p:sp>
        <p:nvSpPr>
          <p:cNvPr id="11" name="Google Shape;272;p16"/>
          <p:cNvSpPr txBox="1">
            <a:spLocks noGrp="1"/>
          </p:cNvSpPr>
          <p:nvPr>
            <p:ph type="body" idx="7"/>
          </p:nvPr>
        </p:nvSpPr>
        <p:spPr>
          <a:xfrm>
            <a:off x="4572040" y="404307"/>
            <a:ext cx="17372362" cy="1236763"/>
          </a:xfrm>
          <a:prstGeom prst="rect">
            <a:avLst/>
          </a:prstGeom>
          <a:noFill/>
          <a:ln>
            <a:noFill/>
          </a:ln>
        </p:spPr>
        <p:txBody>
          <a:bodyPr spcFirstLastPara="1" wrap="square" lIns="50800" tIns="50800" rIns="50800" bIns="50800" anchor="ctr" anchorCtr="0">
            <a:normAutofit/>
          </a:bodyPr>
          <a:lstStyle/>
          <a:p>
            <a:pPr marL="0" lvl="0" indent="0"/>
            <a:r>
              <a:rPr lang="ca-ES" dirty="0"/>
              <a:t>FITXA TÈCNICA</a:t>
            </a:r>
          </a:p>
        </p:txBody>
      </p:sp>
      <p:sp>
        <p:nvSpPr>
          <p:cNvPr id="7" name="Rectángulo 9"/>
          <p:cNvSpPr/>
          <p:nvPr/>
        </p:nvSpPr>
        <p:spPr>
          <a:xfrm>
            <a:off x="4572040" y="2301881"/>
            <a:ext cx="17195140" cy="4556119"/>
          </a:xfrm>
          <a:prstGeom prst="rect">
            <a:avLst/>
          </a:prstGeom>
        </p:spPr>
        <p:txBody>
          <a:bodyPr wrap="square">
            <a:spAutoFit/>
          </a:bodyPr>
          <a:lstStyle/>
          <a:p>
            <a:pPr marL="685800" indent="-685800" algn="just">
              <a:lnSpc>
                <a:spcPct val="115000"/>
              </a:lnSpc>
              <a:spcAft>
                <a:spcPts val="1000"/>
              </a:spcAft>
              <a:buFont typeface="Arial" panose="020B0604020202020204" pitchFamily="34" charset="0"/>
              <a:buChar char="•"/>
            </a:pPr>
            <a:r>
              <a:rPr lang="ca-ES" sz="3600" dirty="0">
                <a:latin typeface="Arial" panose="020B0604020202020204" pitchFamily="34" charset="0"/>
                <a:ea typeface="Cambria" panose="02040503050406030204" pitchFamily="18" charset="0"/>
                <a:cs typeface="Times New Roman" panose="02020603050405020304" pitchFamily="18" charset="0"/>
              </a:rPr>
              <a:t>L’enquesta ha anat dirigida a: </a:t>
            </a:r>
          </a:p>
          <a:p>
            <a:pPr lvl="2" algn="just">
              <a:lnSpc>
                <a:spcPct val="115000"/>
              </a:lnSpc>
              <a:spcAft>
                <a:spcPts val="1000"/>
              </a:spcAft>
            </a:pPr>
            <a:r>
              <a:rPr lang="ca-ES" sz="3600" dirty="0">
                <a:latin typeface="Arial" panose="020B0604020202020204" pitchFamily="34" charset="0"/>
                <a:ea typeface="Cambria" panose="02040503050406030204" pitchFamily="18" charset="0"/>
                <a:cs typeface="Times New Roman" panose="02020603050405020304" pitchFamily="18" charset="0"/>
              </a:rPr>
              <a:t>		- Municipis de Catalunya que disposen de Policia Local</a:t>
            </a:r>
          </a:p>
          <a:p>
            <a:pPr lvl="2" algn="just">
              <a:lnSpc>
                <a:spcPct val="115000"/>
              </a:lnSpc>
              <a:spcAft>
                <a:spcPts val="1000"/>
              </a:spcAft>
            </a:pPr>
            <a:r>
              <a:rPr lang="ca-ES" sz="3600" dirty="0">
                <a:latin typeface="Arial" panose="020B0604020202020204" pitchFamily="34" charset="0"/>
                <a:ea typeface="Cambria" panose="02040503050406030204" pitchFamily="18" charset="0"/>
                <a:cs typeface="Times New Roman" panose="02020603050405020304" pitchFamily="18" charset="0"/>
              </a:rPr>
              <a:t>		- Nombre de municipis: 217 </a:t>
            </a:r>
          </a:p>
          <a:p>
            <a:pPr lvl="2" algn="just">
              <a:lnSpc>
                <a:spcPct val="115000"/>
              </a:lnSpc>
              <a:spcAft>
                <a:spcPts val="1000"/>
              </a:spcAft>
            </a:pPr>
            <a:endParaRPr lang="ca-ES" sz="3600" dirty="0">
              <a:latin typeface="Arial" panose="020B0604020202020204" pitchFamily="34" charset="0"/>
              <a:ea typeface="Cambria" panose="02040503050406030204" pitchFamily="18" charset="0"/>
              <a:cs typeface="Times New Roman" panose="02020603050405020304" pitchFamily="18" charset="0"/>
            </a:endParaRPr>
          </a:p>
          <a:p>
            <a:pPr marL="685800" indent="-685800" algn="just">
              <a:lnSpc>
                <a:spcPct val="115000"/>
              </a:lnSpc>
              <a:spcAft>
                <a:spcPts val="1000"/>
              </a:spcAft>
              <a:buFont typeface="Arial" panose="020B0604020202020204" pitchFamily="34" charset="0"/>
              <a:buChar char="•"/>
            </a:pPr>
            <a:r>
              <a:rPr lang="ca-ES" sz="3600" dirty="0">
                <a:latin typeface="Arial" panose="020B0604020202020204" pitchFamily="34" charset="0"/>
                <a:ea typeface="Cambria" panose="02040503050406030204" pitchFamily="18" charset="0"/>
                <a:cs typeface="Times New Roman" panose="02020603050405020304" pitchFamily="18" charset="0"/>
              </a:rPr>
              <a:t>L’enquesta s’ha fet de l’1 al 10 de setembre amb la recepció de 60 respostes</a:t>
            </a:r>
          </a:p>
          <a:p>
            <a:pPr marL="685800" indent="-685800" algn="just">
              <a:lnSpc>
                <a:spcPct val="115000"/>
              </a:lnSpc>
              <a:spcAft>
                <a:spcPts val="1000"/>
              </a:spcAft>
              <a:buFont typeface="Arial" panose="020B0604020202020204" pitchFamily="34" charset="0"/>
              <a:buChar char="•"/>
            </a:pPr>
            <a:endParaRPr lang="ca-ES" sz="3600" dirty="0">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3674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4</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MOSTRA</a:t>
            </a:r>
          </a:p>
        </p:txBody>
      </p:sp>
      <p:sp>
        <p:nvSpPr>
          <p:cNvPr id="8" name="Rectángulo 9"/>
          <p:cNvSpPr/>
          <p:nvPr/>
        </p:nvSpPr>
        <p:spPr>
          <a:xfrm>
            <a:off x="4572040" y="2405917"/>
            <a:ext cx="17195140" cy="729430"/>
          </a:xfrm>
          <a:prstGeom prst="rect">
            <a:avLst/>
          </a:prstGeom>
        </p:spPr>
        <p:txBody>
          <a:bodyPr wrap="square">
            <a:spAutoFit/>
          </a:bodyPr>
          <a:lstStyle/>
          <a:p>
            <a:pPr algn="just">
              <a:lnSpc>
                <a:spcPct val="115000"/>
              </a:lnSpc>
              <a:spcAft>
                <a:spcPts val="1000"/>
              </a:spcAft>
            </a:pPr>
            <a:r>
              <a:rPr lang="ca-ES" sz="3600" b="1" dirty="0">
                <a:latin typeface="Arial" panose="020B0604020202020204" pitchFamily="34" charset="0"/>
                <a:ea typeface="Cambria" panose="02040503050406030204" pitchFamily="18" charset="0"/>
                <a:cs typeface="Times New Roman" panose="02020603050405020304" pitchFamily="18" charset="0"/>
              </a:rPr>
              <a:t>217 municipis disposen de Policia Local</a:t>
            </a:r>
            <a:endParaRPr lang="ca-ES" sz="3600" dirty="0">
              <a:latin typeface="Arial" panose="020B0604020202020204" pitchFamily="34" charset="0"/>
              <a:ea typeface="Cambria" panose="02040503050406030204" pitchFamily="18" charset="0"/>
              <a:cs typeface="Times New Roman" panose="02020603050405020304" pitchFamily="18" charset="0"/>
            </a:endParaRPr>
          </a:p>
        </p:txBody>
      </p:sp>
      <p:graphicFrame>
        <p:nvGraphicFramePr>
          <p:cNvPr id="10" name="9 Gráfico"/>
          <p:cNvGraphicFramePr/>
          <p:nvPr>
            <p:extLst>
              <p:ext uri="{D42A27DB-BD31-4B8C-83A1-F6EECF244321}">
                <p14:modId xmlns:p14="http://schemas.microsoft.com/office/powerpoint/2010/main" val="4051781869"/>
              </p:ext>
            </p:extLst>
          </p:nvPr>
        </p:nvGraphicFramePr>
        <p:xfrm>
          <a:off x="7328227" y="5165966"/>
          <a:ext cx="13168666" cy="723002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xmlns="" id="{C0BDC886-E2C9-4C60-8C8D-ED1EB5D4407A}"/>
              </a:ext>
            </a:extLst>
          </p:cNvPr>
          <p:cNvSpPr/>
          <p:nvPr/>
        </p:nvSpPr>
        <p:spPr>
          <a:xfrm>
            <a:off x="6806910" y="3900194"/>
            <a:ext cx="13824240" cy="600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b="1" dirty="0">
                <a:latin typeface="Arial" panose="020B0604020202020204" pitchFamily="34" charset="0"/>
                <a:cs typeface="Arial" panose="020B0604020202020204" pitchFamily="34" charset="0"/>
              </a:rPr>
              <a:t>Nombre de municipis per regions policials </a:t>
            </a:r>
          </a:p>
        </p:txBody>
      </p:sp>
      <p:sp>
        <p:nvSpPr>
          <p:cNvPr id="5" name="Rectángulo 4">
            <a:extLst>
              <a:ext uri="{FF2B5EF4-FFF2-40B4-BE49-F238E27FC236}">
                <a16:creationId xmlns:a16="http://schemas.microsoft.com/office/drawing/2014/main" xmlns="" id="{903AAEA2-87A4-4FFB-AF9F-B31699B9A459}"/>
              </a:ext>
            </a:extLst>
          </p:cNvPr>
          <p:cNvSpPr/>
          <p:nvPr/>
        </p:nvSpPr>
        <p:spPr>
          <a:xfrm>
            <a:off x="6806910" y="4733247"/>
            <a:ext cx="13824240" cy="80397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55330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5</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MOSTRA</a:t>
            </a:r>
          </a:p>
        </p:txBody>
      </p:sp>
      <p:sp>
        <p:nvSpPr>
          <p:cNvPr id="8" name="Rectángulo 9"/>
          <p:cNvSpPr/>
          <p:nvPr/>
        </p:nvSpPr>
        <p:spPr>
          <a:xfrm>
            <a:off x="4572040" y="1730668"/>
            <a:ext cx="17195140" cy="1494768"/>
          </a:xfrm>
          <a:prstGeom prst="rect">
            <a:avLst/>
          </a:prstGeom>
        </p:spPr>
        <p:txBody>
          <a:bodyPr wrap="square">
            <a:spAutoFit/>
          </a:bodyPr>
          <a:lstStyle/>
          <a:p>
            <a:pPr algn="just">
              <a:lnSpc>
                <a:spcPct val="115000"/>
              </a:lnSpc>
              <a:spcAft>
                <a:spcPts val="1000"/>
              </a:spcAft>
            </a:pPr>
            <a:r>
              <a:rPr lang="ca-ES" sz="3600" b="1" dirty="0">
                <a:latin typeface="Arial" panose="020B0604020202020204" pitchFamily="34" charset="0"/>
                <a:ea typeface="Cambria" panose="02040503050406030204" pitchFamily="18" charset="0"/>
                <a:cs typeface="Times New Roman" panose="02020603050405020304" pitchFamily="18" charset="0"/>
              </a:rPr>
              <a:t>60 respostes </a:t>
            </a:r>
            <a:endParaRPr lang="ca-ES" sz="3600" dirty="0">
              <a:latin typeface="Arial" panose="020B0604020202020204" pitchFamily="34" charset="0"/>
              <a:ea typeface="Cambria" panose="02040503050406030204" pitchFamily="18" charset="0"/>
              <a:cs typeface="Times New Roman" panose="02020603050405020304" pitchFamily="18" charset="0"/>
            </a:endParaRPr>
          </a:p>
          <a:p>
            <a:pPr marL="685800" indent="-685800" algn="just">
              <a:lnSpc>
                <a:spcPct val="115000"/>
              </a:lnSpc>
              <a:spcAft>
                <a:spcPts val="1000"/>
              </a:spcAft>
              <a:buFont typeface="Arial" panose="020B0604020202020204" pitchFamily="34" charset="0"/>
              <a:buChar char="•"/>
            </a:pPr>
            <a:r>
              <a:rPr lang="ca-ES" sz="3600" dirty="0">
                <a:latin typeface="Arial" panose="020B0604020202020204" pitchFamily="34" charset="0"/>
                <a:ea typeface="Cambria" panose="02040503050406030204" pitchFamily="18" charset="0"/>
                <a:cs typeface="Times New Roman" panose="02020603050405020304" pitchFamily="18" charset="0"/>
              </a:rPr>
              <a:t>Participació del 27’6%</a:t>
            </a:r>
          </a:p>
        </p:txBody>
      </p:sp>
      <p:graphicFrame>
        <p:nvGraphicFramePr>
          <p:cNvPr id="13" name="12 Gráfico"/>
          <p:cNvGraphicFramePr/>
          <p:nvPr>
            <p:extLst>
              <p:ext uri="{D42A27DB-BD31-4B8C-83A1-F6EECF244321}">
                <p14:modId xmlns:p14="http://schemas.microsoft.com/office/powerpoint/2010/main" val="3294619424"/>
              </p:ext>
            </p:extLst>
          </p:nvPr>
        </p:nvGraphicFramePr>
        <p:xfrm>
          <a:off x="5257800" y="4972050"/>
          <a:ext cx="8286749" cy="7658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Gráfico"/>
          <p:cNvGraphicFramePr/>
          <p:nvPr>
            <p:extLst>
              <p:ext uri="{D42A27DB-BD31-4B8C-83A1-F6EECF244321}">
                <p14:modId xmlns:p14="http://schemas.microsoft.com/office/powerpoint/2010/main" val="3333702656"/>
              </p:ext>
            </p:extLst>
          </p:nvPr>
        </p:nvGraphicFramePr>
        <p:xfrm>
          <a:off x="14396574" y="4972050"/>
          <a:ext cx="8756033" cy="76581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a:extLst>
              <a:ext uri="{FF2B5EF4-FFF2-40B4-BE49-F238E27FC236}">
                <a16:creationId xmlns:a16="http://schemas.microsoft.com/office/drawing/2014/main" xmlns="" id="{125F0318-334A-40E3-9CFD-335313383FD7}"/>
              </a:ext>
            </a:extLst>
          </p:cNvPr>
          <p:cNvSpPr/>
          <p:nvPr/>
        </p:nvSpPr>
        <p:spPr>
          <a:xfrm>
            <a:off x="5067300" y="3900194"/>
            <a:ext cx="8801100" cy="600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b="1" dirty="0">
                <a:latin typeface="Arial" panose="020B0604020202020204" pitchFamily="34" charset="0"/>
                <a:cs typeface="Arial" panose="020B0604020202020204" pitchFamily="34" charset="0"/>
              </a:rPr>
              <a:t>Participació de municipis per província</a:t>
            </a:r>
          </a:p>
        </p:txBody>
      </p:sp>
      <p:sp>
        <p:nvSpPr>
          <p:cNvPr id="12" name="Rectángulo 11">
            <a:extLst>
              <a:ext uri="{FF2B5EF4-FFF2-40B4-BE49-F238E27FC236}">
                <a16:creationId xmlns:a16="http://schemas.microsoft.com/office/drawing/2014/main" xmlns="" id="{F8EB1F2A-9C0E-4B9C-9366-3047CFD6FD11}"/>
              </a:ext>
            </a:extLst>
          </p:cNvPr>
          <p:cNvSpPr/>
          <p:nvPr/>
        </p:nvSpPr>
        <p:spPr>
          <a:xfrm>
            <a:off x="5067300" y="4733247"/>
            <a:ext cx="8801100" cy="8226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Rectángulo 14">
            <a:extLst>
              <a:ext uri="{FF2B5EF4-FFF2-40B4-BE49-F238E27FC236}">
                <a16:creationId xmlns:a16="http://schemas.microsoft.com/office/drawing/2014/main" xmlns="" id="{23BDC343-F7D0-41FD-B066-74145310E36D}"/>
              </a:ext>
            </a:extLst>
          </p:cNvPr>
          <p:cNvSpPr/>
          <p:nvPr/>
        </p:nvSpPr>
        <p:spPr>
          <a:xfrm>
            <a:off x="14396574" y="3900194"/>
            <a:ext cx="8801100" cy="600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b="1" dirty="0">
                <a:latin typeface="Arial" panose="020B0604020202020204" pitchFamily="34" charset="0"/>
                <a:cs typeface="Arial" panose="020B0604020202020204" pitchFamily="34" charset="0"/>
              </a:rPr>
              <a:t>Participació de municipis per comarques</a:t>
            </a:r>
          </a:p>
        </p:txBody>
      </p:sp>
      <p:sp>
        <p:nvSpPr>
          <p:cNvPr id="16" name="Rectángulo 15">
            <a:extLst>
              <a:ext uri="{FF2B5EF4-FFF2-40B4-BE49-F238E27FC236}">
                <a16:creationId xmlns:a16="http://schemas.microsoft.com/office/drawing/2014/main" xmlns="" id="{83FF85B9-9A4E-47A7-98E6-700556DD5FB4}"/>
              </a:ext>
            </a:extLst>
          </p:cNvPr>
          <p:cNvSpPr/>
          <p:nvPr/>
        </p:nvSpPr>
        <p:spPr>
          <a:xfrm>
            <a:off x="14396574" y="4733247"/>
            <a:ext cx="8801100" cy="8226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0820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6</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MOSTRA</a:t>
            </a:r>
          </a:p>
        </p:txBody>
      </p:sp>
      <p:graphicFrame>
        <p:nvGraphicFramePr>
          <p:cNvPr id="10" name="9 Gráfico"/>
          <p:cNvGraphicFramePr/>
          <p:nvPr>
            <p:extLst>
              <p:ext uri="{D42A27DB-BD31-4B8C-83A1-F6EECF244321}">
                <p14:modId xmlns:p14="http://schemas.microsoft.com/office/powerpoint/2010/main" val="3881122989"/>
              </p:ext>
            </p:extLst>
          </p:nvPr>
        </p:nvGraphicFramePr>
        <p:xfrm>
          <a:off x="7035510" y="4381501"/>
          <a:ext cx="1367184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a:extLst>
              <a:ext uri="{FF2B5EF4-FFF2-40B4-BE49-F238E27FC236}">
                <a16:creationId xmlns:a16="http://schemas.microsoft.com/office/drawing/2014/main" xmlns="" id="{0949D40C-AEB0-4B2B-BC2F-83F72B46D1A6}"/>
              </a:ext>
            </a:extLst>
          </p:cNvPr>
          <p:cNvSpPr/>
          <p:nvPr/>
        </p:nvSpPr>
        <p:spPr>
          <a:xfrm>
            <a:off x="7035510" y="3023894"/>
            <a:ext cx="13824240" cy="600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Arial" panose="020B0604020202020204" pitchFamily="34" charset="0"/>
                <a:cs typeface="Arial" panose="020B0604020202020204" pitchFamily="34" charset="0"/>
              </a:rPr>
              <a:t>Participació de </a:t>
            </a:r>
            <a:r>
              <a:rPr lang="es-ES" sz="3200" b="1" dirty="0" err="1">
                <a:latin typeface="Arial" panose="020B0604020202020204" pitchFamily="34" charset="0"/>
                <a:cs typeface="Arial" panose="020B0604020202020204" pitchFamily="34" charset="0"/>
              </a:rPr>
              <a:t>municipis</a:t>
            </a:r>
            <a:r>
              <a:rPr lang="es-ES" sz="3200" b="1" dirty="0">
                <a:latin typeface="Arial" panose="020B0604020202020204" pitchFamily="34" charset="0"/>
                <a:cs typeface="Arial" panose="020B0604020202020204" pitchFamily="34" charset="0"/>
              </a:rPr>
              <a:t> per </a:t>
            </a:r>
            <a:r>
              <a:rPr lang="es-ES" sz="3200" b="1" dirty="0" err="1">
                <a:latin typeface="Arial" panose="020B0604020202020204" pitchFamily="34" charset="0"/>
                <a:cs typeface="Arial" panose="020B0604020202020204" pitchFamily="34" charset="0"/>
              </a:rPr>
              <a:t>població</a:t>
            </a:r>
            <a:r>
              <a:rPr lang="es-ES" sz="3200" b="1" dirty="0">
                <a:latin typeface="Arial" panose="020B0604020202020204" pitchFamily="34" charset="0"/>
                <a:cs typeface="Arial" panose="020B0604020202020204" pitchFamily="34" charset="0"/>
              </a:rPr>
              <a:t> </a:t>
            </a:r>
          </a:p>
        </p:txBody>
      </p:sp>
      <p:sp>
        <p:nvSpPr>
          <p:cNvPr id="12" name="Rectángulo 11">
            <a:extLst>
              <a:ext uri="{FF2B5EF4-FFF2-40B4-BE49-F238E27FC236}">
                <a16:creationId xmlns:a16="http://schemas.microsoft.com/office/drawing/2014/main" xmlns="" id="{6B83D9E4-D4B5-4CD0-99D2-9BC834F0E1F3}"/>
              </a:ext>
            </a:extLst>
          </p:cNvPr>
          <p:cNvSpPr/>
          <p:nvPr/>
        </p:nvSpPr>
        <p:spPr>
          <a:xfrm>
            <a:off x="7035510" y="3856947"/>
            <a:ext cx="13824240" cy="80397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30785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6"/>
          <p:cNvSpPr txBox="1">
            <a:spLocks noGrp="1"/>
          </p:cNvSpPr>
          <p:nvPr>
            <p:ph type="body" idx="1"/>
          </p:nvPr>
        </p:nvSpPr>
        <p:spPr>
          <a:xfrm>
            <a:off x="1503072" y="6102803"/>
            <a:ext cx="912055" cy="1510394"/>
          </a:xfrm>
          <a:prstGeom prst="rect">
            <a:avLst/>
          </a:prstGeom>
          <a:noFill/>
          <a:ln>
            <a:noFill/>
          </a:ln>
        </p:spPr>
        <p:txBody>
          <a:bodyPr spcFirstLastPara="1" wrap="square" lIns="45700" tIns="45700" rIns="45700" bIns="45700" anchor="t" anchorCtr="0">
            <a:normAutofit/>
          </a:bodyPr>
          <a:lstStyle/>
          <a:p>
            <a:pPr marL="0" lvl="0" indent="101600" algn="ctr" rtl="0">
              <a:lnSpc>
                <a:spcPct val="70000"/>
              </a:lnSpc>
              <a:spcBef>
                <a:spcPts val="0"/>
              </a:spcBef>
              <a:spcAft>
                <a:spcPts val="0"/>
              </a:spcAft>
              <a:buClr>
                <a:srgbClr val="003C72"/>
              </a:buClr>
              <a:buSzPts val="10000"/>
              <a:buFont typeface="Arial"/>
              <a:buNone/>
            </a:pPr>
            <a:r>
              <a:rPr lang="ca-ES" dirty="0"/>
              <a:t>2</a:t>
            </a:r>
            <a:endParaRPr dirty="0"/>
          </a:p>
        </p:txBody>
      </p:sp>
      <p:sp>
        <p:nvSpPr>
          <p:cNvPr id="374" name="Google Shape;374;p16"/>
          <p:cNvSpPr txBox="1">
            <a:spLocks noGrp="1"/>
          </p:cNvSpPr>
          <p:nvPr>
            <p:ph type="body" idx="2"/>
          </p:nvPr>
        </p:nvSpPr>
        <p:spPr>
          <a:xfrm>
            <a:off x="5546311" y="3236214"/>
            <a:ext cx="17372362" cy="7351168"/>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SzPts val="11000"/>
              <a:buNone/>
            </a:pPr>
            <a:r>
              <a:rPr lang="ca-ES" dirty="0"/>
              <a:t>Sistema integral de policia</a:t>
            </a:r>
            <a:endParaRPr dirty="0"/>
          </a:p>
        </p:txBody>
      </p:sp>
      <p:pic>
        <p:nvPicPr>
          <p:cNvPr id="375" name="Google Shape;375;p16"/>
          <p:cNvPicPr preferRelativeResize="0"/>
          <p:nvPr/>
        </p:nvPicPr>
        <p:blipFill rotWithShape="1">
          <a:blip r:embed="rId3">
            <a:alphaModFix/>
          </a:blip>
          <a:srcRect r="-2506" b="46213"/>
          <a:stretch/>
        </p:blipFill>
        <p:spPr>
          <a:xfrm>
            <a:off x="23059097" y="13064583"/>
            <a:ext cx="313877" cy="238668"/>
          </a:xfrm>
          <a:prstGeom prst="rect">
            <a:avLst/>
          </a:prstGeom>
          <a:noFill/>
          <a:ln>
            <a:noFill/>
          </a:ln>
        </p:spPr>
      </p:pic>
      <p:cxnSp>
        <p:nvCxnSpPr>
          <p:cNvPr id="376" name="Google Shape;376;p16"/>
          <p:cNvCxnSpPr/>
          <p:nvPr/>
        </p:nvCxnSpPr>
        <p:spPr>
          <a:xfrm>
            <a:off x="23430141" y="13064583"/>
            <a:ext cx="0" cy="238667"/>
          </a:xfrm>
          <a:prstGeom prst="straightConnector1">
            <a:avLst/>
          </a:prstGeom>
          <a:noFill/>
          <a:ln w="9525" cap="flat" cmpd="sng">
            <a:solidFill>
              <a:schemeClr val="dk1"/>
            </a:solidFill>
            <a:prstDash val="solid"/>
            <a:round/>
            <a:headEnd type="none" w="sm" len="sm"/>
            <a:tailEnd type="none" w="sm" len="sm"/>
          </a:ln>
        </p:spPr>
      </p:cxnSp>
      <p:sp>
        <p:nvSpPr>
          <p:cNvPr id="377" name="Google Shape;377;p16"/>
          <p:cNvSpPr txBox="1">
            <a:spLocks noGrp="1"/>
          </p:cNvSpPr>
          <p:nvPr>
            <p:ph type="sldNum" idx="12"/>
          </p:nvPr>
        </p:nvSpPr>
        <p:spPr>
          <a:xfrm>
            <a:off x="23387536" y="12960230"/>
            <a:ext cx="646011" cy="471924"/>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SzPts val="2400"/>
              <a:buNone/>
            </a:pPr>
            <a:fld id="{00000000-1234-1234-1234-123412341234}" type="slidenum">
              <a:rPr lang="ca-ES"/>
              <a:t>7</a:t>
            </a:fld>
            <a:endParaRPr/>
          </a:p>
        </p:txBody>
      </p:sp>
    </p:spTree>
    <p:extLst>
      <p:ext uri="{BB962C8B-B14F-4D97-AF65-F5344CB8AC3E}">
        <p14:creationId xmlns:p14="http://schemas.microsoft.com/office/powerpoint/2010/main" val="315509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8</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PRINCIPALS RESULTATS</a:t>
            </a:r>
          </a:p>
        </p:txBody>
      </p:sp>
      <p:sp>
        <p:nvSpPr>
          <p:cNvPr id="29" name="Rectángulo 11"/>
          <p:cNvSpPr/>
          <p:nvPr/>
        </p:nvSpPr>
        <p:spPr>
          <a:xfrm>
            <a:off x="4572040" y="1827907"/>
            <a:ext cx="15521900" cy="861774"/>
          </a:xfrm>
          <a:prstGeom prst="rect">
            <a:avLst/>
          </a:prstGeom>
        </p:spPr>
        <p:txBody>
          <a:bodyPr wrap="square">
            <a:spAutoFit/>
          </a:bodyPr>
          <a:lstStyle/>
          <a:p>
            <a:r>
              <a:rPr lang="es-ES" sz="5000" b="1" dirty="0" err="1">
                <a:latin typeface="Arial" panose="020B0604020202020204" pitchFamily="34" charset="0"/>
                <a:ea typeface="Cambria" panose="02040503050406030204" pitchFamily="18" charset="0"/>
              </a:rPr>
              <a:t>Aspectes</a:t>
            </a:r>
            <a:r>
              <a:rPr lang="es-ES" sz="5000" b="1" dirty="0">
                <a:latin typeface="Arial" panose="020B0604020202020204" pitchFamily="34" charset="0"/>
                <a:ea typeface="Cambria" panose="02040503050406030204" pitchFamily="18" charset="0"/>
              </a:rPr>
              <a:t> </a:t>
            </a:r>
            <a:r>
              <a:rPr lang="es-ES" sz="5000" b="1" dirty="0" err="1">
                <a:latin typeface="Arial" panose="020B0604020202020204" pitchFamily="34" charset="0"/>
                <a:ea typeface="Cambria" panose="02040503050406030204" pitchFamily="18" charset="0"/>
              </a:rPr>
              <a:t>positius</a:t>
            </a:r>
            <a:r>
              <a:rPr lang="es-ES" sz="5000" b="1" dirty="0">
                <a:latin typeface="Arial" panose="020B0604020202020204" pitchFamily="34" charset="0"/>
                <a:ea typeface="Cambria" panose="02040503050406030204" pitchFamily="18" charset="0"/>
              </a:rPr>
              <a:t> del sistema integral de </a:t>
            </a:r>
            <a:r>
              <a:rPr lang="es-ES" sz="5000" b="1" dirty="0" err="1">
                <a:latin typeface="Arial" panose="020B0604020202020204" pitchFamily="34" charset="0"/>
                <a:ea typeface="Cambria" panose="02040503050406030204" pitchFamily="18" charset="0"/>
              </a:rPr>
              <a:t>policies</a:t>
            </a:r>
            <a:endParaRPr lang="ca-ES" sz="5000" dirty="0"/>
          </a:p>
        </p:txBody>
      </p:sp>
      <p:graphicFrame>
        <p:nvGraphicFramePr>
          <p:cNvPr id="10" name="9 Gráfico"/>
          <p:cNvGraphicFramePr/>
          <p:nvPr>
            <p:extLst>
              <p:ext uri="{D42A27DB-BD31-4B8C-83A1-F6EECF244321}">
                <p14:modId xmlns:p14="http://schemas.microsoft.com/office/powerpoint/2010/main" val="244733669"/>
              </p:ext>
            </p:extLst>
          </p:nvPr>
        </p:nvGraphicFramePr>
        <p:xfrm>
          <a:off x="4438690" y="3712464"/>
          <a:ext cx="19145210" cy="924776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a:extLst>
              <a:ext uri="{FF2B5EF4-FFF2-40B4-BE49-F238E27FC236}">
                <a16:creationId xmlns:a16="http://schemas.microsoft.com/office/drawing/2014/main" xmlns="" id="{BF4AAFC1-F253-4246-89FC-D5D90C286DFD}"/>
              </a:ext>
            </a:extLst>
          </p:cNvPr>
          <p:cNvSpPr/>
          <p:nvPr/>
        </p:nvSpPr>
        <p:spPr>
          <a:xfrm>
            <a:off x="5146530" y="3712464"/>
            <a:ext cx="17923020" cy="93836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49391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ca-ES" dirty="0"/>
              <a:t>2</a:t>
            </a:r>
          </a:p>
        </p:txBody>
      </p:sp>
      <p:sp>
        <p:nvSpPr>
          <p:cNvPr id="9" name="Marcador de número de diapositiva 8"/>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ca-ES" smtClean="0"/>
              <a:t>9</a:t>
            </a:fld>
            <a:endParaRPr lang="ca-ES"/>
          </a:p>
        </p:txBody>
      </p:sp>
      <p:sp>
        <p:nvSpPr>
          <p:cNvPr id="11" name="Google Shape;272;p16"/>
          <p:cNvSpPr txBox="1">
            <a:spLocks noGrp="1"/>
          </p:cNvSpPr>
          <p:nvPr>
            <p:ph type="body" idx="7"/>
          </p:nvPr>
        </p:nvSpPr>
        <p:spPr>
          <a:xfrm>
            <a:off x="4572040" y="404307"/>
            <a:ext cx="18399472" cy="1236763"/>
          </a:xfrm>
          <a:prstGeom prst="rect">
            <a:avLst/>
          </a:prstGeom>
          <a:noFill/>
          <a:ln>
            <a:noFill/>
          </a:ln>
        </p:spPr>
        <p:txBody>
          <a:bodyPr spcFirstLastPara="1" wrap="square" lIns="50800" tIns="50800" rIns="50800" bIns="50800" anchor="ctr" anchorCtr="0">
            <a:noAutofit/>
          </a:bodyPr>
          <a:lstStyle/>
          <a:p>
            <a:pPr marL="0" lvl="0" indent="0"/>
            <a:r>
              <a:rPr lang="ca-ES" dirty="0"/>
              <a:t>PRINCIPALS RESULTATS</a:t>
            </a:r>
          </a:p>
        </p:txBody>
      </p:sp>
      <p:sp>
        <p:nvSpPr>
          <p:cNvPr id="29" name="Rectángulo 11"/>
          <p:cNvSpPr/>
          <p:nvPr/>
        </p:nvSpPr>
        <p:spPr>
          <a:xfrm>
            <a:off x="4572040" y="1827907"/>
            <a:ext cx="15521900" cy="861774"/>
          </a:xfrm>
          <a:prstGeom prst="rect">
            <a:avLst/>
          </a:prstGeom>
        </p:spPr>
        <p:txBody>
          <a:bodyPr wrap="square">
            <a:spAutoFit/>
          </a:bodyPr>
          <a:lstStyle/>
          <a:p>
            <a:r>
              <a:rPr lang="es-ES" sz="5000" b="1" dirty="0" err="1">
                <a:latin typeface="Arial" panose="020B0604020202020204" pitchFamily="34" charset="0"/>
                <a:ea typeface="Cambria" panose="02040503050406030204" pitchFamily="18" charset="0"/>
              </a:rPr>
              <a:t>Aspectes</a:t>
            </a:r>
            <a:r>
              <a:rPr lang="es-ES" sz="5000" b="1" dirty="0">
                <a:latin typeface="Arial" panose="020B0604020202020204" pitchFamily="34" charset="0"/>
                <a:ea typeface="Cambria" panose="02040503050406030204" pitchFamily="18" charset="0"/>
              </a:rPr>
              <a:t> </a:t>
            </a:r>
            <a:r>
              <a:rPr lang="es-ES" sz="5000" b="1" dirty="0" err="1">
                <a:latin typeface="Arial" panose="020B0604020202020204" pitchFamily="34" charset="0"/>
                <a:ea typeface="Cambria" panose="02040503050406030204" pitchFamily="18" charset="0"/>
              </a:rPr>
              <a:t>negatius</a:t>
            </a:r>
            <a:r>
              <a:rPr lang="es-ES" sz="5000" b="1" dirty="0">
                <a:latin typeface="Arial" panose="020B0604020202020204" pitchFamily="34" charset="0"/>
                <a:ea typeface="Cambria" panose="02040503050406030204" pitchFamily="18" charset="0"/>
              </a:rPr>
              <a:t> del sistema integral de </a:t>
            </a:r>
            <a:r>
              <a:rPr lang="es-ES" sz="5000" b="1" dirty="0" err="1">
                <a:latin typeface="Arial" panose="020B0604020202020204" pitchFamily="34" charset="0"/>
                <a:ea typeface="Cambria" panose="02040503050406030204" pitchFamily="18" charset="0"/>
              </a:rPr>
              <a:t>policies</a:t>
            </a:r>
            <a:r>
              <a:rPr lang="es-ES" sz="5000" b="1" dirty="0">
                <a:latin typeface="Arial" panose="020B0604020202020204" pitchFamily="34" charset="0"/>
                <a:ea typeface="Cambria" panose="02040503050406030204" pitchFamily="18" charset="0"/>
              </a:rPr>
              <a:t> </a:t>
            </a:r>
            <a:endParaRPr lang="ca-ES" sz="5000" dirty="0"/>
          </a:p>
        </p:txBody>
      </p:sp>
      <p:graphicFrame>
        <p:nvGraphicFramePr>
          <p:cNvPr id="7" name="Gráfico 6"/>
          <p:cNvGraphicFramePr/>
          <p:nvPr>
            <p:extLst>
              <p:ext uri="{D42A27DB-BD31-4B8C-83A1-F6EECF244321}">
                <p14:modId xmlns:p14="http://schemas.microsoft.com/office/powerpoint/2010/main" val="415503667"/>
              </p:ext>
            </p:extLst>
          </p:nvPr>
        </p:nvGraphicFramePr>
        <p:xfrm>
          <a:off x="5780965" y="3848100"/>
          <a:ext cx="15981621" cy="89725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a:extLst>
              <a:ext uri="{FF2B5EF4-FFF2-40B4-BE49-F238E27FC236}">
                <a16:creationId xmlns:a16="http://schemas.microsoft.com/office/drawing/2014/main" xmlns="" id="{FBE86D70-A0F7-4375-91A0-911259AA50F8}"/>
              </a:ext>
            </a:extLst>
          </p:cNvPr>
          <p:cNvSpPr/>
          <p:nvPr/>
        </p:nvSpPr>
        <p:spPr>
          <a:xfrm>
            <a:off x="5146530" y="3712464"/>
            <a:ext cx="17923020" cy="93836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939079227"/>
      </p:ext>
    </p:extLst>
  </p:cSld>
  <p:clrMapOvr>
    <a:masterClrMapping/>
  </p:clrMapOvr>
</p:sld>
</file>

<file path=ppt/theme/theme1.xml><?xml version="1.0" encoding="utf-8"?>
<a:theme xmlns:a="http://schemas.openxmlformats.org/drawingml/2006/main" name="White">
  <a:themeElements>
    <a:clrScheme name="White">
      <a:dk1>
        <a:srgbClr val="003A6E"/>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37260</TotalTime>
  <Words>850</Words>
  <Application>Microsoft Office PowerPoint</Application>
  <PresentationFormat>Personalizado</PresentationFormat>
  <Paragraphs>133</Paragraphs>
  <Slides>22</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Calibri</vt:lpstr>
      <vt:lpstr>Helvetica Neue</vt:lpstr>
      <vt:lpstr>Times New Roman</vt:lpstr>
      <vt:lpstr>Helvetica Neue Light</vt:lpstr>
      <vt:lpstr>Arial</vt:lpstr>
      <vt:lpstr>Cambria</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ACM.cat - David Prat</dc:creator>
  <cp:lastModifiedBy>Rombouts Matamala, Odile</cp:lastModifiedBy>
  <cp:revision>219</cp:revision>
  <cp:lastPrinted>2022-09-16T07:35:06Z</cp:lastPrinted>
  <dcterms:created xsi:type="dcterms:W3CDTF">2020-02-27T07:17:11Z</dcterms:created>
  <dcterms:modified xsi:type="dcterms:W3CDTF">2022-09-16T08:32:20Z</dcterms:modified>
</cp:coreProperties>
</file>