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74" r:id="rId2"/>
    <p:sldId id="345" r:id="rId3"/>
    <p:sldId id="313" r:id="rId4"/>
    <p:sldId id="314" r:id="rId5"/>
    <p:sldId id="323" r:id="rId6"/>
    <p:sldId id="342" r:id="rId7"/>
    <p:sldId id="327" r:id="rId8"/>
    <p:sldId id="318" r:id="rId9"/>
    <p:sldId id="320" r:id="rId10"/>
    <p:sldId id="341" r:id="rId11"/>
    <p:sldId id="321" r:id="rId12"/>
    <p:sldId id="315" r:id="rId13"/>
    <p:sldId id="331" r:id="rId14"/>
    <p:sldId id="333" r:id="rId15"/>
    <p:sldId id="346" r:id="rId16"/>
  </p:sldIdLst>
  <p:sldSz cx="9144000" cy="6858000" type="screen4x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2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2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2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2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2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2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2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2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 userDrawn="1">
          <p15:clr>
            <a:srgbClr val="A4A3A4"/>
          </p15:clr>
        </p15:guide>
        <p15:guide id="2" pos="295" userDrawn="1">
          <p15:clr>
            <a:srgbClr val="A4A3A4"/>
          </p15:clr>
        </p15:guide>
        <p15:guide id="3" orient="horz" pos="31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D2C62"/>
    <a:srgbClr val="3F80CD"/>
    <a:srgbClr val="FF0000"/>
    <a:srgbClr val="EE4A18"/>
    <a:srgbClr val="595959"/>
    <a:srgbClr val="009586"/>
    <a:srgbClr val="B3B3B3"/>
    <a:srgbClr val="D70E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 mitjà 2 - èmfasi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2787"/>
    <p:restoredTop sz="89490" autoAdjust="0"/>
  </p:normalViewPr>
  <p:slideViewPr>
    <p:cSldViewPr snapToObjects="1" showGuides="1">
      <p:cViewPr varScale="1">
        <p:scale>
          <a:sx n="104" d="100"/>
          <a:sy n="104" d="100"/>
        </p:scale>
        <p:origin x="1446" y="108"/>
      </p:cViewPr>
      <p:guideLst>
        <p:guide orient="horz" pos="1162"/>
        <p:guide pos="295"/>
        <p:guide orient="horz" pos="31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52" d="100"/>
          <a:sy n="52" d="100"/>
        </p:scale>
        <p:origin x="-2678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C7E76-E1D0-43CA-8570-16C9AEF5C27C}" type="datetimeFigureOut">
              <a:rPr lang="ca-ES" smtClean="0"/>
              <a:t>8/9/2022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a-ES" smtClean="0"/>
              <a:t>Feu clic aquí per editar estils</a:t>
            </a:r>
          </a:p>
          <a:p>
            <a:pPr lvl="1"/>
            <a:r>
              <a:rPr lang="ca-ES" smtClean="0"/>
              <a:t>Segon nivell</a:t>
            </a:r>
          </a:p>
          <a:p>
            <a:pPr lvl="2"/>
            <a:r>
              <a:rPr lang="ca-ES" smtClean="0"/>
              <a:t>Tercer nivell</a:t>
            </a:r>
          </a:p>
          <a:p>
            <a:pPr lvl="3"/>
            <a:r>
              <a:rPr lang="ca-ES" smtClean="0"/>
              <a:t>Quart nivell</a:t>
            </a:r>
          </a:p>
          <a:p>
            <a:pPr lvl="4"/>
            <a:r>
              <a:rPr lang="ca-ES" smtClean="0"/>
              <a:t>Cinquè nivell</a:t>
            </a:r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9315B-F9EB-4A51-9339-C53E3E49788A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18149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679934-7BD8-4028-9ADD-60302D684484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5E4982-2760-46D6-A42C-27E2CEFA11AB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3876886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FCA18F-9ECE-4FA7-9FED-4D68F3692AAC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E77F0-38CE-45C9-972D-6AF2CA3A27F1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2865293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A9FF25-C8F5-4ED8-95CC-6411E151221D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66B00-4BA8-4A24-BAB2-1C0F84A8297A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1457613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6EDF11-D8D0-4FC7-A333-AF2073F64DE9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ca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D5E61E-9B97-46D0-AB15-6A2A7B5B3708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325249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5F4642-40A5-4529-A54D-64DD1DB25A31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ca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FD717-9159-4D23-9B39-D13CFAD98657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2406750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BE517-3CAA-44E6-80D7-D2C5044265F4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ca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1FC0BC-5CA0-497D-BFE4-5B0533C00FF8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2387760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6D33DA-B5EA-4157-897E-C99B3365BA9C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ca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E740E-D326-4A93-B4A1-9453D8A85FDF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2102875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632725-BA9B-4040-92AA-40CB99CACD02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ca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D5B4C-0836-419F-A66B-40A2BE4FC4C7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1029782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4FE4C9-BB29-4502-A659-A5552C8D1225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ca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25C0A-5879-4764-973B-5088BA9F79BF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4247586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28CDF1-2E08-4B73-88B6-D295AD5F8141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5B95F-0B46-47E1-8104-4C54CF6262F0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2535995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549F5F-2EF3-4009-BCC1-2F0637A764D8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2E62D-E572-4744-9B1F-DEF2B727BB0E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  <p:extLst>
      <p:ext uri="{BB962C8B-B14F-4D97-AF65-F5344CB8AC3E}">
        <p14:creationId xmlns:p14="http://schemas.microsoft.com/office/powerpoint/2010/main" val="3831908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ca-ES" smtClean="0"/>
              <a:t>Clic para editar título</a:t>
            </a:r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ca-ES" smtClean="0"/>
              <a:t>Haga clic para modificar el estilo de texto del patrón</a:t>
            </a:r>
          </a:p>
          <a:p>
            <a:pPr lvl="1"/>
            <a:r>
              <a:rPr lang="es-ES_tradnl" altLang="ca-ES" smtClean="0"/>
              <a:t>Segundo nivel</a:t>
            </a:r>
          </a:p>
          <a:p>
            <a:pPr lvl="2"/>
            <a:r>
              <a:rPr lang="es-ES_tradnl" altLang="ca-ES" smtClean="0"/>
              <a:t>Tercer nivel</a:t>
            </a:r>
          </a:p>
          <a:p>
            <a:pPr lvl="3"/>
            <a:r>
              <a:rPr lang="es-ES_tradnl" altLang="ca-ES" smtClean="0"/>
              <a:t>Cuarto nivel</a:t>
            </a:r>
          </a:p>
          <a:p>
            <a:pPr lvl="4"/>
            <a:r>
              <a:rPr lang="es-ES_tradnl" altLang="ca-ES" smtClean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52" charset="0"/>
              </a:defRPr>
            </a:lvl1pPr>
          </a:lstStyle>
          <a:p>
            <a:fld id="{E30D19E4-63AE-4E28-80DA-7D37A4DEAAAD}" type="datetime1">
              <a:rPr lang="es-ES_tradnl" altLang="ca-ES"/>
              <a:pPr/>
              <a:t>08/09/2022</a:t>
            </a:fld>
            <a:endParaRPr lang="es-ES_tradnl" alt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52" charset="0"/>
              </a:defRPr>
            </a:lvl1pPr>
          </a:lstStyle>
          <a:p>
            <a:endParaRPr lang="es-ES" alt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52" charset="0"/>
              </a:defRPr>
            </a:lvl1pPr>
          </a:lstStyle>
          <a:p>
            <a:fld id="{480E9391-8396-4A24-84A6-7817F27E1C3B}" type="slidenum">
              <a:rPr lang="es-ES_tradnl" altLang="ca-ES"/>
              <a:pPr/>
              <a:t>‹Nº›</a:t>
            </a:fld>
            <a:endParaRPr lang="es-ES_tradnl" alt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100" charset="-128"/>
          <a:cs typeface="ＭＳ Ｐゴシック" pitchFamily="10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00" charset="0"/>
          <a:ea typeface="ＭＳ Ｐゴシック" pitchFamily="100" charset="-128"/>
          <a:cs typeface="ＭＳ Ｐゴシック" pitchFamily="10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00" charset="0"/>
          <a:ea typeface="ＭＳ Ｐゴシック" pitchFamily="100" charset="-128"/>
          <a:cs typeface="ＭＳ Ｐゴシック" pitchFamily="10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00" charset="0"/>
          <a:ea typeface="ＭＳ Ｐゴシック" pitchFamily="100" charset="-128"/>
          <a:cs typeface="ＭＳ Ｐゴシック" pitchFamily="10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00" charset="0"/>
          <a:ea typeface="ＭＳ Ｐゴシック" pitchFamily="100" charset="-128"/>
          <a:cs typeface="ＭＳ Ｐゴシック" pitchFamily="10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00" charset="0"/>
          <a:ea typeface="ＭＳ Ｐゴシック" pitchFamily="100" charset="-128"/>
          <a:cs typeface="ＭＳ Ｐゴシック" pitchFamily="10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00" charset="0"/>
          <a:ea typeface="ＭＳ Ｐゴシック" pitchFamily="100" charset="-128"/>
          <a:cs typeface="ＭＳ Ｐゴシック" pitchFamily="10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00" charset="0"/>
          <a:ea typeface="ＭＳ Ｐゴシック" pitchFamily="100" charset="-128"/>
          <a:cs typeface="ＭＳ Ｐゴシック" pitchFamily="10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100" charset="0"/>
          <a:ea typeface="ＭＳ Ｐゴシック" pitchFamily="100" charset="-128"/>
          <a:cs typeface="ＭＳ Ｐゴシック" pitchFamily="10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100" charset="-128"/>
          <a:cs typeface="ＭＳ Ｐゴシック" pitchFamily="10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100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100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100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10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831" y="320993"/>
            <a:ext cx="7237205" cy="466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5" name="CuadroTexto 5"/>
          <p:cNvSpPr txBox="1">
            <a:spLocks noChangeArrowheads="1"/>
          </p:cNvSpPr>
          <p:nvPr/>
        </p:nvSpPr>
        <p:spPr bwMode="auto">
          <a:xfrm>
            <a:off x="-6424" y="323352"/>
            <a:ext cx="5402714" cy="1323439"/>
          </a:xfrm>
          <a:prstGeom prst="rect">
            <a:avLst/>
          </a:prstGeom>
          <a:solidFill>
            <a:srgbClr val="D70E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just" eaLnBrk="1" hangingPunct="1"/>
            <a:r>
              <a:rPr lang="ca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Comissió d’Estudi del Model Policial</a:t>
            </a:r>
          </a:p>
          <a:p>
            <a:pPr algn="just" eaLnBrk="1" hangingPunct="1"/>
            <a:endParaRPr lang="ca-ES" altLang="ca-ES" sz="2000" dirty="0" smtClean="0">
              <a:solidFill>
                <a:schemeClr val="bg1"/>
              </a:solidFill>
              <a:latin typeface="Arial Black" pitchFamily="52" charset="0"/>
            </a:endParaRPr>
          </a:p>
          <a:p>
            <a:pPr algn="just" eaLnBrk="1" hangingPunct="1"/>
            <a:r>
              <a:rPr lang="ca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Eines </a:t>
            </a:r>
            <a:r>
              <a:rPr lang="es-ES" altLang="ca-ES" sz="2000" dirty="0" err="1" smtClean="0">
                <a:solidFill>
                  <a:schemeClr val="bg1"/>
                </a:solidFill>
                <a:latin typeface="Arial Black" pitchFamily="52" charset="0"/>
              </a:rPr>
              <a:t>específiques</a:t>
            </a:r>
            <a:r>
              <a:rPr lang="es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 per </a:t>
            </a:r>
          </a:p>
          <a:p>
            <a:pPr algn="just" eaLnBrk="1" hangingPunct="1"/>
            <a:r>
              <a:rPr lang="es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a la </a:t>
            </a:r>
            <a:r>
              <a:rPr lang="es-ES" altLang="ca-ES" sz="2000" dirty="0" err="1" smtClean="0">
                <a:solidFill>
                  <a:schemeClr val="bg1"/>
                </a:solidFill>
                <a:latin typeface="Arial Black" pitchFamily="52" charset="0"/>
              </a:rPr>
              <a:t>gestió</a:t>
            </a:r>
            <a:r>
              <a:rPr lang="es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 de </a:t>
            </a:r>
            <a:r>
              <a:rPr lang="es-ES" altLang="ca-ES" sz="2000" dirty="0" err="1" smtClean="0">
                <a:solidFill>
                  <a:schemeClr val="bg1"/>
                </a:solidFill>
                <a:latin typeface="Arial Black" pitchFamily="52" charset="0"/>
              </a:rPr>
              <a:t>l’ordre</a:t>
            </a:r>
            <a:r>
              <a:rPr lang="es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 </a:t>
            </a:r>
            <a:r>
              <a:rPr lang="es-ES" altLang="ca-ES" sz="2000" dirty="0" err="1" smtClean="0">
                <a:solidFill>
                  <a:schemeClr val="bg1"/>
                </a:solidFill>
                <a:latin typeface="Arial Black" pitchFamily="52" charset="0"/>
              </a:rPr>
              <a:t>públic</a:t>
            </a:r>
            <a:r>
              <a:rPr lang="es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  </a:t>
            </a:r>
            <a:endParaRPr lang="ca-ES" altLang="ca-ES" sz="20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-33020"/>
            <a:ext cx="9144000" cy="354013"/>
          </a:xfrm>
          <a:prstGeom prst="rect">
            <a:avLst/>
          </a:prstGeom>
          <a:solidFill>
            <a:srgbClr val="0D2C6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pic>
        <p:nvPicPr>
          <p:cNvPr id="14343" name="Imagen 12" descr="Marca color P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10200"/>
            <a:ext cx="1716088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34" descr="F:\Any2008\AOT\DissenyelPortal\ImatgeCorporativaPGME\PNG\Gencat_Centrada_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983288"/>
            <a:ext cx="174942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800" b="1" dirty="0" smtClean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1</a:t>
            </a:r>
            <a:endParaRPr lang="es-ES_tradnl" altLang="ca-ES" sz="1800" b="1" dirty="0">
              <a:solidFill>
                <a:schemeClr val="bg1"/>
              </a:solidFill>
              <a:latin typeface="Arial Narrow" pitchFamily="52" charset="0"/>
              <a:ea typeface="Arial Black" pitchFamily="52" charset="0"/>
            </a:endParaRPr>
          </a:p>
        </p:txBody>
      </p: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3291" y="2113351"/>
            <a:ext cx="862875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1300" dirty="0"/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a-ES" sz="1300" dirty="0"/>
          </a:p>
          <a:p>
            <a:pPr>
              <a:lnSpc>
                <a:spcPct val="150000"/>
              </a:lnSpc>
            </a:pPr>
            <a:r>
              <a:rPr lang="ca-ES" sz="1300" dirty="0"/>
              <a:t>	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a-ES" sz="1300" dirty="0"/>
          </a:p>
        </p:txBody>
      </p:sp>
      <p:sp>
        <p:nvSpPr>
          <p:cNvPr id="12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 dirty="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3" name="CuadroTexto 6"/>
          <p:cNvSpPr txBox="1">
            <a:spLocks noChangeArrowheads="1"/>
          </p:cNvSpPr>
          <p:nvPr/>
        </p:nvSpPr>
        <p:spPr bwMode="auto">
          <a:xfrm>
            <a:off x="153291" y="408390"/>
            <a:ext cx="705919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800" dirty="0" smtClean="0">
                <a:solidFill>
                  <a:schemeClr val="bg1"/>
                </a:solidFill>
                <a:latin typeface="Arial Black" pitchFamily="52" charset="0"/>
              </a:rPr>
              <a:t>Elements físics de separació (tanques i </a:t>
            </a:r>
          </a:p>
          <a:p>
            <a:pPr eaLnBrk="1" hangingPunct="1"/>
            <a:r>
              <a:rPr lang="ca-ES" altLang="ca-ES" sz="1800" dirty="0" smtClean="0">
                <a:solidFill>
                  <a:schemeClr val="bg1"/>
                </a:solidFill>
                <a:latin typeface="Arial Black" pitchFamily="52" charset="0"/>
              </a:rPr>
              <a:t>xarxes)</a:t>
            </a:r>
          </a:p>
          <a:p>
            <a:pPr eaLnBrk="1" hangingPunct="1"/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pic>
        <p:nvPicPr>
          <p:cNvPr id="10" name="Picture 2" descr="ARRO i BRIMO deixen de fer tasques d'ordre públic per col·locar tanques de  segureta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8" t="-192" r="488" b="-192"/>
          <a:stretch/>
        </p:blipFill>
        <p:spPr bwMode="auto">
          <a:xfrm>
            <a:off x="1228368" y="1427460"/>
            <a:ext cx="7006282" cy="38017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Rectangle 4"/>
          <p:cNvSpPr/>
          <p:nvPr/>
        </p:nvSpPr>
        <p:spPr>
          <a:xfrm rot="649331">
            <a:off x="5457825" y="4308951"/>
            <a:ext cx="1422577" cy="366222"/>
          </a:xfrm>
          <a:prstGeom prst="rect">
            <a:avLst/>
          </a:prstGeom>
          <a:solidFill>
            <a:schemeClr val="tx1">
              <a:alpha val="7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Rectangle arrodonit 6"/>
          <p:cNvSpPr/>
          <p:nvPr/>
        </p:nvSpPr>
        <p:spPr>
          <a:xfrm rot="19684690">
            <a:off x="3309691" y="4824964"/>
            <a:ext cx="715267" cy="183482"/>
          </a:xfrm>
          <a:prstGeom prst="round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5" name="Rectangle arrodonit 14"/>
          <p:cNvSpPr/>
          <p:nvPr/>
        </p:nvSpPr>
        <p:spPr>
          <a:xfrm>
            <a:off x="1319213" y="4293096"/>
            <a:ext cx="444475" cy="198966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6" name="Rectangle arrodonit 15"/>
          <p:cNvSpPr/>
          <p:nvPr/>
        </p:nvSpPr>
        <p:spPr>
          <a:xfrm>
            <a:off x="5868144" y="3212976"/>
            <a:ext cx="300969" cy="11535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2101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800" b="1" dirty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2</a:t>
            </a:r>
          </a:p>
        </p:txBody>
      </p: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9607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5.- Emissió de missatges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Per megafonia o per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L-RAD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pic>
        <p:nvPicPr>
          <p:cNvPr id="11" name="Imatge 10" descr="D:\Usuaris\PG009735\Desktop\BRIMO\LRA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47" y="1477859"/>
            <a:ext cx="4317161" cy="25272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9607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5.- Emissió de missatges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Per megafonia o per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L-RAD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3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203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4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Desplegament a peu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I en línia d’efectius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d’ordre públic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4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203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4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Desplegament a peu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I en línia d’efectius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d’ordre públic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5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6" name="CuadroTexto 6"/>
          <p:cNvSpPr txBox="1">
            <a:spLocks noChangeArrowheads="1"/>
          </p:cNvSpPr>
          <p:nvPr/>
        </p:nvSpPr>
        <p:spPr bwMode="auto">
          <a:xfrm>
            <a:off x="45306" y="369888"/>
            <a:ext cx="52467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Emissió de missatges per megafonia o per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L-RAD (LONG RANG ACOUSTIC DEVICE)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pic>
        <p:nvPicPr>
          <p:cNvPr id="2" name="Imat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488021"/>
            <a:ext cx="3363838" cy="4485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2937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800" b="1" dirty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3</a:t>
            </a:r>
          </a:p>
        </p:txBody>
      </p: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tg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78147"/>
            <a:ext cx="7488832" cy="4464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7" name="CuadroTexto 6"/>
          <p:cNvSpPr txBox="1">
            <a:spLocks noChangeArrowheads="1"/>
          </p:cNvSpPr>
          <p:nvPr/>
        </p:nvSpPr>
        <p:spPr bwMode="auto">
          <a:xfrm>
            <a:off x="45306" y="566657"/>
            <a:ext cx="5246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Ús de xarxes socials</a:t>
            </a:r>
          </a:p>
        </p:txBody>
      </p:sp>
    </p:spTree>
    <p:extLst>
      <p:ext uri="{BB962C8B-B14F-4D97-AF65-F5344CB8AC3E}">
        <p14:creationId xmlns:p14="http://schemas.microsoft.com/office/powerpoint/2010/main" val="425356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74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4606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11.- Defensa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200" b="1" dirty="0" smtClean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4</a:t>
            </a:r>
            <a:endParaRPr lang="es-ES_tradnl" altLang="ca-ES" sz="1200" b="1" dirty="0">
              <a:solidFill>
                <a:schemeClr val="bg1"/>
              </a:solidFill>
              <a:latin typeface="Arial Narrow" pitchFamily="52" charset="0"/>
              <a:ea typeface="Arial Black" pitchFamily="52" charset="0"/>
            </a:endParaRPr>
          </a:p>
        </p:txBody>
      </p: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3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4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5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6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7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8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9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21" name="CuadroTexto 6"/>
          <p:cNvSpPr txBox="1">
            <a:spLocks noChangeArrowheads="1"/>
          </p:cNvSpPr>
          <p:nvPr/>
        </p:nvSpPr>
        <p:spPr bwMode="auto">
          <a:xfrm>
            <a:off x="45306" y="566657"/>
            <a:ext cx="5246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Grup d’Obtenció i Assegurament de la Prova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pic>
        <p:nvPicPr>
          <p:cNvPr id="22" name="Picture 2" descr="Comprar: Parche del GOAP de la Brigada Móbil dels Mossos d'Esquadra –  TiendaMoss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31038"/>
            <a:ext cx="2952328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3" name="Imatg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676" y="2276872"/>
            <a:ext cx="5869332" cy="3888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6572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74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4606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11.- Defensa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200" b="1" dirty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5</a:t>
            </a:r>
          </a:p>
        </p:txBody>
      </p: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3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4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5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6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7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8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9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21" name="CuadroTexto 6"/>
          <p:cNvSpPr txBox="1">
            <a:spLocks noChangeArrowheads="1"/>
          </p:cNvSpPr>
          <p:nvPr/>
        </p:nvSpPr>
        <p:spPr bwMode="auto">
          <a:xfrm>
            <a:off x="45306" y="566657"/>
            <a:ext cx="5246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Defensa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pic>
        <p:nvPicPr>
          <p:cNvPr id="2" name="Imat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775" y="1336602"/>
            <a:ext cx="4122420" cy="50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4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74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5987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13.- </a:t>
            </a:r>
            <a:r>
              <a:rPr lang="es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Escopeta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200" b="1" dirty="0" smtClean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6</a:t>
            </a:r>
            <a:endParaRPr lang="es-ES_tradnl" altLang="ca-ES" sz="1200" b="1" dirty="0">
              <a:solidFill>
                <a:schemeClr val="bg1"/>
              </a:solidFill>
              <a:latin typeface="Arial Narrow" pitchFamily="52" charset="0"/>
              <a:ea typeface="Arial Black" pitchFamily="52" charset="0"/>
            </a:endParaRPr>
          </a:p>
        </p:txBody>
      </p: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4606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11.- Defensa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3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4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5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6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7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8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9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1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22" name="CuadroTexto 6"/>
          <p:cNvSpPr txBox="1">
            <a:spLocks noChangeArrowheads="1"/>
          </p:cNvSpPr>
          <p:nvPr/>
        </p:nvSpPr>
        <p:spPr bwMode="auto">
          <a:xfrm>
            <a:off x="28821" y="569452"/>
            <a:ext cx="5246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Escopeta policial llançament de salves 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pic>
        <p:nvPicPr>
          <p:cNvPr id="3" name="Imat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118360"/>
            <a:ext cx="7234512" cy="3110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5837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200" b="1" dirty="0" smtClean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7</a:t>
            </a:r>
            <a:endParaRPr lang="es-ES_tradnl" altLang="ca-ES" sz="1200" b="1" dirty="0">
              <a:solidFill>
                <a:schemeClr val="bg1"/>
              </a:solidFill>
              <a:latin typeface="Arial Narrow" pitchFamily="52" charset="0"/>
              <a:ea typeface="Arial Black" pitchFamily="52" charset="0"/>
            </a:endParaRPr>
          </a:p>
        </p:txBody>
      </p: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6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7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8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9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21" name="CuadroTexto 6"/>
          <p:cNvSpPr txBox="1">
            <a:spLocks noChangeArrowheads="1"/>
          </p:cNvSpPr>
          <p:nvPr/>
        </p:nvSpPr>
        <p:spPr bwMode="auto">
          <a:xfrm>
            <a:off x="45306" y="555081"/>
            <a:ext cx="5246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Artefactes fumígens (ATF)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pic>
        <p:nvPicPr>
          <p:cNvPr id="22" name="Imatge 21" descr="U:\Restauracio\@uarm_atcoor\INFORME BREU COMISSIO ORDRE PÚBLIC\imagesZ8E59M0C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689" y="1931330"/>
            <a:ext cx="3141423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4427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200" b="1" dirty="0" smtClean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8</a:t>
            </a:r>
            <a:endParaRPr lang="es-ES_tradnl" altLang="ca-ES" sz="1200" b="1" dirty="0">
              <a:solidFill>
                <a:schemeClr val="bg1"/>
              </a:solidFill>
              <a:latin typeface="Arial Narrow" pitchFamily="52" charset="0"/>
              <a:ea typeface="Arial Black" pitchFamily="52" charset="0"/>
            </a:endParaRPr>
          </a:p>
        </p:txBody>
      </p: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pic>
        <p:nvPicPr>
          <p:cNvPr id="11" name="Imatge 10" descr="C:\Users\pg007254\AppData\Local\Microsoft\Windows\Temporary Internet Files\Content.Word\images26DLWEL5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3" r="5574"/>
          <a:stretch/>
        </p:blipFill>
        <p:spPr bwMode="auto">
          <a:xfrm>
            <a:off x="1115616" y="2162894"/>
            <a:ext cx="2160240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tge 11" descr="U:\Restauracio\@uarm_atcoor\INFORME BREU COMISSIO ORDRE PÚBLIC\imagesG99TD3VI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460" y="1700808"/>
            <a:ext cx="3617868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4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5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6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7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8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9" name="CuadroTexto 6"/>
          <p:cNvSpPr txBox="1">
            <a:spLocks noChangeArrowheads="1"/>
          </p:cNvSpPr>
          <p:nvPr/>
        </p:nvSpPr>
        <p:spPr bwMode="auto">
          <a:xfrm>
            <a:off x="45306" y="555088"/>
            <a:ext cx="5246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Gas lacrimogen (ATL)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64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74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5422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14.- Projectil “FOAM”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Amb llançadora de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40 mm B&amp;T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5987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13.- </a:t>
            </a:r>
            <a:r>
              <a:rPr lang="es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Escopeta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5987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13.- </a:t>
            </a:r>
            <a:r>
              <a:rPr lang="es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Escopeta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3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4606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11.- Defensa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4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5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6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7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8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9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1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3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24" name="CuadroTexto 6"/>
          <p:cNvSpPr txBox="1">
            <a:spLocks noChangeArrowheads="1"/>
          </p:cNvSpPr>
          <p:nvPr/>
        </p:nvSpPr>
        <p:spPr bwMode="auto">
          <a:xfrm>
            <a:off x="45306" y="369888"/>
            <a:ext cx="5246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Llançadora de </a:t>
            </a:r>
            <a:r>
              <a:rPr lang="es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40 mm B&amp;T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200" b="1" dirty="0" smtClean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9</a:t>
            </a:r>
            <a:endParaRPr lang="es-ES_tradnl" altLang="ca-ES" sz="1200" b="1" dirty="0">
              <a:solidFill>
                <a:schemeClr val="bg1"/>
              </a:solidFill>
              <a:latin typeface="Arial Narrow" pitchFamily="52" charset="0"/>
              <a:ea typeface="Arial Black" pitchFamily="52" charset="0"/>
            </a:endParaRPr>
          </a:p>
        </p:txBody>
      </p:sp>
      <p:pic>
        <p:nvPicPr>
          <p:cNvPr id="3" name="Imat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44824"/>
            <a:ext cx="5364088" cy="35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8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74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200" b="1" dirty="0" smtClean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10</a:t>
            </a:r>
            <a:endParaRPr lang="es-ES_tradnl" altLang="ca-ES" sz="1200" b="1" dirty="0">
              <a:solidFill>
                <a:schemeClr val="bg1"/>
              </a:solidFill>
              <a:latin typeface="Arial Narrow" pitchFamily="52" charset="0"/>
              <a:ea typeface="Arial Black" pitchFamily="52" charset="0"/>
            </a:endParaRPr>
          </a:p>
        </p:txBody>
      </p: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tge 9" descr="https://cdn.shortpixel.ai/client/q_glossy,ret_img/https:/www.sabrered.com/sites/default/files/92PTM60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3" t="3943" r="10753" b="2867"/>
          <a:stretch/>
        </p:blipFill>
        <p:spPr bwMode="auto">
          <a:xfrm>
            <a:off x="2607733" y="1916832"/>
            <a:ext cx="3384376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3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4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5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6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7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8" name="CuadroTexto 6"/>
          <p:cNvSpPr txBox="1">
            <a:spLocks noChangeArrowheads="1"/>
          </p:cNvSpPr>
          <p:nvPr/>
        </p:nvSpPr>
        <p:spPr bwMode="auto">
          <a:xfrm>
            <a:off x="45306" y="566659"/>
            <a:ext cx="5246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34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74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200" b="1" dirty="0" smtClean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11</a:t>
            </a:r>
            <a:endParaRPr lang="es-ES_tradnl" altLang="ca-ES" sz="1200" b="1" dirty="0">
              <a:solidFill>
                <a:schemeClr val="bg1"/>
              </a:solidFill>
              <a:latin typeface="Arial Narrow" pitchFamily="52" charset="0"/>
              <a:ea typeface="Arial Black" pitchFamily="52" charset="0"/>
            </a:endParaRPr>
          </a:p>
        </p:txBody>
      </p: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12" name="CuadroTexto 6"/>
          <p:cNvSpPr txBox="1">
            <a:spLocks noChangeArrowheads="1"/>
          </p:cNvSpPr>
          <p:nvPr/>
        </p:nvSpPr>
        <p:spPr bwMode="auto">
          <a:xfrm>
            <a:off x="0" y="569452"/>
            <a:ext cx="5246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Camió d’aigua 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pic>
        <p:nvPicPr>
          <p:cNvPr id="3" name="Imat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67" y="1592580"/>
            <a:ext cx="6196666" cy="42126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5497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6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200" b="1" dirty="0" smtClean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12</a:t>
            </a:r>
            <a:endParaRPr lang="es-ES_tradnl" altLang="ca-ES" sz="1200" b="1" dirty="0">
              <a:solidFill>
                <a:schemeClr val="bg1"/>
              </a:solidFill>
              <a:latin typeface="Arial Narrow" pitchFamily="52" charset="0"/>
              <a:ea typeface="Arial Black" pitchFamily="52" charset="0"/>
            </a:endParaRPr>
          </a:p>
        </p:txBody>
      </p: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14830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15.- Gossos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pic>
        <p:nvPicPr>
          <p:cNvPr id="11" name="Imatge 10" descr="D:\Usuaris\PG009735\Desktop\BRIMO\gosso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16832"/>
            <a:ext cx="4057716" cy="3402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5987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13.- </a:t>
            </a:r>
            <a:r>
              <a:rPr lang="es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Escopeta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3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5987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13.- </a:t>
            </a:r>
            <a:r>
              <a:rPr lang="es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Escopeta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4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4606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11.- Defensa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5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6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7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8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9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1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3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4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26" name="CuadroTexto 6"/>
          <p:cNvSpPr txBox="1">
            <a:spLocks noChangeArrowheads="1"/>
          </p:cNvSpPr>
          <p:nvPr/>
        </p:nvSpPr>
        <p:spPr bwMode="auto">
          <a:xfrm>
            <a:off x="45306" y="555081"/>
            <a:ext cx="5246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Gossos d’intervenció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2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9144000" cy="360363"/>
          </a:xfrm>
          <a:prstGeom prst="rect">
            <a:avLst/>
          </a:prstGeom>
          <a:solidFill>
            <a:srgbClr val="0D2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cxnSp>
        <p:nvCxnSpPr>
          <p:cNvPr id="20" name="Conector recto 19"/>
          <p:cNvCxnSpPr/>
          <p:nvPr/>
        </p:nvCxnSpPr>
        <p:spPr>
          <a:xfrm rot="5400000">
            <a:off x="8602662" y="179388"/>
            <a:ext cx="360363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417" name="Imagen 11" descr="4 Quadra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6410325"/>
            <a:ext cx="1022350" cy="15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14811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16.- Cavalls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pic>
        <p:nvPicPr>
          <p:cNvPr id="11" name="Imatge 10" descr="D:\Usuaris\PG009735\Desktop\BRIMO\FOTOS COMISSARI\Cavall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6336703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14830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15.- Gossos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3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5987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13.- </a:t>
            </a:r>
            <a:r>
              <a:rPr lang="es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Escopeta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4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5987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13.- </a:t>
            </a:r>
            <a:r>
              <a:rPr lang="es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Escopeta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5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4606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11.- Defensa policial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6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7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309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10.- Gas OC (gas pebre)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8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19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2813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9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Gas lacrimogen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1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2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8137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8.- Artefactes fumígens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3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4" name="CuadroTexto 6"/>
          <p:cNvSpPr txBox="1">
            <a:spLocks noChangeArrowheads="1"/>
          </p:cNvSpPr>
          <p:nvPr/>
        </p:nvSpPr>
        <p:spPr bwMode="auto">
          <a:xfrm>
            <a:off x="177105" y="417125"/>
            <a:ext cx="23855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>
                <a:solidFill>
                  <a:schemeClr val="bg1"/>
                </a:solidFill>
                <a:latin typeface="Arial Black" pitchFamily="52" charset="0"/>
              </a:rPr>
              <a:t>7</a:t>
            </a:r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.- Camió d’aigua a </a:t>
            </a:r>
          </a:p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Baixa pressió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5" name="Rectángulo 5"/>
          <p:cNvSpPr/>
          <p:nvPr/>
        </p:nvSpPr>
        <p:spPr>
          <a:xfrm>
            <a:off x="0" y="360363"/>
            <a:ext cx="5364088" cy="764381"/>
          </a:xfrm>
          <a:prstGeom prst="rect">
            <a:avLst/>
          </a:prstGeom>
          <a:solidFill>
            <a:srgbClr val="D70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sp>
        <p:nvSpPr>
          <p:cNvPr id="26" name="CuadroTexto 6"/>
          <p:cNvSpPr txBox="1">
            <a:spLocks noChangeArrowheads="1"/>
          </p:cNvSpPr>
          <p:nvPr/>
        </p:nvSpPr>
        <p:spPr bwMode="auto">
          <a:xfrm>
            <a:off x="45306" y="581063"/>
            <a:ext cx="5246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eaLnBrk="1" hangingPunct="1"/>
            <a:r>
              <a:rPr lang="ca-ES" altLang="ca-ES" sz="1600" dirty="0" smtClean="0">
                <a:solidFill>
                  <a:schemeClr val="bg1"/>
                </a:solidFill>
                <a:latin typeface="Arial Black" pitchFamily="52" charset="0"/>
              </a:rPr>
              <a:t>Cavalls</a:t>
            </a:r>
            <a:endParaRPr lang="ca-ES" altLang="ca-ES" sz="16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28" name="CuadroTexto 22"/>
          <p:cNvSpPr txBox="1">
            <a:spLocks noChangeArrowheads="1"/>
          </p:cNvSpPr>
          <p:nvPr/>
        </p:nvSpPr>
        <p:spPr bwMode="auto">
          <a:xfrm>
            <a:off x="8805863" y="0"/>
            <a:ext cx="338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r>
              <a:rPr lang="es-ES_tradnl" altLang="ca-ES" sz="1200" b="1" dirty="0" smtClean="0">
                <a:solidFill>
                  <a:schemeClr val="bg1"/>
                </a:solidFill>
                <a:latin typeface="Arial Narrow" pitchFamily="52" charset="0"/>
                <a:ea typeface="Arial Black" pitchFamily="52" charset="0"/>
              </a:rPr>
              <a:t>13</a:t>
            </a:r>
            <a:endParaRPr lang="es-ES_tradnl" altLang="ca-ES" sz="1200" b="1" dirty="0">
              <a:solidFill>
                <a:schemeClr val="bg1"/>
              </a:solidFill>
              <a:latin typeface="Arial Narrow" pitchFamily="52" charset="0"/>
              <a:ea typeface="Arial Black" pitchFamily="5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34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831" y="320993"/>
            <a:ext cx="7237205" cy="466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5" name="CuadroTexto 5"/>
          <p:cNvSpPr txBox="1">
            <a:spLocks noChangeArrowheads="1"/>
          </p:cNvSpPr>
          <p:nvPr/>
        </p:nvSpPr>
        <p:spPr bwMode="auto">
          <a:xfrm>
            <a:off x="-6424" y="323352"/>
            <a:ext cx="5402714" cy="1323439"/>
          </a:xfrm>
          <a:prstGeom prst="rect">
            <a:avLst/>
          </a:prstGeom>
          <a:solidFill>
            <a:srgbClr val="D70E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just" eaLnBrk="1" hangingPunct="1"/>
            <a:r>
              <a:rPr lang="ca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Comissió d’Estudi del Model Policial</a:t>
            </a:r>
          </a:p>
          <a:p>
            <a:pPr algn="just" eaLnBrk="1" hangingPunct="1"/>
            <a:endParaRPr lang="ca-ES" altLang="ca-ES" sz="2000" dirty="0" smtClean="0">
              <a:solidFill>
                <a:schemeClr val="bg1"/>
              </a:solidFill>
              <a:latin typeface="Arial Black" pitchFamily="52" charset="0"/>
            </a:endParaRPr>
          </a:p>
          <a:p>
            <a:pPr algn="just" eaLnBrk="1" hangingPunct="1"/>
            <a:r>
              <a:rPr lang="ca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Eines </a:t>
            </a:r>
            <a:r>
              <a:rPr lang="es-ES" altLang="ca-ES" sz="2000" dirty="0" err="1" smtClean="0">
                <a:solidFill>
                  <a:schemeClr val="bg1"/>
                </a:solidFill>
                <a:latin typeface="Arial Black" pitchFamily="52" charset="0"/>
              </a:rPr>
              <a:t>específiques</a:t>
            </a:r>
            <a:r>
              <a:rPr lang="es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 per </a:t>
            </a:r>
          </a:p>
          <a:p>
            <a:pPr algn="just" eaLnBrk="1" hangingPunct="1"/>
            <a:r>
              <a:rPr lang="es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a la </a:t>
            </a:r>
            <a:r>
              <a:rPr lang="es-ES" altLang="ca-ES" sz="2000" dirty="0" err="1" smtClean="0">
                <a:solidFill>
                  <a:schemeClr val="bg1"/>
                </a:solidFill>
                <a:latin typeface="Arial Black" pitchFamily="52" charset="0"/>
              </a:rPr>
              <a:t>gestió</a:t>
            </a:r>
            <a:r>
              <a:rPr lang="es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 de </a:t>
            </a:r>
            <a:r>
              <a:rPr lang="es-ES" altLang="ca-ES" sz="2000" dirty="0" err="1" smtClean="0">
                <a:solidFill>
                  <a:schemeClr val="bg1"/>
                </a:solidFill>
                <a:latin typeface="Arial Black" pitchFamily="52" charset="0"/>
              </a:rPr>
              <a:t>l’ordre</a:t>
            </a:r>
            <a:r>
              <a:rPr lang="es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 </a:t>
            </a:r>
            <a:r>
              <a:rPr lang="es-ES" altLang="ca-ES" sz="2000" dirty="0" err="1" smtClean="0">
                <a:solidFill>
                  <a:schemeClr val="bg1"/>
                </a:solidFill>
                <a:latin typeface="Arial Black" pitchFamily="52" charset="0"/>
              </a:rPr>
              <a:t>públic</a:t>
            </a:r>
            <a:r>
              <a:rPr lang="es-ES" altLang="ca-ES" sz="2000" dirty="0" smtClean="0">
                <a:solidFill>
                  <a:schemeClr val="bg1"/>
                </a:solidFill>
                <a:latin typeface="Arial Black" pitchFamily="52" charset="0"/>
              </a:rPr>
              <a:t>  </a:t>
            </a:r>
            <a:endParaRPr lang="ca-ES" altLang="ca-ES" sz="2000" dirty="0">
              <a:solidFill>
                <a:schemeClr val="bg1"/>
              </a:solidFill>
              <a:latin typeface="Arial Black" pitchFamily="52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-33020"/>
            <a:ext cx="9144000" cy="354013"/>
          </a:xfrm>
          <a:prstGeom prst="rect">
            <a:avLst/>
          </a:prstGeom>
          <a:solidFill>
            <a:srgbClr val="0D2C6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52" charset="-128"/>
              </a:defRPr>
            </a:lvl9pPr>
          </a:lstStyle>
          <a:p>
            <a:pPr algn="ctr" eaLnBrk="1" hangingPunct="1"/>
            <a:endParaRPr lang="es-ES" altLang="ca-ES" sz="1800">
              <a:solidFill>
                <a:srgbClr val="FFFFFF"/>
              </a:solidFill>
              <a:latin typeface="Calibri" pitchFamily="52" charset="0"/>
            </a:endParaRPr>
          </a:p>
        </p:txBody>
      </p:sp>
      <p:pic>
        <p:nvPicPr>
          <p:cNvPr id="14343" name="Imagen 12" descr="Marca color P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10200"/>
            <a:ext cx="1716088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6" name="Picture 1034" descr="F:\Any2008\AOT\DissenyelPortal\ImatgeCorporativaPGME\PNG\Gencat_Centrada_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983288"/>
            <a:ext cx="1749425" cy="5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2254</TotalTime>
  <Words>599</Words>
  <Application>Microsoft Office PowerPoint</Application>
  <PresentationFormat>Presentación en pantalla (4:3)</PresentationFormat>
  <Paragraphs>155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ＭＳ Ｐゴシック</vt:lpstr>
      <vt:lpstr>Arial</vt:lpstr>
      <vt:lpstr>Arial Black</vt:lpstr>
      <vt:lpstr>Arial Narrow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Jordi Matas i Associats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Daniel Morell Feixas</dc:creator>
  <cp:lastModifiedBy>Rombouts Matamala, Odile</cp:lastModifiedBy>
  <cp:revision>268</cp:revision>
  <cp:lastPrinted>2011-03-09T08:17:20Z</cp:lastPrinted>
  <dcterms:created xsi:type="dcterms:W3CDTF">2011-03-09T08:02:04Z</dcterms:created>
  <dcterms:modified xsi:type="dcterms:W3CDTF">2022-09-08T13:55:31Z</dcterms:modified>
</cp:coreProperties>
</file>