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1"/>
  </p:notesMasterIdLst>
  <p:sldIdLst>
    <p:sldId id="256" r:id="rId2"/>
    <p:sldId id="269" r:id="rId3"/>
    <p:sldId id="275" r:id="rId4"/>
    <p:sldId id="271" r:id="rId5"/>
    <p:sldId id="259" r:id="rId6"/>
    <p:sldId id="272" r:id="rId7"/>
    <p:sldId id="278" r:id="rId8"/>
    <p:sldId id="258" r:id="rId9"/>
    <p:sldId id="280" r:id="rId10"/>
    <p:sldId id="281" r:id="rId11"/>
    <p:sldId id="268" r:id="rId12"/>
    <p:sldId id="283" r:id="rId13"/>
    <p:sldId id="261" r:id="rId14"/>
    <p:sldId id="279" r:id="rId15"/>
    <p:sldId id="263" r:id="rId16"/>
    <p:sldId id="277" r:id="rId17"/>
    <p:sldId id="257" r:id="rId18"/>
    <p:sldId id="284" r:id="rId19"/>
    <p:sldId id="270" r:id="rId20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DF7756-F338-4C42-9AFD-845ED9C51D32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l-NL"/>
        </a:p>
      </dgm:t>
    </dgm:pt>
    <dgm:pt modelId="{0C3F2590-818E-45A3-8E84-B60CE7030E1F}">
      <dgm:prSet phldrT="[Tekst]"/>
      <dgm:spPr/>
      <dgm:t>
        <a:bodyPr/>
        <a:lstStyle/>
        <a:p>
          <a:r>
            <a:rPr lang="nl-NL" dirty="0" err="1" smtClean="0"/>
            <a:t>Weapon</a:t>
          </a:r>
          <a:r>
            <a:rPr lang="nl-NL" dirty="0" smtClean="0"/>
            <a:t> &amp; Technology complex</a:t>
          </a:r>
          <a:endParaRPr lang="nl-NL" dirty="0"/>
        </a:p>
      </dgm:t>
    </dgm:pt>
    <dgm:pt modelId="{F9B17B54-2AC1-4881-8C62-1915B0DE7522}" type="parTrans" cxnId="{BC6D336D-A817-4A81-8242-3277E59B1CD6}">
      <dgm:prSet/>
      <dgm:spPr/>
      <dgm:t>
        <a:bodyPr/>
        <a:lstStyle/>
        <a:p>
          <a:endParaRPr lang="nl-NL"/>
        </a:p>
      </dgm:t>
    </dgm:pt>
    <dgm:pt modelId="{75BCB131-6117-4387-90D2-72B888E363BC}" type="sibTrans" cxnId="{BC6D336D-A817-4A81-8242-3277E59B1CD6}">
      <dgm:prSet/>
      <dgm:spPr/>
      <dgm:t>
        <a:bodyPr/>
        <a:lstStyle/>
        <a:p>
          <a:endParaRPr lang="nl-NL"/>
        </a:p>
      </dgm:t>
    </dgm:pt>
    <dgm:pt modelId="{EBE12729-624D-4443-AAD0-C3CA032917BA}">
      <dgm:prSet phldrT="[Tekst]"/>
      <dgm:spPr/>
      <dgm:t>
        <a:bodyPr/>
        <a:lstStyle/>
        <a:p>
          <a:r>
            <a:rPr lang="nl-NL" dirty="0" smtClean="0"/>
            <a:t>Target complex</a:t>
          </a:r>
          <a:endParaRPr lang="nl-NL" dirty="0"/>
        </a:p>
      </dgm:t>
    </dgm:pt>
    <dgm:pt modelId="{B1F691B2-2BA4-490B-93B2-160E6043F49B}" type="parTrans" cxnId="{5DA4C041-A608-4C82-9717-BDA198734975}">
      <dgm:prSet/>
      <dgm:spPr/>
      <dgm:t>
        <a:bodyPr/>
        <a:lstStyle/>
        <a:p>
          <a:endParaRPr lang="nl-NL"/>
        </a:p>
      </dgm:t>
    </dgm:pt>
    <dgm:pt modelId="{5A54AD0A-1135-4BB4-8CD8-2F32A1D84899}" type="sibTrans" cxnId="{5DA4C041-A608-4C82-9717-BDA198734975}">
      <dgm:prSet/>
      <dgm:spPr/>
      <dgm:t>
        <a:bodyPr/>
        <a:lstStyle/>
        <a:p>
          <a:endParaRPr lang="nl-NL"/>
        </a:p>
      </dgm:t>
    </dgm:pt>
    <dgm:pt modelId="{4576A3B2-1EAF-4CCF-9664-CDFA8D716A5C}">
      <dgm:prSet phldrT="[Tekst]"/>
      <dgm:spPr/>
      <dgm:t>
        <a:bodyPr/>
        <a:lstStyle/>
        <a:p>
          <a:r>
            <a:rPr lang="nl-NL" dirty="0" smtClean="0"/>
            <a:t>User Complex</a:t>
          </a:r>
          <a:endParaRPr lang="nl-NL" dirty="0"/>
        </a:p>
      </dgm:t>
    </dgm:pt>
    <dgm:pt modelId="{9414D030-C470-43DE-9864-2112D12F71C2}" type="parTrans" cxnId="{CE60D26E-3500-4C9C-BD50-99D10130A9E3}">
      <dgm:prSet/>
      <dgm:spPr/>
      <dgm:t>
        <a:bodyPr/>
        <a:lstStyle/>
        <a:p>
          <a:endParaRPr lang="nl-NL"/>
        </a:p>
      </dgm:t>
    </dgm:pt>
    <dgm:pt modelId="{ECAC8CF7-C5E0-47B6-B3F1-23B6E916CFB4}" type="sibTrans" cxnId="{CE60D26E-3500-4C9C-BD50-99D10130A9E3}">
      <dgm:prSet/>
      <dgm:spPr/>
      <dgm:t>
        <a:bodyPr/>
        <a:lstStyle/>
        <a:p>
          <a:endParaRPr lang="nl-NL"/>
        </a:p>
      </dgm:t>
    </dgm:pt>
    <dgm:pt modelId="{1E132882-DC55-454B-B7C9-83FBE5721182}" type="pres">
      <dgm:prSet presAssocID="{1BDF7756-F338-4C42-9AFD-845ED9C51D3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nl-NL"/>
        </a:p>
      </dgm:t>
    </dgm:pt>
    <dgm:pt modelId="{7345CA96-97DB-4B8C-A67F-47DA636CD237}" type="pres">
      <dgm:prSet presAssocID="{0C3F2590-818E-45A3-8E84-B60CE7030E1F}" presName="node" presStyleLbl="node1" presStyleIdx="0" presStyleCnt="3" custRadScaleRad="100974" custRadScaleInc="161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5EF04986-DEF8-4EA0-8F7F-D59FBEB596C3}" type="pres">
      <dgm:prSet presAssocID="{75BCB131-6117-4387-90D2-72B888E363BC}" presName="sibTrans" presStyleLbl="sibTrans2D1" presStyleIdx="0" presStyleCnt="3"/>
      <dgm:spPr/>
      <dgm:t>
        <a:bodyPr/>
        <a:lstStyle/>
        <a:p>
          <a:endParaRPr lang="nl-NL"/>
        </a:p>
      </dgm:t>
    </dgm:pt>
    <dgm:pt modelId="{B191F311-8A6B-43D0-9728-E7D3DCE1926F}" type="pres">
      <dgm:prSet presAssocID="{75BCB131-6117-4387-90D2-72B888E363BC}" presName="connectorText" presStyleLbl="sibTrans2D1" presStyleIdx="0" presStyleCnt="3"/>
      <dgm:spPr/>
      <dgm:t>
        <a:bodyPr/>
        <a:lstStyle/>
        <a:p>
          <a:endParaRPr lang="nl-NL"/>
        </a:p>
      </dgm:t>
    </dgm:pt>
    <dgm:pt modelId="{1B86C2C0-4FDB-4A40-8CCD-844073AADCDC}" type="pres">
      <dgm:prSet presAssocID="{EBE12729-624D-4443-AAD0-C3CA032917BA}" presName="node" presStyleLbl="node1" presStyleIdx="1" presStyleCnt="3" custRadScaleRad="119797" custRadScaleInc="-28075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017FDCC0-4070-42E7-8242-57F7525BD15B}" type="pres">
      <dgm:prSet presAssocID="{5A54AD0A-1135-4BB4-8CD8-2F32A1D84899}" presName="sibTrans" presStyleLbl="sibTrans2D1" presStyleIdx="1" presStyleCnt="3"/>
      <dgm:spPr/>
      <dgm:t>
        <a:bodyPr/>
        <a:lstStyle/>
        <a:p>
          <a:endParaRPr lang="nl-NL"/>
        </a:p>
      </dgm:t>
    </dgm:pt>
    <dgm:pt modelId="{08C81F8A-F3A1-42C4-8F7F-80F2D7094C1C}" type="pres">
      <dgm:prSet presAssocID="{5A54AD0A-1135-4BB4-8CD8-2F32A1D84899}" presName="connectorText" presStyleLbl="sibTrans2D1" presStyleIdx="1" presStyleCnt="3"/>
      <dgm:spPr/>
      <dgm:t>
        <a:bodyPr/>
        <a:lstStyle/>
        <a:p>
          <a:endParaRPr lang="nl-NL"/>
        </a:p>
      </dgm:t>
    </dgm:pt>
    <dgm:pt modelId="{3E0A09B0-AF98-45EC-AAC6-352F545475CE}" type="pres">
      <dgm:prSet presAssocID="{4576A3B2-1EAF-4CCF-9664-CDFA8D716A5C}" presName="node" presStyleLbl="node1" presStyleIdx="2" presStyleCnt="3" custRadScaleRad="119643" custRadScaleInc="27377">
        <dgm:presLayoutVars>
          <dgm:bulletEnabled val="1"/>
        </dgm:presLayoutVars>
      </dgm:prSet>
      <dgm:spPr/>
      <dgm:t>
        <a:bodyPr/>
        <a:lstStyle/>
        <a:p>
          <a:endParaRPr lang="nl-NL"/>
        </a:p>
      </dgm:t>
    </dgm:pt>
    <dgm:pt modelId="{C5450798-25CC-435E-8CDE-94E7B1D35BAA}" type="pres">
      <dgm:prSet presAssocID="{ECAC8CF7-C5E0-47B6-B3F1-23B6E916CFB4}" presName="sibTrans" presStyleLbl="sibTrans2D1" presStyleIdx="2" presStyleCnt="3"/>
      <dgm:spPr/>
      <dgm:t>
        <a:bodyPr/>
        <a:lstStyle/>
        <a:p>
          <a:endParaRPr lang="nl-NL"/>
        </a:p>
      </dgm:t>
    </dgm:pt>
    <dgm:pt modelId="{5582300B-C803-4D1A-9716-D4FC548F3FDE}" type="pres">
      <dgm:prSet presAssocID="{ECAC8CF7-C5E0-47B6-B3F1-23B6E916CFB4}" presName="connectorText" presStyleLbl="sibTrans2D1" presStyleIdx="2" presStyleCnt="3"/>
      <dgm:spPr/>
      <dgm:t>
        <a:bodyPr/>
        <a:lstStyle/>
        <a:p>
          <a:endParaRPr lang="nl-NL"/>
        </a:p>
      </dgm:t>
    </dgm:pt>
  </dgm:ptLst>
  <dgm:cxnLst>
    <dgm:cxn modelId="{A192EDC3-FF76-48C5-A3AF-0B46F5E69D57}" type="presOf" srcId="{0C3F2590-818E-45A3-8E84-B60CE7030E1F}" destId="{7345CA96-97DB-4B8C-A67F-47DA636CD237}" srcOrd="0" destOrd="0" presId="urn:microsoft.com/office/officeart/2005/8/layout/cycle7"/>
    <dgm:cxn modelId="{BC6D336D-A817-4A81-8242-3277E59B1CD6}" srcId="{1BDF7756-F338-4C42-9AFD-845ED9C51D32}" destId="{0C3F2590-818E-45A3-8E84-B60CE7030E1F}" srcOrd="0" destOrd="0" parTransId="{F9B17B54-2AC1-4881-8C62-1915B0DE7522}" sibTransId="{75BCB131-6117-4387-90D2-72B888E363BC}"/>
    <dgm:cxn modelId="{CE60D26E-3500-4C9C-BD50-99D10130A9E3}" srcId="{1BDF7756-F338-4C42-9AFD-845ED9C51D32}" destId="{4576A3B2-1EAF-4CCF-9664-CDFA8D716A5C}" srcOrd="2" destOrd="0" parTransId="{9414D030-C470-43DE-9864-2112D12F71C2}" sibTransId="{ECAC8CF7-C5E0-47B6-B3F1-23B6E916CFB4}"/>
    <dgm:cxn modelId="{F01F7AFF-51AF-4966-AF06-B2A820CE1FAA}" type="presOf" srcId="{ECAC8CF7-C5E0-47B6-B3F1-23B6E916CFB4}" destId="{C5450798-25CC-435E-8CDE-94E7B1D35BAA}" srcOrd="0" destOrd="0" presId="urn:microsoft.com/office/officeart/2005/8/layout/cycle7"/>
    <dgm:cxn modelId="{879786D0-20AA-4643-B1B8-70C3C9497727}" type="presOf" srcId="{ECAC8CF7-C5E0-47B6-B3F1-23B6E916CFB4}" destId="{5582300B-C803-4D1A-9716-D4FC548F3FDE}" srcOrd="1" destOrd="0" presId="urn:microsoft.com/office/officeart/2005/8/layout/cycle7"/>
    <dgm:cxn modelId="{5DA4C041-A608-4C82-9717-BDA198734975}" srcId="{1BDF7756-F338-4C42-9AFD-845ED9C51D32}" destId="{EBE12729-624D-4443-AAD0-C3CA032917BA}" srcOrd="1" destOrd="0" parTransId="{B1F691B2-2BA4-490B-93B2-160E6043F49B}" sibTransId="{5A54AD0A-1135-4BB4-8CD8-2F32A1D84899}"/>
    <dgm:cxn modelId="{52816CD2-6FA7-452A-8F81-04BAC16210EB}" type="presOf" srcId="{EBE12729-624D-4443-AAD0-C3CA032917BA}" destId="{1B86C2C0-4FDB-4A40-8CCD-844073AADCDC}" srcOrd="0" destOrd="0" presId="urn:microsoft.com/office/officeart/2005/8/layout/cycle7"/>
    <dgm:cxn modelId="{B585616A-6574-4FA5-B468-D9FBA139BC9B}" type="presOf" srcId="{5A54AD0A-1135-4BB4-8CD8-2F32A1D84899}" destId="{08C81F8A-F3A1-42C4-8F7F-80F2D7094C1C}" srcOrd="1" destOrd="0" presId="urn:microsoft.com/office/officeart/2005/8/layout/cycle7"/>
    <dgm:cxn modelId="{5ED21CD4-3E07-4F31-8383-43B685A8ECCD}" type="presOf" srcId="{4576A3B2-1EAF-4CCF-9664-CDFA8D716A5C}" destId="{3E0A09B0-AF98-45EC-AAC6-352F545475CE}" srcOrd="0" destOrd="0" presId="urn:microsoft.com/office/officeart/2005/8/layout/cycle7"/>
    <dgm:cxn modelId="{20ABA7ED-4D43-492F-B0A8-A8D31A2A24AC}" type="presOf" srcId="{75BCB131-6117-4387-90D2-72B888E363BC}" destId="{B191F311-8A6B-43D0-9728-E7D3DCE1926F}" srcOrd="1" destOrd="0" presId="urn:microsoft.com/office/officeart/2005/8/layout/cycle7"/>
    <dgm:cxn modelId="{78119CF7-F9A4-4D35-8C4B-77F13A271A00}" type="presOf" srcId="{75BCB131-6117-4387-90D2-72B888E363BC}" destId="{5EF04986-DEF8-4EA0-8F7F-D59FBEB596C3}" srcOrd="0" destOrd="0" presId="urn:microsoft.com/office/officeart/2005/8/layout/cycle7"/>
    <dgm:cxn modelId="{C5C76298-60D9-4E81-B7C2-9218722A100D}" type="presOf" srcId="{1BDF7756-F338-4C42-9AFD-845ED9C51D32}" destId="{1E132882-DC55-454B-B7C9-83FBE5721182}" srcOrd="0" destOrd="0" presId="urn:microsoft.com/office/officeart/2005/8/layout/cycle7"/>
    <dgm:cxn modelId="{E874A224-E03D-4416-B621-A30676F9A94F}" type="presOf" srcId="{5A54AD0A-1135-4BB4-8CD8-2F32A1D84899}" destId="{017FDCC0-4070-42E7-8242-57F7525BD15B}" srcOrd="0" destOrd="0" presId="urn:microsoft.com/office/officeart/2005/8/layout/cycle7"/>
    <dgm:cxn modelId="{E0118921-1ACE-4650-BAB3-BB5A2206FFF6}" type="presParOf" srcId="{1E132882-DC55-454B-B7C9-83FBE5721182}" destId="{7345CA96-97DB-4B8C-A67F-47DA636CD237}" srcOrd="0" destOrd="0" presId="urn:microsoft.com/office/officeart/2005/8/layout/cycle7"/>
    <dgm:cxn modelId="{DB294B30-60E4-475D-AE09-BB913116005F}" type="presParOf" srcId="{1E132882-DC55-454B-B7C9-83FBE5721182}" destId="{5EF04986-DEF8-4EA0-8F7F-D59FBEB596C3}" srcOrd="1" destOrd="0" presId="urn:microsoft.com/office/officeart/2005/8/layout/cycle7"/>
    <dgm:cxn modelId="{DC2CFEB3-EA8D-4667-96BD-F50A9EFEC470}" type="presParOf" srcId="{5EF04986-DEF8-4EA0-8F7F-D59FBEB596C3}" destId="{B191F311-8A6B-43D0-9728-E7D3DCE1926F}" srcOrd="0" destOrd="0" presId="urn:microsoft.com/office/officeart/2005/8/layout/cycle7"/>
    <dgm:cxn modelId="{151E2332-8692-46CD-8488-6B9B51EAEBCA}" type="presParOf" srcId="{1E132882-DC55-454B-B7C9-83FBE5721182}" destId="{1B86C2C0-4FDB-4A40-8CCD-844073AADCDC}" srcOrd="2" destOrd="0" presId="urn:microsoft.com/office/officeart/2005/8/layout/cycle7"/>
    <dgm:cxn modelId="{2443D43F-1CCE-4FF2-9880-EE8507F852E0}" type="presParOf" srcId="{1E132882-DC55-454B-B7C9-83FBE5721182}" destId="{017FDCC0-4070-42E7-8242-57F7525BD15B}" srcOrd="3" destOrd="0" presId="urn:microsoft.com/office/officeart/2005/8/layout/cycle7"/>
    <dgm:cxn modelId="{1D472EEF-45AB-4457-8873-01AC42AFF3C2}" type="presParOf" srcId="{017FDCC0-4070-42E7-8242-57F7525BD15B}" destId="{08C81F8A-F3A1-42C4-8F7F-80F2D7094C1C}" srcOrd="0" destOrd="0" presId="urn:microsoft.com/office/officeart/2005/8/layout/cycle7"/>
    <dgm:cxn modelId="{077FD295-CADB-4518-BF9F-1D3FAC65600A}" type="presParOf" srcId="{1E132882-DC55-454B-B7C9-83FBE5721182}" destId="{3E0A09B0-AF98-45EC-AAC6-352F545475CE}" srcOrd="4" destOrd="0" presId="urn:microsoft.com/office/officeart/2005/8/layout/cycle7"/>
    <dgm:cxn modelId="{0A7A6F18-BE15-4726-A596-AAEBFAEFEE80}" type="presParOf" srcId="{1E132882-DC55-454B-B7C9-83FBE5721182}" destId="{C5450798-25CC-435E-8CDE-94E7B1D35BAA}" srcOrd="5" destOrd="0" presId="urn:microsoft.com/office/officeart/2005/8/layout/cycle7"/>
    <dgm:cxn modelId="{437D4C02-8C8B-439E-AA4D-C4650392C153}" type="presParOf" srcId="{C5450798-25CC-435E-8CDE-94E7B1D35BAA}" destId="{5582300B-C803-4D1A-9716-D4FC548F3FDE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1A680-D64C-4F0C-8D08-07D6BC285D2F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F3354-C45D-46AB-AC98-A605DC86EFFE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2865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0A1B44C2-8AD6-450A-9BD2-4EEBCADD175D}" type="slidenum">
              <a:rPr lang="en-US" altLang="nl-NL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en-US" altLang="nl-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291" name="Text Box 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sv-SE" altLang="nl-NL" sz="1200">
                <a:solidFill>
                  <a:srgbClr val="004380"/>
                </a:solidFill>
              </a:rPr>
              <a:t> </a:t>
            </a:r>
          </a:p>
        </p:txBody>
      </p:sp>
      <p:sp>
        <p:nvSpPr>
          <p:cNvPr id="12292" name="Text Box 2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sv-SE" altLang="nl-NL" sz="1200">
                <a:solidFill>
                  <a:srgbClr val="004380"/>
                </a:solidFill>
              </a:rPr>
              <a:t> </a:t>
            </a:r>
          </a:p>
        </p:txBody>
      </p:sp>
      <p:sp>
        <p:nvSpPr>
          <p:cNvPr id="12293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94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258719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nl-NL" sz="1200"/>
              <a:t> </a:t>
            </a:r>
          </a:p>
        </p:txBody>
      </p:sp>
      <p:sp>
        <p:nvSpPr>
          <p:cNvPr id="33795" name="Rectangle 5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nl-NL" sz="1200"/>
              <a:t> </a:t>
            </a:r>
          </a:p>
        </p:txBody>
      </p:sp>
      <p:sp>
        <p:nvSpPr>
          <p:cNvPr id="337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452128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nl-NL" sz="1200"/>
              <a:t> </a:t>
            </a:r>
          </a:p>
        </p:txBody>
      </p:sp>
      <p:sp>
        <p:nvSpPr>
          <p:cNvPr id="34819" name="Rectangle 5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nl-NL" sz="1200"/>
              <a:t> </a:t>
            </a:r>
          </a:p>
        </p:txBody>
      </p:sp>
      <p:sp>
        <p:nvSpPr>
          <p:cNvPr id="3482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632903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nl-NL" sz="1200"/>
              <a:t> </a:t>
            </a:r>
          </a:p>
        </p:txBody>
      </p:sp>
      <p:sp>
        <p:nvSpPr>
          <p:cNvPr id="35843" name="Rectangle 5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sv-SE" altLang="nl-NL" sz="1200"/>
              <a:t> </a:t>
            </a:r>
          </a:p>
        </p:txBody>
      </p:sp>
      <p:sp>
        <p:nvSpPr>
          <p:cNvPr id="358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1268970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EEE6D837-B008-499F-B886-207A82FD4C24}" type="slidenum">
              <a:rPr lang="en-US" altLang="nl-NL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14</a:t>
            </a:fld>
            <a:endParaRPr lang="en-US" altLang="nl-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339" name="Text Box 1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sv-SE" altLang="nl-NL" sz="1200">
                <a:solidFill>
                  <a:srgbClr val="004380"/>
                </a:solidFill>
              </a:rPr>
              <a:t> </a:t>
            </a: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buClrTx/>
              <a:buFontTx/>
              <a:buNone/>
            </a:pPr>
            <a:r>
              <a:rPr lang="sv-SE" altLang="nl-NL" sz="1200">
                <a:solidFill>
                  <a:srgbClr val="004380"/>
                </a:solidFill>
              </a:rPr>
              <a:t> </a:t>
            </a:r>
          </a:p>
        </p:txBody>
      </p:sp>
      <p:sp>
        <p:nvSpPr>
          <p:cNvPr id="14341" name="Rectangle 3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2" name="Rectangle 4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730405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nl-NL" smtClean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1" name="Rectangle 5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sv-SE" altLang="nl-NL" smtClean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l-NL" altLang="nl-NL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3158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5900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SzPct val="45000"/>
              <a:buFont typeface="Wingdings" panose="05000000000000000000" pitchFamily="2" charset="2"/>
              <a:buNone/>
            </a:pPr>
            <a:fld id="{869CD932-073C-430F-BDEC-E888E395FB66}" type="slidenum">
              <a:rPr lang="en-US" altLang="nl-NL" sz="120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en-US" altLang="nl-NL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24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244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2999770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830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78417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557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29085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8502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6806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nl-NL" smtClean="0"/>
              <a:t>Klik om de modelstijlen te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59919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54971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92386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el en 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1679" y="609600"/>
            <a:ext cx="93980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abel 2"/>
          <p:cNvSpPr>
            <a:spLocks noGrp="1"/>
          </p:cNvSpPr>
          <p:nvPr>
            <p:ph type="tbl" idx="1"/>
          </p:nvPr>
        </p:nvSpPr>
        <p:spPr>
          <a:xfrm>
            <a:off x="2108200" y="2060575"/>
            <a:ext cx="9384323" cy="3810000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0"/>
          </p:nvPr>
        </p:nvSpPr>
        <p:spPr>
          <a:xfrm>
            <a:off x="3348567" y="6308725"/>
            <a:ext cx="7945967" cy="433388"/>
          </a:xfrm>
          <a:prstGeom prst="rect">
            <a:avLst/>
          </a:prstGeom>
        </p:spPr>
        <p:txBody>
          <a:bodyPr/>
          <a:lstStyle>
            <a:lvl1pPr algn="ctr" eaLnBrk="1" hangingPunct="1"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sv-SE"/>
              <a:t>With the financial support from the Prevention of and Fight against Crime Programme of the European Union</a:t>
            </a:r>
            <a:endParaRPr lang="sv-SE" sz="1400"/>
          </a:p>
        </p:txBody>
      </p:sp>
    </p:spTree>
    <p:extLst>
      <p:ext uri="{BB962C8B-B14F-4D97-AF65-F5344CB8AC3E}">
        <p14:creationId xmlns:p14="http://schemas.microsoft.com/office/powerpoint/2010/main" val="3840202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9600" y="274637"/>
            <a:ext cx="10972800" cy="922115"/>
          </a:xfrm>
        </p:spPr>
        <p:txBody>
          <a:bodyPr/>
          <a:lstStyle>
            <a:lvl1pPr algn="l">
              <a:defRPr/>
            </a:lvl1pPr>
          </a:lstStyle>
          <a:p>
            <a:r>
              <a:rPr lang="nl-NL" dirty="0" smtClean="0"/>
              <a:t>Inhoud</a:t>
            </a:r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smtClean="0"/>
              <a:t>1 Juli 2015</a:t>
            </a:r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77059A-DBE1-4C1F-BE69-A07B1852ADD5}" type="slidenum">
              <a:rPr lang="nl-NL" smtClean="0"/>
              <a:pPr/>
              <a:t>‹Nº›</a:t>
            </a:fld>
            <a:endParaRPr lang="nl-NL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623392" y="1196752"/>
            <a:ext cx="11041227" cy="4680520"/>
          </a:xfrm>
          <a:noFill/>
        </p:spPr>
        <p:txBody>
          <a:bodyPr lIns="180000" tIns="90000" bIns="90000"/>
          <a:lstStyle>
            <a:lvl1pPr marL="609585" indent="-609585">
              <a:buFont typeface="+mj-lt"/>
              <a:buAutoNum type="arabicPeriod"/>
              <a:defRPr sz="4267">
                <a:solidFill>
                  <a:srgbClr val="004682"/>
                </a:solidFill>
              </a:defRPr>
            </a:lvl1pPr>
          </a:lstStyle>
          <a:p>
            <a:pPr lvl="0"/>
            <a:r>
              <a:rPr lang="nl-NL" altLang="nl-NL" noProof="0" dirty="0" smtClean="0"/>
              <a:t>Vervang voor eigen hoofdstukken</a:t>
            </a:r>
          </a:p>
        </p:txBody>
      </p:sp>
    </p:spTree>
    <p:extLst>
      <p:ext uri="{BB962C8B-B14F-4D97-AF65-F5344CB8AC3E}">
        <p14:creationId xmlns:p14="http://schemas.microsoft.com/office/powerpoint/2010/main" val="389345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2510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08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9480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9305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0311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9296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208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 smtClean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8732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D17935E-F7F2-4DC2-AAD7-915B647CECBE}" type="datetimeFigureOut">
              <a:rPr lang="nl-NL" smtClean="0"/>
              <a:t>21-6-2022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3B119A4-F097-40A9-923F-27D8673960DD}" type="slidenum">
              <a:rPr lang="nl-NL" smtClean="0"/>
              <a:t>‹Nº›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948509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89321" y="1953884"/>
            <a:ext cx="10711282" cy="1531190"/>
          </a:xfrm>
        </p:spPr>
        <p:txBody>
          <a:bodyPr>
            <a:normAutofit fontScale="90000"/>
          </a:bodyPr>
          <a:lstStyle/>
          <a:p>
            <a:r>
              <a:rPr lang="nl-NL" sz="6000" b="1" smtClean="0"/>
              <a:t>Public order management</a:t>
            </a:r>
            <a:br>
              <a:rPr lang="nl-NL" sz="6000" b="1" smtClean="0"/>
            </a:br>
            <a:r>
              <a:rPr lang="nl-NL" sz="6000" b="1" smtClean="0"/>
              <a:t/>
            </a:r>
            <a:br>
              <a:rPr lang="nl-NL" sz="6000" b="1" smtClean="0"/>
            </a:br>
            <a:r>
              <a:rPr lang="nl-NL" sz="2200" smtClean="0"/>
              <a:t>June </a:t>
            </a:r>
            <a:r>
              <a:rPr lang="nl-NL" sz="2200"/>
              <a:t>17, 2022</a:t>
            </a:r>
            <a:r>
              <a:rPr lang="nl-NL"/>
              <a:t/>
            </a:r>
            <a:br>
              <a:rPr lang="nl-NL"/>
            </a:b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533140" y="4910667"/>
            <a:ext cx="9658860" cy="1947333"/>
          </a:xfrm>
        </p:spPr>
        <p:txBody>
          <a:bodyPr>
            <a:normAutofit/>
          </a:bodyPr>
          <a:lstStyle/>
          <a:p>
            <a:r>
              <a:rPr lang="nl-NL" smtClean="0">
                <a:solidFill>
                  <a:schemeClr val="tx1"/>
                </a:solidFill>
              </a:rPr>
              <a:t>Prof. dr. Otto Adang</a:t>
            </a:r>
          </a:p>
          <a:p>
            <a:r>
              <a:rPr lang="nl-NL" smtClean="0">
                <a:solidFill>
                  <a:schemeClr val="tx1"/>
                </a:solidFill>
              </a:rPr>
              <a:t>Chair, Public Order Management, Police Academy of the Netherlands</a:t>
            </a:r>
          </a:p>
          <a:p>
            <a:r>
              <a:rPr lang="nl-NL" smtClean="0">
                <a:solidFill>
                  <a:schemeClr val="tx1"/>
                </a:solidFill>
              </a:rPr>
              <a:t>Professor by special appointment Security and Collective Behaviour, University of Groningen</a:t>
            </a:r>
          </a:p>
        </p:txBody>
      </p:sp>
    </p:spTree>
    <p:extLst>
      <p:ext uri="{BB962C8B-B14F-4D97-AF65-F5344CB8AC3E}">
        <p14:creationId xmlns:p14="http://schemas.microsoft.com/office/powerpoint/2010/main" val="3268710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493963" y="814388"/>
            <a:ext cx="7635875" cy="1143000"/>
          </a:xfrm>
          <a:solidFill>
            <a:srgbClr val="0000CC"/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sv-SE" altLang="nl-NL" smtClean="0">
                <a:latin typeface="Lucida Console" panose="020B0609040504020204" pitchFamily="49" charset="0"/>
              </a:rPr>
              <a:t>NO phases!!!!!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2566989" y="4076700"/>
            <a:ext cx="7489825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197" name="Line 5"/>
          <p:cNvSpPr>
            <a:spLocks noChangeShapeType="1"/>
          </p:cNvSpPr>
          <p:nvPr/>
        </p:nvSpPr>
        <p:spPr bwMode="auto">
          <a:xfrm>
            <a:off x="5159375" y="3933825"/>
            <a:ext cx="0" cy="28733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198" name="Line 6"/>
          <p:cNvSpPr>
            <a:spLocks noChangeShapeType="1"/>
          </p:cNvSpPr>
          <p:nvPr/>
        </p:nvSpPr>
        <p:spPr bwMode="auto">
          <a:xfrm>
            <a:off x="8040688" y="3933825"/>
            <a:ext cx="0" cy="287338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199" name="WordArt 8"/>
          <p:cNvSpPr>
            <a:spLocks noChangeArrowheads="1" noChangeShapeType="1" noTextEdit="1"/>
          </p:cNvSpPr>
          <p:nvPr/>
        </p:nvSpPr>
        <p:spPr bwMode="auto">
          <a:xfrm>
            <a:off x="2566989" y="3500439"/>
            <a:ext cx="7489825" cy="276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Verdana" panose="020B0604030504040204" pitchFamily="34" charset="0"/>
                <a:ea typeface="Verdana" panose="020B0604030504040204" pitchFamily="34" charset="0"/>
              </a:rPr>
              <a:t>Crowd management                    Crowd control                          Riot control</a:t>
            </a:r>
            <a:endParaRPr lang="nl-NL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200" name="Line 11"/>
          <p:cNvSpPr>
            <a:spLocks noChangeShapeType="1"/>
          </p:cNvSpPr>
          <p:nvPr/>
        </p:nvSpPr>
        <p:spPr bwMode="auto">
          <a:xfrm>
            <a:off x="4872038" y="3644900"/>
            <a:ext cx="792162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201" name="Line 12"/>
          <p:cNvSpPr>
            <a:spLocks noChangeShapeType="1"/>
          </p:cNvSpPr>
          <p:nvPr/>
        </p:nvSpPr>
        <p:spPr bwMode="auto">
          <a:xfrm>
            <a:off x="7608888" y="3644900"/>
            <a:ext cx="863600" cy="0"/>
          </a:xfrm>
          <a:prstGeom prst="line">
            <a:avLst/>
          </a:prstGeom>
          <a:noFill/>
          <a:ln w="12699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202" name="Line 13"/>
          <p:cNvSpPr>
            <a:spLocks noChangeShapeType="1"/>
          </p:cNvSpPr>
          <p:nvPr/>
        </p:nvSpPr>
        <p:spPr bwMode="auto">
          <a:xfrm flipV="1">
            <a:off x="2640013" y="2852739"/>
            <a:ext cx="7416800" cy="23764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203" name="Line 14"/>
          <p:cNvSpPr>
            <a:spLocks noChangeShapeType="1"/>
          </p:cNvSpPr>
          <p:nvPr/>
        </p:nvSpPr>
        <p:spPr bwMode="auto">
          <a:xfrm>
            <a:off x="2566988" y="2852738"/>
            <a:ext cx="7561262" cy="23034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NL"/>
          </a:p>
        </p:txBody>
      </p:sp>
      <p:sp>
        <p:nvSpPr>
          <p:cNvPr id="8204" name="WordArt 15"/>
          <p:cNvSpPr>
            <a:spLocks noChangeArrowheads="1" noChangeShapeType="1" noTextEdit="1"/>
          </p:cNvSpPr>
          <p:nvPr/>
        </p:nvSpPr>
        <p:spPr bwMode="auto">
          <a:xfrm>
            <a:off x="2711450" y="4221164"/>
            <a:ext cx="7734300" cy="2381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nl-NL" sz="1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dialogue                  de-escalation           direct action</a:t>
            </a:r>
          </a:p>
        </p:txBody>
      </p:sp>
    </p:spTree>
    <p:extLst>
      <p:ext uri="{BB962C8B-B14F-4D97-AF65-F5344CB8AC3E}">
        <p14:creationId xmlns:p14="http://schemas.microsoft.com/office/powerpoint/2010/main" val="17750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Oval 2"/>
          <p:cNvSpPr>
            <a:spLocks noChangeArrowheads="1"/>
          </p:cNvSpPr>
          <p:nvPr/>
        </p:nvSpPr>
        <p:spPr bwMode="auto">
          <a:xfrm>
            <a:off x="1524000" y="115888"/>
            <a:ext cx="9144000" cy="6742112"/>
          </a:xfrm>
          <a:prstGeom prst="ellipse">
            <a:avLst/>
          </a:prstGeom>
          <a:solidFill>
            <a:srgbClr val="0033CC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000">
              <a:latin typeface="Arial" panose="020B0604020202020204" pitchFamily="34" charset="0"/>
            </a:endParaRPr>
          </a:p>
        </p:txBody>
      </p:sp>
      <p:sp>
        <p:nvSpPr>
          <p:cNvPr id="31747" name="Oval 3"/>
          <p:cNvSpPr>
            <a:spLocks noChangeArrowheads="1"/>
          </p:cNvSpPr>
          <p:nvPr/>
        </p:nvSpPr>
        <p:spPr bwMode="auto">
          <a:xfrm>
            <a:off x="3432175" y="1152526"/>
            <a:ext cx="5721350" cy="4868863"/>
          </a:xfrm>
          <a:prstGeom prst="ellipse">
            <a:avLst/>
          </a:prstGeom>
          <a:solidFill>
            <a:srgbClr val="3399FF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000">
              <a:latin typeface="Arial" panose="020B0604020202020204" pitchFamily="34" charset="0"/>
            </a:endParaRPr>
          </a:p>
        </p:txBody>
      </p:sp>
      <p:sp>
        <p:nvSpPr>
          <p:cNvPr id="31748" name="Oval 4"/>
          <p:cNvSpPr>
            <a:spLocks noChangeArrowheads="1"/>
          </p:cNvSpPr>
          <p:nvPr/>
        </p:nvSpPr>
        <p:spPr bwMode="auto">
          <a:xfrm>
            <a:off x="6296026" y="2808288"/>
            <a:ext cx="2601913" cy="2781300"/>
          </a:xfrm>
          <a:prstGeom prst="ellipse">
            <a:avLst/>
          </a:prstGeom>
          <a:solidFill>
            <a:srgbClr val="000066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000">
              <a:latin typeface="Arial" panose="020B0604020202020204" pitchFamily="34" charset="0"/>
            </a:endParaRPr>
          </a:p>
        </p:txBody>
      </p:sp>
      <p:sp>
        <p:nvSpPr>
          <p:cNvPr id="31749" name="Oval 5"/>
          <p:cNvSpPr>
            <a:spLocks noChangeArrowheads="1"/>
          </p:cNvSpPr>
          <p:nvPr/>
        </p:nvSpPr>
        <p:spPr bwMode="auto">
          <a:xfrm>
            <a:off x="7359650" y="4221164"/>
            <a:ext cx="1073150" cy="10239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nl-NL" altLang="nl-NL" sz="2000">
              <a:latin typeface="Arial" panose="020B0604020202020204" pitchFamily="34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767264" y="431800"/>
            <a:ext cx="2193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Public order management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5697539" y="1655763"/>
            <a:ext cx="2193925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Crowd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management</a:t>
            </a:r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6494464" y="3168651"/>
            <a:ext cx="21939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latin typeface="Verdana" panose="020B0604030504040204" pitchFamily="34" charset="0"/>
              </a:rPr>
              <a:t>Crowd control</a:t>
            </a: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6761164" y="4292601"/>
            <a:ext cx="2193925" cy="77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Rockwell" panose="02060603020205020403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Verdana" panose="020B0604030504040204" pitchFamily="34" charset="0"/>
              </a:rPr>
              <a:t>Riot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NL" altLang="nl-NL" sz="1800" b="1">
                <a:solidFill>
                  <a:schemeClr val="bg1"/>
                </a:solidFill>
                <a:latin typeface="Verdana" panose="020B0604030504040204" pitchFamily="34" charset="0"/>
              </a:rPr>
              <a:t>control</a:t>
            </a:r>
          </a:p>
        </p:txBody>
      </p:sp>
    </p:spTree>
    <p:extLst>
      <p:ext uri="{BB962C8B-B14F-4D97-AF65-F5344CB8AC3E}">
        <p14:creationId xmlns:p14="http://schemas.microsoft.com/office/powerpoint/2010/main" val="331915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13" descr="HPIM914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9" y="3789364"/>
            <a:ext cx="3311525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989" y="620713"/>
            <a:ext cx="7635875" cy="1143000"/>
          </a:xfrm>
          <a:solidFill>
            <a:srgbClr val="0000CC"/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sv-SE" altLang="nl-NL" smtClean="0">
                <a:latin typeface="Lucida Console" panose="020B0609040504020204" pitchFamily="49" charset="0"/>
              </a:rPr>
              <a:t>Gathering for a purpose</a:t>
            </a:r>
          </a:p>
        </p:txBody>
      </p:sp>
      <p:sp>
        <p:nvSpPr>
          <p:cNvPr id="10245" name="Oval 5"/>
          <p:cNvSpPr>
            <a:spLocks noChangeArrowheads="1"/>
          </p:cNvSpPr>
          <p:nvPr/>
        </p:nvSpPr>
        <p:spPr bwMode="auto">
          <a:xfrm>
            <a:off x="5159375" y="2781300"/>
            <a:ext cx="2743200" cy="1905000"/>
          </a:xfrm>
          <a:prstGeom prst="ellipse">
            <a:avLst/>
          </a:prstGeom>
          <a:solidFill>
            <a:srgbClr val="0000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nl-NL" altLang="nl-NL" sz="3600">
                <a:latin typeface="Verdana" panose="020B0604030504040204" pitchFamily="34" charset="0"/>
              </a:rPr>
              <a:t>GOAL</a:t>
            </a:r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2438400" y="32766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711450" y="3716338"/>
            <a:ext cx="18288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2782888" y="2205038"/>
            <a:ext cx="1828800" cy="6096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 flipV="1">
            <a:off x="2855913" y="4581525"/>
            <a:ext cx="1828800" cy="9144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8256588" y="3716338"/>
            <a:ext cx="1828800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8112125" y="4724400"/>
            <a:ext cx="1905000" cy="7620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 flipV="1">
            <a:off x="8328025" y="2060575"/>
            <a:ext cx="1676400" cy="83820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669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Geef de Titel van de presentatie in..."/>
          <p:cNvSpPr>
            <a:spLocks noGrp="1"/>
          </p:cNvSpPr>
          <p:nvPr>
            <p:ph type="title"/>
          </p:nvPr>
        </p:nvSpPr>
        <p:spPr>
          <a:xfrm>
            <a:off x="2039938" y="260350"/>
            <a:ext cx="8628062" cy="992188"/>
          </a:xfrm>
        </p:spPr>
        <p:txBody>
          <a:bodyPr>
            <a:normAutofit fontScale="90000"/>
          </a:bodyPr>
          <a:lstStyle/>
          <a:p>
            <a:pPr algn="ctr"/>
            <a:r>
              <a:rPr lang="nl-NL" altLang="nl-NL" sz="4000" smtClean="0"/>
              <a:t>Conflict reducing principles </a:t>
            </a:r>
            <a:r>
              <a:rPr lang="nl-NL" altLang="nl-NL" sz="4000"/>
              <a:t>for public order management</a:t>
            </a:r>
          </a:p>
        </p:txBody>
      </p:sp>
      <p:sp>
        <p:nvSpPr>
          <p:cNvPr id="12291" name="Rectangle 3"/>
          <p:cNvSpPr>
            <a:spLocks noGrp="1"/>
          </p:cNvSpPr>
          <p:nvPr>
            <p:ph idx="1"/>
          </p:nvPr>
        </p:nvSpPr>
        <p:spPr>
          <a:xfrm>
            <a:off x="2039938" y="1855178"/>
            <a:ext cx="8534400" cy="4941276"/>
          </a:xfrm>
        </p:spPr>
        <p:txBody>
          <a:bodyPr>
            <a:normAutofit lnSpcReduction="10000"/>
          </a:bodyPr>
          <a:lstStyle/>
          <a:p>
            <a:r>
              <a:rPr lang="nl-NL" altLang="nl-NL" smtClean="0">
                <a:solidFill>
                  <a:schemeClr val="tx1"/>
                </a:solidFill>
              </a:rPr>
              <a:t>Education: know protest and protesters</a:t>
            </a:r>
          </a:p>
          <a:p>
            <a:r>
              <a:rPr lang="nl-NL" altLang="nl-NL" smtClean="0">
                <a:solidFill>
                  <a:schemeClr val="tx1"/>
                </a:solidFill>
              </a:rPr>
              <a:t>Facilitation: legitimate intentions</a:t>
            </a:r>
          </a:p>
          <a:p>
            <a:r>
              <a:rPr lang="nl-NL" altLang="nl-NL" smtClean="0">
                <a:solidFill>
                  <a:schemeClr val="tx1"/>
                </a:solidFill>
              </a:rPr>
              <a:t>Communication and dialogue</a:t>
            </a:r>
          </a:p>
          <a:p>
            <a:r>
              <a:rPr lang="nl-NL" altLang="nl-NL" smtClean="0">
                <a:solidFill>
                  <a:schemeClr val="tx1"/>
                </a:solidFill>
              </a:rPr>
              <a:t>Differentiation: avoid us vs them</a:t>
            </a:r>
          </a:p>
          <a:p>
            <a:endParaRPr lang="nl-NL" altLang="nl-NL" smtClean="0">
              <a:solidFill>
                <a:schemeClr val="tx1"/>
              </a:solidFill>
            </a:endParaRPr>
          </a:p>
          <a:p>
            <a:r>
              <a:rPr lang="nl-NL" altLang="nl-NL" smtClean="0">
                <a:solidFill>
                  <a:schemeClr val="tx1"/>
                </a:solidFill>
              </a:rPr>
              <a:t>(perceived) BALANCE between deployment/ interventions and risks</a:t>
            </a:r>
          </a:p>
          <a:p>
            <a:endParaRPr lang="nl-NL" altLang="nl-NL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30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30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30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130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300" smtClean="0">
                <a:solidFill>
                  <a:schemeClr val="tx1"/>
                </a:solidFill>
              </a:rPr>
              <a:t>Reicher</a:t>
            </a:r>
            <a:r>
              <a:rPr lang="en-US" sz="1300">
                <a:solidFill>
                  <a:schemeClr val="tx1"/>
                </a:solidFill>
              </a:rPr>
              <a:t>, S., C. Stott, J. Drury, O. Adang, P. Cronin &amp; A. Livingstone (2007) Knowledge-Based Public Order Policing: Principles and Practice. Policing, Vol. 1, No. 4, pp. 403-415</a:t>
            </a:r>
            <a:endParaRPr lang="nl-NL" altLang="nl-NL" sz="1300" smtClean="0">
              <a:solidFill>
                <a:schemeClr val="tx1"/>
              </a:solidFill>
            </a:endParaRPr>
          </a:p>
          <a:p>
            <a:endParaRPr lang="nl-NL" altLang="nl-NL" smtClean="0"/>
          </a:p>
        </p:txBody>
      </p:sp>
    </p:spTree>
    <p:extLst>
      <p:ext uri="{BB962C8B-B14F-4D97-AF65-F5344CB8AC3E}">
        <p14:creationId xmlns:p14="http://schemas.microsoft.com/office/powerpoint/2010/main" val="4231110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00214"/>
            <a:ext cx="6192838" cy="464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2208214" y="333376"/>
            <a:ext cx="7775575" cy="925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0" tIns="144000" rIns="360000" bIns="1440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sv-SE" altLang="nl-NL" sz="3200" b="1">
                <a:solidFill>
                  <a:srgbClr val="002060"/>
                </a:solidFill>
              </a:rPr>
              <a:t>Friendly and firm low-profile approach</a:t>
            </a:r>
          </a:p>
        </p:txBody>
      </p:sp>
    </p:spTree>
    <p:extLst>
      <p:ext uri="{BB962C8B-B14F-4D97-AF65-F5344CB8AC3E}">
        <p14:creationId xmlns:p14="http://schemas.microsoft.com/office/powerpoint/2010/main" val="355857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" name="Titel 1" descr="Geef de Titel van de presentatie in..."/>
          <p:cNvSpPr>
            <a:spLocks noGrp="1"/>
          </p:cNvSpPr>
          <p:nvPr>
            <p:ph type="title"/>
          </p:nvPr>
        </p:nvSpPr>
        <p:spPr>
          <a:xfrm>
            <a:off x="2782888" y="260350"/>
            <a:ext cx="7048500" cy="1143000"/>
          </a:xfrm>
        </p:spPr>
        <p:txBody>
          <a:bodyPr/>
          <a:lstStyle/>
          <a:p>
            <a:pPr algn="ctr"/>
            <a:r>
              <a:rPr lang="nl-NL" altLang="nl-NL" sz="3200"/>
              <a:t>Public order management vs traditional riot control</a:t>
            </a:r>
          </a:p>
        </p:txBody>
      </p:sp>
      <p:graphicFrame>
        <p:nvGraphicFramePr>
          <p:cNvPr id="220178" name="Group 18"/>
          <p:cNvGraphicFramePr>
            <a:graphicFrameLocks noGrp="1"/>
          </p:cNvGraphicFramePr>
          <p:nvPr>
            <p:ph type="tbl" idx="1"/>
          </p:nvPr>
        </p:nvGraphicFramePr>
        <p:xfrm>
          <a:off x="2174876" y="1916114"/>
          <a:ext cx="8308975" cy="4357687"/>
        </p:xfrm>
        <a:graphic>
          <a:graphicData uri="http://schemas.openxmlformats.org/drawingml/2006/table">
            <a:tbl>
              <a:tblPr/>
              <a:tblGrid>
                <a:gridCol w="4155953"/>
                <a:gridCol w="4153022"/>
              </a:tblGrid>
              <a:tr h="435768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PUBLIC ORDER MANAGEMENT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Emphasis on </a:t>
                      </a:r>
                      <a:r>
                        <a:rPr kumimoji="0" lang="nl-NL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order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 cooperation with safety partners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Communication and interaction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Facilitating legitimate intentions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Interventions based on </a:t>
                      </a:r>
                      <a:r>
                        <a:rPr kumimoji="0" lang="nl-NL" sz="18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behaviour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Low profile, friendly and firm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Setting boundaries with focused, timely interventions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84408" marR="844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nl-N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RIOT CONTROL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nl-NL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Emphasis on disorder and crime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Police main actor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Distance from public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Us versus them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Little or no differentiation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High profile, show of force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Char char="•"/>
                        <a:tabLst/>
                      </a:pPr>
                      <a:r>
                        <a:rPr kumimoji="0" lang="nl-NL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Reactive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nl-NL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84408" marR="844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159332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"/>
          <p:cNvSpPr txBox="1">
            <a:spLocks noChangeArrowheads="1"/>
          </p:cNvSpPr>
          <p:nvPr/>
        </p:nvSpPr>
        <p:spPr bwMode="auto">
          <a:xfrm>
            <a:off x="1035169" y="966158"/>
            <a:ext cx="10368951" cy="3942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0" tIns="144000" rIns="360000" bIns="1440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buClrTx/>
              <a:buFontTx/>
              <a:buNone/>
            </a:pPr>
            <a:r>
              <a:rPr lang="nl-NL" altLang="nl-NL" sz="6000" b="1">
                <a:solidFill>
                  <a:schemeClr val="tx1"/>
                </a:solidFill>
                <a:latin typeface="Rockwell" panose="02060603020205020403" pitchFamily="18" charset="0"/>
              </a:rPr>
              <a:t>Police can do a lot to prevent violence, but little to stop it</a:t>
            </a:r>
          </a:p>
        </p:txBody>
      </p:sp>
    </p:spTree>
    <p:extLst>
      <p:ext uri="{BB962C8B-B14F-4D97-AF65-F5344CB8AC3E}">
        <p14:creationId xmlns:p14="http://schemas.microsoft.com/office/powerpoint/2010/main" val="26142936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2447595" y="1101277"/>
          <a:ext cx="6848309" cy="43415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kstvak 7"/>
          <p:cNvSpPr txBox="1"/>
          <p:nvPr/>
        </p:nvSpPr>
        <p:spPr bwMode="auto">
          <a:xfrm>
            <a:off x="0" y="65223"/>
            <a:ext cx="12192000" cy="584775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/>
            <a:tailEnd/>
          </a:ln>
          <a:effectLst>
            <a:outerShdw blurRad="635000" dist="254000" dir="2700000" algn="ctr" rotWithShape="0">
              <a:srgbClr val="D9E3ED"/>
            </a:outerShdw>
          </a:effectLst>
        </p:spPr>
        <p:txBody>
          <a:bodyPr wrap="square" lIns="720000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nl-NL" sz="3200" b="1" smtClean="0">
                <a:latin typeface="Arial" charset="0"/>
              </a:rPr>
              <a:t>Less Lethal Weapons: Police </a:t>
            </a:r>
            <a:r>
              <a:rPr lang="nl-NL" sz="3200" b="1" dirty="0">
                <a:latin typeface="Arial" charset="0"/>
              </a:rPr>
              <a:t>Technology Assessment</a:t>
            </a:r>
          </a:p>
        </p:txBody>
      </p:sp>
      <p:sp>
        <p:nvSpPr>
          <p:cNvPr id="9" name="PIJL-RECHTS 8"/>
          <p:cNvSpPr/>
          <p:nvPr/>
        </p:nvSpPr>
        <p:spPr>
          <a:xfrm>
            <a:off x="210482" y="3044957"/>
            <a:ext cx="2525145" cy="742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0" name="PIJL-RECHTS 9"/>
          <p:cNvSpPr/>
          <p:nvPr/>
        </p:nvSpPr>
        <p:spPr>
          <a:xfrm>
            <a:off x="9744405" y="2852936"/>
            <a:ext cx="1880608" cy="8381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1" name="Tekstvak 10"/>
          <p:cNvSpPr txBox="1"/>
          <p:nvPr/>
        </p:nvSpPr>
        <p:spPr bwMode="auto">
          <a:xfrm>
            <a:off x="9141280" y="3046424"/>
            <a:ext cx="2427328" cy="42056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0" dist="254000" dir="2700000" algn="ctr" rotWithShape="0">
              <a:srgbClr val="D9E3ED"/>
            </a:outerShdw>
          </a:effectLst>
        </p:spPr>
        <p:txBody>
          <a:bodyPr wrap="square" lIns="720000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nl-NL" sz="2133" b="1" dirty="0" err="1"/>
              <a:t>Outcome</a:t>
            </a:r>
            <a:endParaRPr lang="nl-NL" sz="2133" b="1" dirty="0"/>
          </a:p>
        </p:txBody>
      </p:sp>
      <p:sp>
        <p:nvSpPr>
          <p:cNvPr id="12" name="Tekstvak 11"/>
          <p:cNvSpPr txBox="1"/>
          <p:nvPr/>
        </p:nvSpPr>
        <p:spPr bwMode="auto">
          <a:xfrm>
            <a:off x="4385068" y="3234662"/>
            <a:ext cx="2337408" cy="9129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0" dist="254000" dir="2700000" algn="ctr" rotWithShape="0">
              <a:srgbClr val="D9E3ED"/>
            </a:outerShdw>
          </a:effectLst>
        </p:spPr>
        <p:txBody>
          <a:bodyPr wrap="none" lIns="720000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nl-NL" sz="2133" b="1" dirty="0" err="1">
                <a:latin typeface="Arial" charset="0"/>
              </a:rPr>
              <a:t>Operational</a:t>
            </a:r>
            <a:endParaRPr lang="nl-NL" sz="2133" b="1" dirty="0"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nl-NL" sz="2133" b="1" dirty="0">
                <a:latin typeface="Arial" charset="0"/>
              </a:rPr>
              <a:t>Context</a:t>
            </a:r>
          </a:p>
        </p:txBody>
      </p:sp>
      <p:sp>
        <p:nvSpPr>
          <p:cNvPr id="13" name="Ovaal 12"/>
          <p:cNvSpPr/>
          <p:nvPr/>
        </p:nvSpPr>
        <p:spPr>
          <a:xfrm>
            <a:off x="1295467" y="1028734"/>
            <a:ext cx="9121013" cy="480053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2400"/>
          </a:p>
        </p:txBody>
      </p:sp>
      <p:sp>
        <p:nvSpPr>
          <p:cNvPr id="14" name="Tekstvak 13"/>
          <p:cNvSpPr txBox="1"/>
          <p:nvPr/>
        </p:nvSpPr>
        <p:spPr bwMode="auto">
          <a:xfrm>
            <a:off x="-545950" y="3223909"/>
            <a:ext cx="3281577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0" dist="254000" dir="2700000" algn="ctr" rotWithShape="0">
              <a:srgbClr val="D9E3ED"/>
            </a:outerShdw>
          </a:effectLst>
        </p:spPr>
        <p:txBody>
          <a:bodyPr wrap="none" lIns="720000" rtlCol="0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nl-NL" b="1" dirty="0" err="1"/>
              <a:t>Needs</a:t>
            </a:r>
            <a:r>
              <a:rPr lang="nl-NL" b="1" dirty="0"/>
              <a:t> &amp; </a:t>
            </a:r>
            <a:r>
              <a:rPr lang="nl-NL" b="1" dirty="0" err="1"/>
              <a:t>expectations</a:t>
            </a:r>
            <a:endParaRPr lang="nl-NL" b="1" dirty="0"/>
          </a:p>
        </p:txBody>
      </p:sp>
      <p:sp>
        <p:nvSpPr>
          <p:cNvPr id="15" name="Tekstvak 14"/>
          <p:cNvSpPr txBox="1"/>
          <p:nvPr/>
        </p:nvSpPr>
        <p:spPr bwMode="auto">
          <a:xfrm>
            <a:off x="3153578" y="5909612"/>
            <a:ext cx="5662037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635000" dist="254000" dir="2700000" algn="ctr" rotWithShape="0">
              <a:srgbClr val="D9E3ED"/>
            </a:outerShdw>
          </a:effectLst>
        </p:spPr>
        <p:txBody>
          <a:bodyPr wrap="none" lIns="720000" rtlCol="0" anchor="ctr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nl-NL" sz="3200" b="1" dirty="0" err="1"/>
              <a:t>Political</a:t>
            </a:r>
            <a:r>
              <a:rPr lang="nl-NL" sz="3200" b="1" dirty="0"/>
              <a:t> </a:t>
            </a:r>
            <a:r>
              <a:rPr lang="nl-NL" sz="3200" b="1" dirty="0" err="1"/>
              <a:t>societal</a:t>
            </a:r>
            <a:r>
              <a:rPr lang="nl-NL" sz="3200" b="1" dirty="0"/>
              <a:t> context</a:t>
            </a:r>
          </a:p>
        </p:txBody>
      </p:sp>
    </p:spTree>
    <p:extLst>
      <p:ext uri="{BB962C8B-B14F-4D97-AF65-F5344CB8AC3E}">
        <p14:creationId xmlns:p14="http://schemas.microsoft.com/office/powerpoint/2010/main" val="136489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850" y="200003"/>
            <a:ext cx="8534400" cy="1507067"/>
          </a:xfrm>
        </p:spPr>
        <p:txBody>
          <a:bodyPr/>
          <a:lstStyle/>
          <a:p>
            <a:r>
              <a:rPr lang="nl-NL" smtClean="0"/>
              <a:t>The Netherlands:</a:t>
            </a:r>
            <a:br>
              <a:rPr lang="nl-NL" smtClean="0"/>
            </a:br>
            <a:r>
              <a:rPr lang="nl-NL" smtClean="0"/>
              <a:t>new concept since 2013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1850" y="2273060"/>
            <a:ext cx="8534400" cy="3615267"/>
          </a:xfrm>
        </p:spPr>
        <p:txBody>
          <a:bodyPr/>
          <a:lstStyle/>
          <a:p>
            <a:r>
              <a:rPr lang="nl-NL" smtClean="0">
                <a:solidFill>
                  <a:schemeClr val="tx1"/>
                </a:solidFill>
              </a:rPr>
              <a:t>Public order management approach, with focus on dialogue, de-escalation and flexible up- and downscaling</a:t>
            </a:r>
          </a:p>
          <a:p>
            <a:r>
              <a:rPr lang="nl-NL" smtClean="0">
                <a:solidFill>
                  <a:schemeClr val="tx1"/>
                </a:solidFill>
              </a:rPr>
              <a:t>Mobile units: regular officers with dedicated training</a:t>
            </a:r>
          </a:p>
          <a:p>
            <a:r>
              <a:rPr lang="nl-NL" smtClean="0">
                <a:solidFill>
                  <a:schemeClr val="tx1"/>
                </a:solidFill>
              </a:rPr>
              <a:t>Training and deployment based on conflict reducing principles</a:t>
            </a:r>
          </a:p>
          <a:p>
            <a:r>
              <a:rPr lang="nl-NL" smtClean="0">
                <a:solidFill>
                  <a:schemeClr val="tx1"/>
                </a:solidFill>
              </a:rPr>
              <a:t>Police Technology Assessments for decisions with regard to less lethal weapons</a:t>
            </a:r>
          </a:p>
          <a:p>
            <a:r>
              <a:rPr lang="nl-NL" smtClean="0">
                <a:solidFill>
                  <a:schemeClr val="tx1"/>
                </a:solidFill>
              </a:rPr>
              <a:t>Peer reviews to foster organisational learning</a:t>
            </a:r>
          </a:p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3529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8739" y="0"/>
            <a:ext cx="102223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215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"/>
            <a:ext cx="10169898" cy="401128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6422" y="1664898"/>
            <a:ext cx="6633476" cy="519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02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90" y="0"/>
            <a:ext cx="10246820" cy="5632631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8690" y="5632631"/>
            <a:ext cx="11064891" cy="10524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600" smtClean="0">
                <a:solidFill>
                  <a:schemeClr val="tx1"/>
                </a:solidFill>
              </a:rPr>
              <a:t>Adang</a:t>
            </a:r>
            <a:r>
              <a:rPr lang="nl-NL" sz="1600">
                <a:solidFill>
                  <a:schemeClr val="tx1"/>
                </a:solidFill>
              </a:rPr>
              <a:t>, O.M.J. (2011) Initiation and escalation of collective </a:t>
            </a:r>
            <a:r>
              <a:rPr lang="nl-NL" sz="1600" smtClean="0">
                <a:solidFill>
                  <a:schemeClr val="tx1"/>
                </a:solidFill>
              </a:rPr>
              <a:t>violence.</a:t>
            </a:r>
          </a:p>
          <a:p>
            <a:pPr marL="0" indent="0">
              <a:buNone/>
            </a:pPr>
            <a:r>
              <a:rPr lang="nl-NL" sz="1600" smtClean="0">
                <a:solidFill>
                  <a:schemeClr val="tx1"/>
                </a:solidFill>
              </a:rPr>
              <a:t>In</a:t>
            </a:r>
            <a:r>
              <a:rPr lang="nl-NL" sz="1600">
                <a:solidFill>
                  <a:schemeClr val="tx1"/>
                </a:solidFill>
              </a:rPr>
              <a:t>: Madensen, T.D. &amp; J. Knutsson, (redactie) Preventing crowd violence. Lynne Rienner, Boulder</a:t>
            </a:r>
          </a:p>
        </p:txBody>
      </p:sp>
    </p:spTree>
    <p:extLst>
      <p:ext uri="{BB962C8B-B14F-4D97-AF65-F5344CB8AC3E}">
        <p14:creationId xmlns:p14="http://schemas.microsoft.com/office/powerpoint/2010/main" val="24567425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Tijdelijke aanduiding voor inhoud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534681" cy="679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100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 descr="Geef de Titel van de presentatie in...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12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04025"/>
          </a:xfrm>
        </p:spPr>
      </p:pic>
    </p:spTree>
    <p:extLst>
      <p:ext uri="{BB962C8B-B14F-4D97-AF65-F5344CB8AC3E}">
        <p14:creationId xmlns:p14="http://schemas.microsoft.com/office/powerpoint/2010/main" val="2386708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893903" y="5684371"/>
            <a:ext cx="7105440" cy="1152364"/>
          </a:xfrm>
        </p:spPr>
        <p:txBody>
          <a:bodyPr>
            <a:normAutofit/>
          </a:bodyPr>
          <a:lstStyle/>
          <a:p>
            <a:pPr marL="0" indent="0"/>
            <a:r>
              <a:rPr lang="es-ES" sz="1200"/>
              <a:t>Adang, O.M.J. (2006) Mantenimiento del orden público: teoría, práctica y educación, Cuadernos de Seguridad, No 1 08-2006, p 79 - 95. Consejo de Seguridad Interior, Buenos Aires, Argentina </a:t>
            </a:r>
            <a:endParaRPr lang="nl-NL" sz="120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13539" cy="680728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7751" y="151699"/>
            <a:ext cx="6236749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2775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"/>
          <p:cNvSpPr txBox="1">
            <a:spLocks noChangeArrowheads="1"/>
          </p:cNvSpPr>
          <p:nvPr/>
        </p:nvSpPr>
        <p:spPr bwMode="auto">
          <a:xfrm>
            <a:off x="1597026" y="1798639"/>
            <a:ext cx="8308974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290513" indent="-2905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569913" indent="-277813"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90000"/>
              </a:lnSpc>
              <a:spcBef>
                <a:spcPts val="900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b="1">
                <a:solidFill>
                  <a:schemeClr val="tx1"/>
                </a:solidFill>
                <a:latin typeface="Verdana" panose="020B0604030504040204" pitchFamily="34" charset="0"/>
              </a:rPr>
              <a:t>initiation of violence:</a:t>
            </a:r>
          </a:p>
          <a:p>
            <a:pPr lvl="1">
              <a:lnSpc>
                <a:spcPct val="90000"/>
              </a:lnSpc>
              <a:spcBef>
                <a:spcPts val="750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sz="2000">
                <a:solidFill>
                  <a:schemeClr val="tx1"/>
                </a:solidFill>
                <a:latin typeface="Verdana" panose="020B0604030504040204" pitchFamily="34" charset="0"/>
              </a:rPr>
              <a:t>“frictions”</a:t>
            </a:r>
          </a:p>
          <a:p>
            <a:pPr lvl="1">
              <a:lnSpc>
                <a:spcPct val="90000"/>
              </a:lnSpc>
              <a:spcBef>
                <a:spcPts val="750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sz="2000">
                <a:solidFill>
                  <a:schemeClr val="tx1"/>
                </a:solidFill>
                <a:latin typeface="Verdana" panose="020B0604030504040204" pitchFamily="34" charset="0"/>
              </a:rPr>
              <a:t>“young male syndrome”</a:t>
            </a:r>
          </a:p>
          <a:p>
            <a:pPr>
              <a:lnSpc>
                <a:spcPct val="90000"/>
              </a:lnSpc>
              <a:spcBef>
                <a:spcPts val="900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b="1">
                <a:solidFill>
                  <a:schemeClr val="tx1"/>
                </a:solidFill>
                <a:latin typeface="Verdana" panose="020B0604030504040204" pitchFamily="34" charset="0"/>
              </a:rPr>
              <a:t>escalation of violence:</a:t>
            </a:r>
          </a:p>
          <a:p>
            <a:pPr lvl="1">
              <a:lnSpc>
                <a:spcPct val="90000"/>
              </a:lnSpc>
              <a:spcBef>
                <a:spcPts val="750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sz="2000">
                <a:solidFill>
                  <a:schemeClr val="tx1"/>
                </a:solidFill>
                <a:latin typeface="Verdana" panose="020B0604030504040204" pitchFamily="34" charset="0"/>
              </a:rPr>
              <a:t>opportunity/ perception of risk </a:t>
            </a:r>
          </a:p>
          <a:p>
            <a:pPr lvl="1">
              <a:lnSpc>
                <a:spcPct val="90000"/>
              </a:lnSpc>
              <a:spcBef>
                <a:spcPts val="750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sz="2000">
                <a:solidFill>
                  <a:schemeClr val="tx1"/>
                </a:solidFill>
                <a:latin typeface="Verdana" panose="020B0604030504040204" pitchFamily="34" charset="0"/>
              </a:rPr>
              <a:t>ingroup/ outgroup mechanisms (`us vs. them`)</a:t>
            </a:r>
          </a:p>
          <a:p>
            <a:pPr lvl="1">
              <a:lnSpc>
                <a:spcPct val="90000"/>
              </a:lnSpc>
              <a:spcBef>
                <a:spcPts val="750"/>
              </a:spcBef>
              <a:buClr>
                <a:srgbClr val="BE9E55"/>
              </a:buClr>
              <a:buSzPct val="50000"/>
            </a:pPr>
            <a:endParaRPr lang="nl-NL" altLang="nl-NL" sz="2000">
              <a:solidFill>
                <a:schemeClr val="tx1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ts val="675"/>
              </a:spcBef>
              <a:buClr>
                <a:srgbClr val="BE9E55"/>
              </a:buClr>
              <a:buSzPct val="50000"/>
              <a:buFont typeface="Wingdings" panose="05000000000000000000" pitchFamily="2" charset="2"/>
              <a:buChar char=""/>
            </a:pPr>
            <a:r>
              <a:rPr lang="nl-NL" altLang="nl-NL" sz="1800" b="1">
                <a:solidFill>
                  <a:schemeClr val="tx1"/>
                </a:solidFill>
                <a:latin typeface="Verdana" panose="020B0604030504040204" pitchFamily="34" charset="0"/>
              </a:rPr>
              <a:t>normal social mechanisms are operating, but influence of alcohol and drugs</a:t>
            </a:r>
          </a:p>
        </p:txBody>
      </p:sp>
      <p:sp>
        <p:nvSpPr>
          <p:cNvPr id="11267" name="Text Box 2"/>
          <p:cNvSpPr txBox="1">
            <a:spLocks noChangeArrowheads="1"/>
          </p:cNvSpPr>
          <p:nvPr/>
        </p:nvSpPr>
        <p:spPr bwMode="auto">
          <a:xfrm>
            <a:off x="1597026" y="333376"/>
            <a:ext cx="7775575" cy="92551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60000" tIns="144000" rIns="360000" bIns="1440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>
              <a:lnSpc>
                <a:spcPct val="90000"/>
              </a:lnSpc>
              <a:buClrTx/>
              <a:buFontTx/>
              <a:buNone/>
            </a:pPr>
            <a:r>
              <a:rPr lang="nl-NL" altLang="nl-NL" sz="3200" b="1">
                <a:solidFill>
                  <a:srgbClr val="004380"/>
                </a:solidFill>
                <a:latin typeface="Rockwell" panose="02060603020205020403" pitchFamily="18" charset="0"/>
              </a:rPr>
              <a:t>Initiation/ escalation model</a:t>
            </a:r>
          </a:p>
        </p:txBody>
      </p:sp>
    </p:spTree>
    <p:extLst>
      <p:ext uri="{BB962C8B-B14F-4D97-AF65-F5344CB8AC3E}">
        <p14:creationId xmlns:p14="http://schemas.microsoft.com/office/powerpoint/2010/main" val="19837127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151" y="879895"/>
            <a:ext cx="7057849" cy="5287991"/>
          </a:xfrm>
          <a:prstGeom prst="rect">
            <a:avLst/>
          </a:prstGeom>
        </p:spPr>
      </p:pic>
      <p:pic>
        <p:nvPicPr>
          <p:cNvPr id="4099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" y="0"/>
            <a:ext cx="4937125" cy="6858000"/>
          </a:xfrm>
        </p:spPr>
      </p:pic>
    </p:spTree>
    <p:extLst>
      <p:ext uri="{BB962C8B-B14F-4D97-AF65-F5344CB8AC3E}">
        <p14:creationId xmlns:p14="http://schemas.microsoft.com/office/powerpoint/2010/main" val="21842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2566989" y="620713"/>
            <a:ext cx="7635875" cy="1143000"/>
          </a:xfrm>
          <a:solidFill>
            <a:srgbClr val="0000CC"/>
          </a:solidFill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/>
            <a:r>
              <a:rPr lang="sv-SE" altLang="nl-NL" smtClean="0">
                <a:latin typeface="Lucida Console" panose="020B0609040504020204" pitchFamily="49" charset="0"/>
              </a:rPr>
              <a:t>Public order management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idx="1"/>
          </p:nvPr>
        </p:nvSpPr>
        <p:spPr>
          <a:xfrm>
            <a:off x="3000375" y="2060575"/>
            <a:ext cx="4103688" cy="3810000"/>
          </a:xfrm>
        </p:spPr>
        <p:txBody>
          <a:bodyPr>
            <a:noAutofit/>
          </a:bodyPr>
          <a:lstStyle/>
          <a:p>
            <a:pPr algn="r">
              <a:buFontTx/>
              <a:buNone/>
            </a:pPr>
            <a:r>
              <a:rPr lang="nl-NL" altLang="nl-NL" sz="2800" smtClean="0">
                <a:solidFill>
                  <a:schemeClr val="tx1"/>
                </a:solidFill>
                <a:latin typeface="Verdana" panose="020B0604030504040204" pitchFamily="34" charset="0"/>
              </a:rPr>
              <a:t>The systematic planning for, and supervision of, events in the public domain that carry some risk for public order, irrespective of the number of people gathering/ expected to gather</a:t>
            </a:r>
            <a:endParaRPr lang="sv-SE" altLang="nl-NL" sz="2800" smtClean="0">
              <a:solidFill>
                <a:schemeClr val="tx1"/>
              </a:solidFill>
              <a:latin typeface="Verdana" panose="020B0604030504040204" pitchFamily="34" charset="0"/>
            </a:endParaRPr>
          </a:p>
        </p:txBody>
      </p:sp>
      <p:pic>
        <p:nvPicPr>
          <p:cNvPr id="7173" name="Picture 4" descr="HPIM91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544" y="1989138"/>
            <a:ext cx="2939344" cy="4126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324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gment">
  <a:themeElements>
    <a:clrScheme name="Segment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gment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gment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3179</TotalTime>
  <Words>460</Words>
  <Application>Microsoft Office PowerPoint</Application>
  <PresentationFormat>Panorámica</PresentationFormat>
  <Paragraphs>93</Paragraphs>
  <Slides>19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ＭＳ Ｐゴシック</vt:lpstr>
      <vt:lpstr>Arial</vt:lpstr>
      <vt:lpstr>Calibri</vt:lpstr>
      <vt:lpstr>Century Gothic</vt:lpstr>
      <vt:lpstr>Lucida Console</vt:lpstr>
      <vt:lpstr>Rockwell</vt:lpstr>
      <vt:lpstr>Times New Roman</vt:lpstr>
      <vt:lpstr>Verdana</vt:lpstr>
      <vt:lpstr>Wingdings</vt:lpstr>
      <vt:lpstr>Wingdings 3</vt:lpstr>
      <vt:lpstr>Segment</vt:lpstr>
      <vt:lpstr>Public order management  June 17, 2022 </vt:lpstr>
      <vt:lpstr>Presentación de PowerPoint</vt:lpstr>
      <vt:lpstr>Presentación de PowerPoint</vt:lpstr>
      <vt:lpstr>Presentación de PowerPoint</vt:lpstr>
      <vt:lpstr>Presentación de PowerPoint</vt:lpstr>
      <vt:lpstr>Adang, O.M.J. (2006) Mantenimiento del orden público: teoría, práctica y educación, Cuadernos de Seguridad, No 1 08-2006, p 79 - 95. Consejo de Seguridad Interior, Buenos Aires, Argentina </vt:lpstr>
      <vt:lpstr>Presentación de PowerPoint</vt:lpstr>
      <vt:lpstr>Presentación de PowerPoint</vt:lpstr>
      <vt:lpstr>Public order management</vt:lpstr>
      <vt:lpstr>NO phases!!!!!</vt:lpstr>
      <vt:lpstr>Presentación de PowerPoint</vt:lpstr>
      <vt:lpstr>Gathering for a purpose</vt:lpstr>
      <vt:lpstr>Conflict reducing principles for public order management</vt:lpstr>
      <vt:lpstr>Presentación de PowerPoint</vt:lpstr>
      <vt:lpstr>Public order management vs traditional riot control</vt:lpstr>
      <vt:lpstr>Presentación de PowerPoint</vt:lpstr>
      <vt:lpstr>Presentación de PowerPoint</vt:lpstr>
      <vt:lpstr>The Netherlands: new concept since 2013</vt:lpstr>
      <vt:lpstr>Presentación de PowerPoint</vt:lpstr>
    </vt:vector>
  </TitlesOfParts>
  <Company>Politieacademie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Adang, Otto</dc:creator>
  <cp:lastModifiedBy>Rombouts Matamala, Odile</cp:lastModifiedBy>
  <cp:revision>11</cp:revision>
  <dcterms:created xsi:type="dcterms:W3CDTF">2022-06-14T12:21:29Z</dcterms:created>
  <dcterms:modified xsi:type="dcterms:W3CDTF">2022-06-21T10:26:18Z</dcterms:modified>
</cp:coreProperties>
</file>