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87" r:id="rId2"/>
    <p:sldId id="288" r:id="rId3"/>
    <p:sldId id="289" r:id="rId4"/>
    <p:sldId id="290" r:id="rId5"/>
    <p:sldId id="280" r:id="rId6"/>
    <p:sldId id="279" r:id="rId7"/>
    <p:sldId id="281" r:id="rId8"/>
    <p:sldId id="283" r:id="rId9"/>
    <p:sldId id="282" r:id="rId10"/>
    <p:sldId id="284" r:id="rId11"/>
    <p:sldId id="285" r:id="rId12"/>
    <p:sldId id="286" r:id="rId13"/>
    <p:sldId id="291" r:id="rId14"/>
    <p:sldId id="292" r:id="rId15"/>
    <p:sldId id="295" r:id="rId16"/>
    <p:sldId id="296" r:id="rId17"/>
    <p:sldId id="297" r:id="rId18"/>
    <p:sldId id="298" r:id="rId19"/>
    <p:sldId id="299" r:id="rId20"/>
    <p:sldId id="300" r:id="rId21"/>
    <p:sldId id="305" r:id="rId22"/>
    <p:sldId id="293" r:id="rId23"/>
    <p:sldId id="294" r:id="rId24"/>
    <p:sldId id="301" r:id="rId25"/>
    <p:sldId id="302" r:id="rId26"/>
    <p:sldId id="303" r:id="rId27"/>
    <p:sldId id="304" r:id="rId28"/>
    <p:sldId id="306" r:id="rId29"/>
  </p:sldIdLst>
  <p:sldSz cx="9144000" cy="6858000" type="screen4x3"/>
  <p:notesSz cx="6797675" cy="9926638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594466675272201"/>
          <c:y val="0.25364470230694802"/>
          <c:w val="0.54114818639473405"/>
          <c:h val="0.69494819726481605"/>
        </c:manualLayout>
      </c:layout>
      <c:pieChart>
        <c:varyColors val="1"/>
        <c:ser>
          <c:idx val="0"/>
          <c:order val="0"/>
          <c:dLbls>
            <c:numFmt formatCode="0.00%" sourceLinked="0"/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'gràfic 5'!$AD$12:$AD$15</c:f>
              <c:strCache>
                <c:ptCount val="4"/>
                <c:pt idx="0">
                  <c:v>Treballen</c:v>
                </c:pt>
                <c:pt idx="1">
                  <c:v>Estudien i treballen</c:v>
                </c:pt>
                <c:pt idx="2">
                  <c:v>Continuen estudiant</c:v>
                </c:pt>
                <c:pt idx="3">
                  <c:v>Busquen feina</c:v>
                </c:pt>
              </c:strCache>
            </c:strRef>
          </c:cat>
          <c:val>
            <c:numRef>
              <c:f>'gràfic 5'!$AF$12:$AF$15</c:f>
              <c:numCache>
                <c:formatCode>0.00%</c:formatCode>
                <c:ptCount val="4"/>
                <c:pt idx="0">
                  <c:v>0.283006093432634</c:v>
                </c:pt>
                <c:pt idx="1">
                  <c:v>0.127835138794854</c:v>
                </c:pt>
                <c:pt idx="2">
                  <c:v>0.42353588354773197</c:v>
                </c:pt>
                <c:pt idx="3">
                  <c:v>0.16562288422478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3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ca-ES" sz="1300" dirty="0"/>
              <a:t>GRÀFIC 13. EVOLUCIÓ </a:t>
            </a:r>
            <a:r>
              <a:rPr lang="ca-ES" sz="1300" baseline="0" dirty="0"/>
              <a:t>DE LA </a:t>
            </a:r>
            <a:r>
              <a:rPr lang="ca-ES" sz="1300" dirty="0"/>
              <a:t>FEINA RELACIONADA AMB ELS ESTUDIS SEGONS EL NIVELL FORMATIU</a:t>
            </a:r>
          </a:p>
        </c:rich>
      </c:tx>
      <c:layout>
        <c:manualLayout>
          <c:xMode val="edge"/>
          <c:yMode val="edge"/>
          <c:x val="0.10307601255725388"/>
          <c:y val="3.0864197530864196E-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'gràfic 13'!$B$2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13'!$B$3:$B$4</c:f>
              <c:numCache>
                <c:formatCode>0.00%</c:formatCode>
                <c:ptCount val="2"/>
                <c:pt idx="0">
                  <c:v>0.78449999999999998</c:v>
                </c:pt>
                <c:pt idx="1">
                  <c:v>0.81220000000000003</c:v>
                </c:pt>
              </c:numCache>
            </c:numRef>
          </c:val>
        </c:ser>
        <c:ser>
          <c:idx val="1"/>
          <c:order val="1"/>
          <c:tx>
            <c:strRef>
              <c:f>'gràfic 13'!$C$2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13'!$C$3:$C$4</c:f>
              <c:numCache>
                <c:formatCode>0.00%</c:formatCode>
                <c:ptCount val="2"/>
                <c:pt idx="0">
                  <c:v>0.77780000000000005</c:v>
                </c:pt>
                <c:pt idx="1">
                  <c:v>0.82069999999999999</c:v>
                </c:pt>
              </c:numCache>
            </c:numRef>
          </c:val>
        </c:ser>
        <c:ser>
          <c:idx val="2"/>
          <c:order val="2"/>
          <c:tx>
            <c:strRef>
              <c:f>'gràfic 13'!$D$2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13'!$D$3:$D$4</c:f>
              <c:numCache>
                <c:formatCode>0.00%</c:formatCode>
                <c:ptCount val="2"/>
                <c:pt idx="0">
                  <c:v>0.74939999999999996</c:v>
                </c:pt>
                <c:pt idx="1">
                  <c:v>0.77170000000000005</c:v>
                </c:pt>
              </c:numCache>
            </c:numRef>
          </c:val>
        </c:ser>
        <c:ser>
          <c:idx val="3"/>
          <c:order val="3"/>
          <c:tx>
            <c:strRef>
              <c:f>'gràfic 13'!$E$2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13'!$E$3:$E$4</c:f>
              <c:numCache>
                <c:formatCode>0.00%</c:formatCode>
                <c:ptCount val="2"/>
                <c:pt idx="0">
                  <c:v>0.7026</c:v>
                </c:pt>
                <c:pt idx="1">
                  <c:v>0.73129999999999995</c:v>
                </c:pt>
              </c:numCache>
            </c:numRef>
          </c:val>
        </c:ser>
        <c:ser>
          <c:idx val="4"/>
          <c:order val="4"/>
          <c:tx>
            <c:strRef>
              <c:f>'gràfic 13'!$F$2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13'!$F$3:$F$4</c:f>
              <c:numCache>
                <c:formatCode>0.00%</c:formatCode>
                <c:ptCount val="2"/>
                <c:pt idx="0">
                  <c:v>0.67949999999999999</c:v>
                </c:pt>
                <c:pt idx="1">
                  <c:v>0.6764</c:v>
                </c:pt>
              </c:numCache>
            </c:numRef>
          </c:val>
        </c:ser>
        <c:ser>
          <c:idx val="5"/>
          <c:order val="5"/>
          <c:tx>
            <c:strRef>
              <c:f>'gràfic 13'!$G$2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13'!$G$3:$G$4</c:f>
              <c:numCache>
                <c:formatCode>0.00%</c:formatCode>
                <c:ptCount val="2"/>
                <c:pt idx="0">
                  <c:v>0.67589999999999995</c:v>
                </c:pt>
                <c:pt idx="1">
                  <c:v>0.66279999999999994</c:v>
                </c:pt>
              </c:numCache>
            </c:numRef>
          </c:val>
        </c:ser>
        <c:ser>
          <c:idx val="6"/>
          <c:order val="6"/>
          <c:tx>
            <c:strRef>
              <c:f>'gràfic 13'!$H$2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ca-E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13'!$A$3:$A$4</c:f>
              <c:strCache>
                <c:ptCount val="2"/>
                <c:pt idx="0">
                  <c:v>GM</c:v>
                </c:pt>
                <c:pt idx="1">
                  <c:v>GS</c:v>
                </c:pt>
              </c:strCache>
            </c:strRef>
          </c:cat>
          <c:val>
            <c:numRef>
              <c:f>'gràfic 13'!$H$3:$H$4</c:f>
              <c:numCache>
                <c:formatCode>0.00%</c:formatCode>
                <c:ptCount val="2"/>
                <c:pt idx="0">
                  <c:v>0.6784</c:v>
                </c:pt>
                <c:pt idx="1">
                  <c:v>0.62539999999999996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014336"/>
        <c:axId val="76015872"/>
      </c:barChart>
      <c:catAx>
        <c:axId val="76014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76015872"/>
        <c:crosses val="autoZero"/>
        <c:auto val="1"/>
        <c:lblAlgn val="ctr"/>
        <c:lblOffset val="100"/>
        <c:noMultiLvlLbl val="0"/>
      </c:catAx>
      <c:valAx>
        <c:axId val="76015872"/>
        <c:scaling>
          <c:orientation val="minMax"/>
        </c:scaling>
        <c:delete val="0"/>
        <c:axPos val="l"/>
        <c:majorGridlines/>
        <c:numFmt formatCode="0%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7601433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ca-ES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ca-E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a-ES" sz="1200" b="1" i="0" baseline="0">
                <a:effectLst/>
              </a:rPr>
              <a:t>GRÀFIC 17. EVOLUCIÓ DE LES VIES PER TROBAR FEINA EN ELS GRADUATS DE GRAU MITJÀ</a:t>
            </a:r>
            <a:endParaRPr lang="ca-ES" sz="120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'gràfic 17'!$I$1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'gràfic 17'!$H$2:$H$11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17'!$I$2:$I$11</c:f>
              <c:numCache>
                <c:formatCode>0.00%</c:formatCode>
                <c:ptCount val="10"/>
                <c:pt idx="0">
                  <c:v>0.2586</c:v>
                </c:pt>
                <c:pt idx="1">
                  <c:v>0.2029</c:v>
                </c:pt>
                <c:pt idx="2">
                  <c:v>0.1913</c:v>
                </c:pt>
                <c:pt idx="3">
                  <c:v>5.96E-2</c:v>
                </c:pt>
                <c:pt idx="4">
                  <c:v>0.13880000000000001</c:v>
                </c:pt>
                <c:pt idx="5">
                  <c:v>3.6799999999999999E-2</c:v>
                </c:pt>
                <c:pt idx="6">
                  <c:v>6.4100000000000004E-2</c:v>
                </c:pt>
                <c:pt idx="7">
                  <c:v>1.9699999999999999E-2</c:v>
                </c:pt>
                <c:pt idx="8">
                  <c:v>1.9199999999999998E-2</c:v>
                </c:pt>
                <c:pt idx="9">
                  <c:v>9.1000000000000004E-3</c:v>
                </c:pt>
              </c:numCache>
            </c:numRef>
          </c:val>
        </c:ser>
        <c:ser>
          <c:idx val="1"/>
          <c:order val="1"/>
          <c:tx>
            <c:strRef>
              <c:f>'gràfic 17'!$J$1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'gràfic 17'!$H$2:$H$11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17'!$J$2:$J$11</c:f>
              <c:numCache>
                <c:formatCode>0.00%</c:formatCode>
                <c:ptCount val="10"/>
                <c:pt idx="0">
                  <c:v>0.23810000000000001</c:v>
                </c:pt>
                <c:pt idx="1">
                  <c:v>0.20399999999999999</c:v>
                </c:pt>
                <c:pt idx="2">
                  <c:v>0.22950000000000001</c:v>
                </c:pt>
                <c:pt idx="3">
                  <c:v>6.4600000000000005E-2</c:v>
                </c:pt>
                <c:pt idx="4">
                  <c:v>9.9700000000000094E-2</c:v>
                </c:pt>
                <c:pt idx="5">
                  <c:v>3.73E-2</c:v>
                </c:pt>
                <c:pt idx="6">
                  <c:v>7.0999999999999994E-2</c:v>
                </c:pt>
                <c:pt idx="7">
                  <c:v>2.5499999999999998E-2</c:v>
                </c:pt>
                <c:pt idx="8">
                  <c:v>1.8200000000000001E-2</c:v>
                </c:pt>
                <c:pt idx="9">
                  <c:v>1.21E-2</c:v>
                </c:pt>
              </c:numCache>
            </c:numRef>
          </c:val>
        </c:ser>
        <c:ser>
          <c:idx val="2"/>
          <c:order val="2"/>
          <c:tx>
            <c:strRef>
              <c:f>'gràfic 17'!$K$1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'gràfic 17'!$H$2:$H$11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17'!$K$2:$K$11</c:f>
              <c:numCache>
                <c:formatCode>0.00%</c:formatCode>
                <c:ptCount val="10"/>
                <c:pt idx="0">
                  <c:v>0.25309999999999999</c:v>
                </c:pt>
                <c:pt idx="1">
                  <c:v>0.21029999999999999</c:v>
                </c:pt>
                <c:pt idx="2">
                  <c:v>0.2152</c:v>
                </c:pt>
                <c:pt idx="3">
                  <c:v>6.8599999999999994E-2</c:v>
                </c:pt>
                <c:pt idx="4">
                  <c:v>9.9299999999999999E-2</c:v>
                </c:pt>
                <c:pt idx="5">
                  <c:v>3.5299999999999998E-2</c:v>
                </c:pt>
                <c:pt idx="6">
                  <c:v>6.0499999999999998E-2</c:v>
                </c:pt>
                <c:pt idx="7">
                  <c:v>2.23E-2</c:v>
                </c:pt>
                <c:pt idx="8">
                  <c:v>2.64E-2</c:v>
                </c:pt>
                <c:pt idx="9">
                  <c:v>8.9999999999999993E-3</c:v>
                </c:pt>
              </c:numCache>
            </c:numRef>
          </c:val>
        </c:ser>
        <c:ser>
          <c:idx val="3"/>
          <c:order val="3"/>
          <c:tx>
            <c:strRef>
              <c:f>'gràfic 17'!$L$1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17'!$H$2:$H$11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17'!$L$2:$L$11</c:f>
              <c:numCache>
                <c:formatCode>0.00%</c:formatCode>
                <c:ptCount val="10"/>
                <c:pt idx="0">
                  <c:v>0.2777</c:v>
                </c:pt>
                <c:pt idx="1">
                  <c:v>0.21940000000000001</c:v>
                </c:pt>
                <c:pt idx="2">
                  <c:v>0.2001</c:v>
                </c:pt>
                <c:pt idx="3">
                  <c:v>4.8899999999999999E-2</c:v>
                </c:pt>
                <c:pt idx="4">
                  <c:v>8.7800000000000003E-2</c:v>
                </c:pt>
                <c:pt idx="5">
                  <c:v>3.3399999999999999E-2</c:v>
                </c:pt>
                <c:pt idx="6">
                  <c:v>6.93E-2</c:v>
                </c:pt>
                <c:pt idx="7">
                  <c:v>2.24E-2</c:v>
                </c:pt>
                <c:pt idx="8">
                  <c:v>2.93E-2</c:v>
                </c:pt>
                <c:pt idx="9">
                  <c:v>1.1900000000000001E-2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7375360"/>
        <c:axId val="77376896"/>
      </c:barChart>
      <c:catAx>
        <c:axId val="7737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 rot="-5400000" vert="horz"/>
          <a:lstStyle/>
          <a:p>
            <a:pPr>
              <a:defRPr/>
            </a:pPr>
            <a:endParaRPr lang="ca-ES"/>
          </a:p>
        </c:txPr>
        <c:crossAx val="77376896"/>
        <c:crosses val="autoZero"/>
        <c:auto val="1"/>
        <c:lblAlgn val="ctr"/>
        <c:lblOffset val="100"/>
        <c:noMultiLvlLbl val="0"/>
      </c:catAx>
      <c:valAx>
        <c:axId val="77376896"/>
        <c:scaling>
          <c:orientation val="minMax"/>
        </c:scaling>
        <c:delete val="0"/>
        <c:axPos val="l"/>
        <c:numFmt formatCode="0%" sourceLinked="0"/>
        <c:majorTickMark val="none"/>
        <c:minorTickMark val="none"/>
        <c:tickLblPos val="nextTo"/>
        <c:spPr>
          <a:ln>
            <a:noFill/>
          </a:ln>
        </c:spPr>
        <c:crossAx val="773753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a-ES" sz="1200" b="1" i="0" baseline="0">
                <a:effectLst/>
              </a:rPr>
              <a:t>GRÀFIC 18. EVOLUCIÓ DE LES VIES PER TROBAR FEINA EN ELS GRADUATS DE GRAU SUPERIOR</a:t>
            </a:r>
            <a:endParaRPr lang="ca-ES" sz="120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'gràfic 18'!$J$4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'gràfic 18'!$I$5:$I$14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18'!$J$5:$J$14</c:f>
              <c:numCache>
                <c:formatCode>0.00%</c:formatCode>
                <c:ptCount val="10"/>
                <c:pt idx="0">
                  <c:v>0.22650000000000001</c:v>
                </c:pt>
                <c:pt idx="1">
                  <c:v>0.2089</c:v>
                </c:pt>
                <c:pt idx="2">
                  <c:v>0.1653</c:v>
                </c:pt>
                <c:pt idx="3">
                  <c:v>0.1283</c:v>
                </c:pt>
                <c:pt idx="4">
                  <c:v>0.13250000000000001</c:v>
                </c:pt>
                <c:pt idx="5">
                  <c:v>3.56E-2</c:v>
                </c:pt>
                <c:pt idx="6">
                  <c:v>4.19E-2</c:v>
                </c:pt>
                <c:pt idx="7">
                  <c:v>2.2599999999999999E-2</c:v>
                </c:pt>
                <c:pt idx="8">
                  <c:v>1.9900000000000001E-2</c:v>
                </c:pt>
                <c:pt idx="9">
                  <c:v>1.8499999999999999E-2</c:v>
                </c:pt>
              </c:numCache>
            </c:numRef>
          </c:val>
        </c:ser>
        <c:ser>
          <c:idx val="1"/>
          <c:order val="1"/>
          <c:tx>
            <c:strRef>
              <c:f>'gràfic 18'!$K$4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'gràfic 18'!$I$5:$I$14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18'!$K$5:$K$14</c:f>
              <c:numCache>
                <c:formatCode>0.00%</c:formatCode>
                <c:ptCount val="10"/>
                <c:pt idx="0">
                  <c:v>0.2276</c:v>
                </c:pt>
                <c:pt idx="1">
                  <c:v>0.21940000000000001</c:v>
                </c:pt>
                <c:pt idx="2">
                  <c:v>0.15959999999999999</c:v>
                </c:pt>
                <c:pt idx="3">
                  <c:v>0.1225</c:v>
                </c:pt>
                <c:pt idx="4">
                  <c:v>0.1147</c:v>
                </c:pt>
                <c:pt idx="5">
                  <c:v>4.5199999999999997E-2</c:v>
                </c:pt>
                <c:pt idx="6">
                  <c:v>4.5199999999999997E-2</c:v>
                </c:pt>
                <c:pt idx="7">
                  <c:v>2.86E-2</c:v>
                </c:pt>
                <c:pt idx="8">
                  <c:v>2.35E-2</c:v>
                </c:pt>
                <c:pt idx="9">
                  <c:v>1.37E-2</c:v>
                </c:pt>
              </c:numCache>
            </c:numRef>
          </c:val>
        </c:ser>
        <c:ser>
          <c:idx val="2"/>
          <c:order val="2"/>
          <c:tx>
            <c:strRef>
              <c:f>'gràfic 18'!$L$4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'gràfic 18'!$I$5:$I$14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18'!$L$5:$L$14</c:f>
              <c:numCache>
                <c:formatCode>0.00%</c:formatCode>
                <c:ptCount val="10"/>
                <c:pt idx="0">
                  <c:v>0.24479999999999999</c:v>
                </c:pt>
                <c:pt idx="1">
                  <c:v>0.2271</c:v>
                </c:pt>
                <c:pt idx="2">
                  <c:v>0.16550000000000001</c:v>
                </c:pt>
                <c:pt idx="3">
                  <c:v>0.1071</c:v>
                </c:pt>
                <c:pt idx="4">
                  <c:v>0.1031</c:v>
                </c:pt>
                <c:pt idx="5">
                  <c:v>3.61E-2</c:v>
                </c:pt>
                <c:pt idx="6">
                  <c:v>4.8399999999999999E-2</c:v>
                </c:pt>
                <c:pt idx="7">
                  <c:v>2.4E-2</c:v>
                </c:pt>
                <c:pt idx="8">
                  <c:v>2.9000000000000001E-2</c:v>
                </c:pt>
                <c:pt idx="9">
                  <c:v>1.4999999999999999E-2</c:v>
                </c:pt>
              </c:numCache>
            </c:numRef>
          </c:val>
        </c:ser>
        <c:ser>
          <c:idx val="3"/>
          <c:order val="3"/>
          <c:tx>
            <c:strRef>
              <c:f>'gràfic 18'!$M$4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18'!$I$5:$I$14</c:f>
              <c:strCache>
                <c:ptCount val="10"/>
                <c:pt idx="0">
                  <c:v>A través xarxa personal</c:v>
                </c:pt>
                <c:pt idx="1">
                  <c:v>Enviant un CV</c:v>
                </c:pt>
                <c:pt idx="2">
                  <c:v>A l'empresa de pràctiques</c:v>
                </c:pt>
                <c:pt idx="3">
                  <c:v>Responent un anunci</c:v>
                </c:pt>
                <c:pt idx="4">
                  <c:v>A  través del centre</c:v>
                </c:pt>
                <c:pt idx="5">
                  <c:v>Per una ETT</c:v>
                </c:pt>
                <c:pt idx="6">
                  <c:v>En l'empresa familiar</c:v>
                </c:pt>
                <c:pt idx="7">
                  <c:v>Servei de col·locació</c:v>
                </c:pt>
                <c:pt idx="8">
                  <c:v>Empresa pròpia</c:v>
                </c:pt>
                <c:pt idx="9">
                  <c:v>Oposicions</c:v>
                </c:pt>
              </c:strCache>
            </c:strRef>
          </c:cat>
          <c:val>
            <c:numRef>
              <c:f>'gràfic 18'!$M$5:$M$14</c:f>
              <c:numCache>
                <c:formatCode>0.00%</c:formatCode>
                <c:ptCount val="10"/>
                <c:pt idx="0">
                  <c:v>0.24440000000000001</c:v>
                </c:pt>
                <c:pt idx="1">
                  <c:v>0.23580000000000001</c:v>
                </c:pt>
                <c:pt idx="2">
                  <c:v>0.1719</c:v>
                </c:pt>
                <c:pt idx="3">
                  <c:v>9.5299999999999996E-2</c:v>
                </c:pt>
                <c:pt idx="4">
                  <c:v>8.9099999999999999E-2</c:v>
                </c:pt>
                <c:pt idx="5">
                  <c:v>3.5700000000000003E-2</c:v>
                </c:pt>
                <c:pt idx="6">
                  <c:v>5.4100000000000002E-2</c:v>
                </c:pt>
                <c:pt idx="7">
                  <c:v>1.9800000000000002E-2</c:v>
                </c:pt>
                <c:pt idx="8">
                  <c:v>3.6900000000000002E-2</c:v>
                </c:pt>
                <c:pt idx="9">
                  <c:v>1.7100000000000001E-2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7458432"/>
        <c:axId val="93135616"/>
      </c:barChart>
      <c:catAx>
        <c:axId val="7745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 rot="-5400000" vert="horz"/>
          <a:lstStyle/>
          <a:p>
            <a:pPr>
              <a:defRPr/>
            </a:pPr>
            <a:endParaRPr lang="ca-ES"/>
          </a:p>
        </c:txPr>
        <c:crossAx val="93135616"/>
        <c:crosses val="autoZero"/>
        <c:auto val="1"/>
        <c:lblAlgn val="ctr"/>
        <c:lblOffset val="100"/>
        <c:noMultiLvlLbl val="0"/>
      </c:catAx>
      <c:valAx>
        <c:axId val="93135616"/>
        <c:scaling>
          <c:orientation val="minMax"/>
        </c:scaling>
        <c:delete val="0"/>
        <c:axPos val="l"/>
        <c:numFmt formatCode="0%" sourceLinked="0"/>
        <c:majorTickMark val="none"/>
        <c:minorTickMark val="none"/>
        <c:tickLblPos val="nextTo"/>
        <c:spPr>
          <a:ln>
            <a:noFill/>
          </a:ln>
        </c:spPr>
        <c:crossAx val="774584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a-ES" sz="1200" b="1" i="0" u="none" strike="noStrike" baseline="0">
                <a:effectLst/>
              </a:rPr>
              <a:t>GRÀFIC 19. MOTIUS PELS QUALS NO TROBEN FEINA SEGONS EL NIVELL D'ESTUDIS</a:t>
            </a:r>
            <a:endParaRPr lang="ca-ES" sz="12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7493180999433893E-2"/>
          <c:y val="0.14636660527959022"/>
          <c:w val="0.81399451906746956"/>
          <c:h val="0.4374312789024533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'gràfic 21'!$L$10</c:f>
              <c:strCache>
                <c:ptCount val="1"/>
                <c:pt idx="0">
                  <c:v>CFGM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4476054050601727E-3"/>
                  <c:y val="1.57131392549343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8734956797839438E-3"/>
                  <c:y val="1.29868921480826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3783815841096338E-3"/>
                  <c:y val="5.90841949778434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9.60960960960961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21'!$J$11:$J$17</c:f>
              <c:strCache>
                <c:ptCount val="7"/>
                <c:pt idx="0">
                  <c:v>Manca de formació</c:v>
                </c:pt>
                <c:pt idx="1">
                  <c:v>Manca d'experiència</c:v>
                </c:pt>
                <c:pt idx="2">
                  <c:v>Manca d'ofertes econòmicament atractives</c:v>
                </c:pt>
                <c:pt idx="3">
                  <c:v>Manca d'ofertes laborals adequades a la formació</c:v>
                </c:pt>
                <c:pt idx="4">
                  <c:v>Manca de feina propera al lloc de residència</c:v>
                </c:pt>
                <c:pt idx="5">
                  <c:v>No busca feina</c:v>
                </c:pt>
                <c:pt idx="6">
                  <c:v>Altres situacions personals</c:v>
                </c:pt>
              </c:strCache>
            </c:strRef>
          </c:cat>
          <c:val>
            <c:numRef>
              <c:f>'gràfic 21'!$L$11:$L$17</c:f>
              <c:numCache>
                <c:formatCode>0.00%</c:formatCode>
                <c:ptCount val="7"/>
                <c:pt idx="0">
                  <c:v>5.1200000000000002E-2</c:v>
                </c:pt>
                <c:pt idx="1">
                  <c:v>0.23139999999999999</c:v>
                </c:pt>
                <c:pt idx="2">
                  <c:v>7.1499999999999994E-2</c:v>
                </c:pt>
                <c:pt idx="3">
                  <c:v>0.4163</c:v>
                </c:pt>
                <c:pt idx="4">
                  <c:v>3.3099999999999997E-2</c:v>
                </c:pt>
                <c:pt idx="5">
                  <c:v>3.2599999999999997E-2</c:v>
                </c:pt>
                <c:pt idx="6">
                  <c:v>0.16400000000000001</c:v>
                </c:pt>
              </c:numCache>
            </c:numRef>
          </c:val>
        </c:ser>
        <c:ser>
          <c:idx val="2"/>
          <c:order val="1"/>
          <c:tx>
            <c:strRef>
              <c:f>'gràfic 21'!$M$10</c:f>
              <c:strCache>
                <c:ptCount val="1"/>
                <c:pt idx="0">
                  <c:v>CFGS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3506088696076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042590852273246E-2"/>
                  <c:y val="5.00005815373518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908586600487221E-2"/>
                  <c:y val="1.20120029309482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0174542203082085E-3"/>
                  <c:y val="8.70096186278044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7.1475625222397607E-3"/>
                  <c:y val="5.19522208911478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4100053831625624E-2"/>
                  <c:y val="-1.6143476895520999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rot="-5400000" vert="horz"/>
              <a:lstStyle/>
              <a:p>
                <a:pPr>
                  <a:defRPr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'gràfic 21'!$J$11:$J$17</c:f>
              <c:strCache>
                <c:ptCount val="7"/>
                <c:pt idx="0">
                  <c:v>Manca de formació</c:v>
                </c:pt>
                <c:pt idx="1">
                  <c:v>Manca d'experiència</c:v>
                </c:pt>
                <c:pt idx="2">
                  <c:v>Manca d'ofertes econòmicament atractives</c:v>
                </c:pt>
                <c:pt idx="3">
                  <c:v>Manca d'ofertes laborals adequades a la formació</c:v>
                </c:pt>
                <c:pt idx="4">
                  <c:v>Manca de feina propera al lloc de residència</c:v>
                </c:pt>
                <c:pt idx="5">
                  <c:v>No busca feina</c:v>
                </c:pt>
                <c:pt idx="6">
                  <c:v>Altres situacions personals</c:v>
                </c:pt>
              </c:strCache>
            </c:strRef>
          </c:cat>
          <c:val>
            <c:numRef>
              <c:f>'gràfic 21'!$M$11:$M$17</c:f>
              <c:numCache>
                <c:formatCode>0.00%</c:formatCode>
                <c:ptCount val="7"/>
                <c:pt idx="0">
                  <c:v>2.8899999999999999E-2</c:v>
                </c:pt>
                <c:pt idx="1">
                  <c:v>0.25030000000000002</c:v>
                </c:pt>
                <c:pt idx="2">
                  <c:v>9.4100000000000003E-2</c:v>
                </c:pt>
                <c:pt idx="3">
                  <c:v>0.44369999999999998</c:v>
                </c:pt>
                <c:pt idx="4">
                  <c:v>2.12E-2</c:v>
                </c:pt>
                <c:pt idx="5">
                  <c:v>2.12E-2</c:v>
                </c:pt>
                <c:pt idx="6">
                  <c:v>0.14050000000000001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150208"/>
        <c:axId val="93209344"/>
      </c:barChart>
      <c:catAx>
        <c:axId val="9315020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 rot="-5400000" vert="horz"/>
          <a:lstStyle/>
          <a:p>
            <a:pPr>
              <a:defRPr/>
            </a:pPr>
            <a:endParaRPr lang="ca-ES"/>
          </a:p>
        </c:txPr>
        <c:crossAx val="93209344"/>
        <c:crosses val="autoZero"/>
        <c:auto val="1"/>
        <c:lblAlgn val="ctr"/>
        <c:lblOffset val="100"/>
        <c:noMultiLvlLbl val="0"/>
      </c:catAx>
      <c:valAx>
        <c:axId val="93209344"/>
        <c:scaling>
          <c:orientation val="minMax"/>
        </c:scaling>
        <c:delete val="0"/>
        <c:axPos val="l"/>
        <c:numFmt formatCode="0%" sourceLinked="0"/>
        <c:majorTickMark val="none"/>
        <c:minorTickMark val="none"/>
        <c:tickLblPos val="nextTo"/>
        <c:spPr>
          <a:ln>
            <a:noFill/>
          </a:ln>
        </c:spPr>
        <c:crossAx val="93150208"/>
        <c:crosses val="autoZero"/>
        <c:crossBetween val="between"/>
      </c:valAx>
      <c:spPr>
        <a:noFill/>
      </c:spPr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aseline="0"/>
            </a:pPr>
            <a:r>
              <a:rPr lang="ca-ES" sz="1200" baseline="0"/>
              <a:t>GRÀFIC 20. TIPUS DE CONTRACTE PER GÈNERE I NIVELL D'ESTUDIS </a:t>
            </a:r>
          </a:p>
        </c:rich>
      </c:tx>
      <c:layout>
        <c:manualLayout>
          <c:xMode val="edge"/>
          <c:yMode val="edge"/>
          <c:x val="0.2533292096673943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6048437060546829E-2"/>
          <c:y val="0.10525469038592399"/>
          <c:w val="0.86467423189748338"/>
          <c:h val="0.588704675804413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'gràfic 22'!$C$7</c:f>
              <c:strCache>
                <c:ptCount val="1"/>
                <c:pt idx="0">
                  <c:v>Contracte temporal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800"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'gràfic 22'!$D$5:$I$6</c:f>
              <c:multiLvlStrCache>
                <c:ptCount val="6"/>
                <c:lvl>
                  <c:pt idx="0">
                    <c:v>Home</c:v>
                  </c:pt>
                  <c:pt idx="1">
                    <c:v>Dona</c:v>
                  </c:pt>
                  <c:pt idx="2">
                    <c:v>Home</c:v>
                  </c:pt>
                  <c:pt idx="3">
                    <c:v>Dona</c:v>
                  </c:pt>
                  <c:pt idx="4">
                    <c:v>Home</c:v>
                  </c:pt>
                  <c:pt idx="5">
                    <c:v>Dona</c:v>
                  </c:pt>
                </c:lvl>
                <c:lvl>
                  <c:pt idx="0">
                    <c:v>PQPI</c:v>
                  </c:pt>
                  <c:pt idx="2">
                    <c:v>CFGM</c:v>
                  </c:pt>
                  <c:pt idx="4">
                    <c:v>CFGS</c:v>
                  </c:pt>
                </c:lvl>
              </c:multiLvlStrCache>
            </c:multiLvlStrRef>
          </c:cat>
          <c:val>
            <c:numRef>
              <c:f>'gràfic 22'!$D$7:$I$7</c:f>
              <c:numCache>
                <c:formatCode>0.00%</c:formatCode>
                <c:ptCount val="6"/>
                <c:pt idx="0">
                  <c:v>0.60370000000000001</c:v>
                </c:pt>
                <c:pt idx="1">
                  <c:v>0.61539999999999995</c:v>
                </c:pt>
                <c:pt idx="2">
                  <c:v>0.56569999999999998</c:v>
                </c:pt>
                <c:pt idx="3">
                  <c:v>0.61399999999999999</c:v>
                </c:pt>
                <c:pt idx="4">
                  <c:v>0.51419999999999999</c:v>
                </c:pt>
                <c:pt idx="5">
                  <c:v>0.55820000000000003</c:v>
                </c:pt>
              </c:numCache>
            </c:numRef>
          </c:val>
        </c:ser>
        <c:ser>
          <c:idx val="1"/>
          <c:order val="1"/>
          <c:tx>
            <c:strRef>
              <c:f>'gràfic 22'!$C$8</c:f>
              <c:strCache>
                <c:ptCount val="1"/>
                <c:pt idx="0">
                  <c:v>Contracte indefinit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800"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'gràfic 22'!$D$5:$I$6</c:f>
              <c:multiLvlStrCache>
                <c:ptCount val="6"/>
                <c:lvl>
                  <c:pt idx="0">
                    <c:v>Home</c:v>
                  </c:pt>
                  <c:pt idx="1">
                    <c:v>Dona</c:v>
                  </c:pt>
                  <c:pt idx="2">
                    <c:v>Home</c:v>
                  </c:pt>
                  <c:pt idx="3">
                    <c:v>Dona</c:v>
                  </c:pt>
                  <c:pt idx="4">
                    <c:v>Home</c:v>
                  </c:pt>
                  <c:pt idx="5">
                    <c:v>Dona</c:v>
                  </c:pt>
                </c:lvl>
                <c:lvl>
                  <c:pt idx="0">
                    <c:v>PQPI</c:v>
                  </c:pt>
                  <c:pt idx="2">
                    <c:v>CFGM</c:v>
                  </c:pt>
                  <c:pt idx="4">
                    <c:v>CFGS</c:v>
                  </c:pt>
                </c:lvl>
              </c:multiLvlStrCache>
            </c:multiLvlStrRef>
          </c:cat>
          <c:val>
            <c:numRef>
              <c:f>'gràfic 22'!$D$8:$I$8</c:f>
              <c:numCache>
                <c:formatCode>0.00%</c:formatCode>
                <c:ptCount val="6"/>
                <c:pt idx="0">
                  <c:v>6.3E-2</c:v>
                </c:pt>
                <c:pt idx="1">
                  <c:v>6.8400000000000002E-2</c:v>
                </c:pt>
                <c:pt idx="2">
                  <c:v>0.27329999999999999</c:v>
                </c:pt>
                <c:pt idx="3">
                  <c:v>0.27510000000000001</c:v>
                </c:pt>
                <c:pt idx="4">
                  <c:v>0.3639</c:v>
                </c:pt>
                <c:pt idx="5">
                  <c:v>0.3337</c:v>
                </c:pt>
              </c:numCache>
            </c:numRef>
          </c:val>
        </c:ser>
        <c:ser>
          <c:idx val="2"/>
          <c:order val="2"/>
          <c:tx>
            <c:strRef>
              <c:f>'gràfic 22'!$C$9</c:f>
              <c:strCache>
                <c:ptCount val="1"/>
                <c:pt idx="0">
                  <c:v>Altres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800"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'gràfic 22'!$D$5:$I$6</c:f>
              <c:multiLvlStrCache>
                <c:ptCount val="6"/>
                <c:lvl>
                  <c:pt idx="0">
                    <c:v>Home</c:v>
                  </c:pt>
                  <c:pt idx="1">
                    <c:v>Dona</c:v>
                  </c:pt>
                  <c:pt idx="2">
                    <c:v>Home</c:v>
                  </c:pt>
                  <c:pt idx="3">
                    <c:v>Dona</c:v>
                  </c:pt>
                  <c:pt idx="4">
                    <c:v>Home</c:v>
                  </c:pt>
                  <c:pt idx="5">
                    <c:v>Dona</c:v>
                  </c:pt>
                </c:lvl>
                <c:lvl>
                  <c:pt idx="0">
                    <c:v>PQPI</c:v>
                  </c:pt>
                  <c:pt idx="2">
                    <c:v>CFGM</c:v>
                  </c:pt>
                  <c:pt idx="4">
                    <c:v>CFGS</c:v>
                  </c:pt>
                </c:lvl>
              </c:multiLvlStrCache>
            </c:multiLvlStrRef>
          </c:cat>
          <c:val>
            <c:numRef>
              <c:f>'gràfic 22'!$D$9:$I$9</c:f>
              <c:numCache>
                <c:formatCode>0.00%</c:formatCode>
                <c:ptCount val="6"/>
                <c:pt idx="0">
                  <c:v>0.31850000000000001</c:v>
                </c:pt>
                <c:pt idx="1">
                  <c:v>0.29909999999999998</c:v>
                </c:pt>
                <c:pt idx="2">
                  <c:v>7.7799999999999994E-2</c:v>
                </c:pt>
                <c:pt idx="3">
                  <c:v>7.7100000000000002E-2</c:v>
                </c:pt>
                <c:pt idx="4">
                  <c:v>5.33E-2</c:v>
                </c:pt>
                <c:pt idx="5">
                  <c:v>6.0600000000000001E-2</c:v>
                </c:pt>
              </c:numCache>
            </c:numRef>
          </c:val>
        </c:ser>
        <c:ser>
          <c:idx val="3"/>
          <c:order val="3"/>
          <c:tx>
            <c:strRef>
              <c:f>'gràfic 22'!$C$10</c:f>
              <c:strCache>
                <c:ptCount val="1"/>
                <c:pt idx="0">
                  <c:v>Per compte propi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800" baseline="0"/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'gràfic 22'!$D$5:$I$6</c:f>
              <c:multiLvlStrCache>
                <c:ptCount val="6"/>
                <c:lvl>
                  <c:pt idx="0">
                    <c:v>Home</c:v>
                  </c:pt>
                  <c:pt idx="1">
                    <c:v>Dona</c:v>
                  </c:pt>
                  <c:pt idx="2">
                    <c:v>Home</c:v>
                  </c:pt>
                  <c:pt idx="3">
                    <c:v>Dona</c:v>
                  </c:pt>
                  <c:pt idx="4">
                    <c:v>Home</c:v>
                  </c:pt>
                  <c:pt idx="5">
                    <c:v>Dona</c:v>
                  </c:pt>
                </c:lvl>
                <c:lvl>
                  <c:pt idx="0">
                    <c:v>PQPI</c:v>
                  </c:pt>
                  <c:pt idx="2">
                    <c:v>CFGM</c:v>
                  </c:pt>
                  <c:pt idx="4">
                    <c:v>CFGS</c:v>
                  </c:pt>
                </c:lvl>
              </c:multiLvlStrCache>
            </c:multiLvlStrRef>
          </c:cat>
          <c:val>
            <c:numRef>
              <c:f>'gràfic 22'!$D$10:$I$10</c:f>
              <c:numCache>
                <c:formatCode>0.00%</c:formatCode>
                <c:ptCount val="6"/>
                <c:pt idx="0">
                  <c:v>1.4800000000000001E-2</c:v>
                </c:pt>
                <c:pt idx="1">
                  <c:v>1.7100000000000001E-2</c:v>
                </c:pt>
                <c:pt idx="2">
                  <c:v>8.3199999999999996E-2</c:v>
                </c:pt>
                <c:pt idx="3">
                  <c:v>3.3799999999999997E-2</c:v>
                </c:pt>
                <c:pt idx="4">
                  <c:v>6.8599999999999994E-2</c:v>
                </c:pt>
                <c:pt idx="5">
                  <c:v>4.7500000000000001E-2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4456832"/>
        <c:axId val="94466816"/>
      </c:barChart>
      <c:catAx>
        <c:axId val="94456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94466816"/>
        <c:crosses val="autoZero"/>
        <c:auto val="1"/>
        <c:lblAlgn val="ctr"/>
        <c:lblOffset val="100"/>
        <c:noMultiLvlLbl val="0"/>
      </c:catAx>
      <c:valAx>
        <c:axId val="94466816"/>
        <c:scaling>
          <c:orientation val="minMax"/>
        </c:scaling>
        <c:delete val="0"/>
        <c:axPos val="l"/>
        <c:numFmt formatCode="0%" sourceLinked="0"/>
        <c:majorTickMark val="none"/>
        <c:minorTickMark val="none"/>
        <c:tickLblPos val="nextTo"/>
        <c:crossAx val="944568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416926147344987"/>
          <c:y val="0.29860625060756296"/>
          <c:w val="0.10677834388348514"/>
          <c:h val="0.2687365008166549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16CD5-783F-408E-8BF6-FE34CC5233F7}" type="datetimeFigureOut">
              <a:rPr lang="ca-ES" smtClean="0"/>
              <a:t>24/03/2014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98B97-264D-4BFD-A8EC-8FBF5412E3B3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11432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98B97-264D-4BFD-A8EC-8FBF5412E3B3}" type="slidenum">
              <a:rPr lang="ca-ES" smtClean="0"/>
              <a:t>10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51745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a-ES" dirty="0" smtClean="0"/>
              <a:t>Les pràctiques són un factor important en la ocupabilitat </a:t>
            </a:r>
            <a:r>
              <a:rPr lang="ca-ES" smtClean="0"/>
              <a:t>dels estudiants</a:t>
            </a:r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98B97-264D-4BFD-A8EC-8FBF5412E3B3}" type="slidenum">
              <a:rPr lang="ca-ES" smtClean="0"/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55547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CB3B6-E795-44C1-B961-F790308E71FB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42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8D0C1-EFA0-4A91-B5D7-7B6656D393B4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07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1A5C5-30C4-4A57-92A1-4BECB5EBA68D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38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CA854-4FD9-4A4B-9885-A40474F97B06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311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BAB3C-0FF3-459B-A1FE-B0B9F2AD816B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39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0909B-2DF1-4608-840F-363D88EC347E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727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275B3-7DE1-43D9-8EED-21111A427EC6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449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CC018-3247-4566-BB0F-8A4597449332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44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F2A73-95E2-49F0-A492-DF1D95807022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5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8FB31-0A6A-4056-8711-4C6BEDD4011C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861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66F3A-DB4F-4EC8-919A-F6FE19445126}" type="slidenum">
              <a:rPr lang="es-E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183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98305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>
          <a:xfrm>
            <a:off x="7164388" y="6453188"/>
            <a:ext cx="914400" cy="91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4230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609600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B5B190-E300-4761-BA15-5FCD8114AB60}" type="slidenum">
              <a:rPr lang="es-ES">
                <a:solidFill>
                  <a:srgbClr val="000000"/>
                </a:solidFill>
                <a:latin typeface="Times New Roman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">
              <a:solidFill>
                <a:srgbClr val="000000"/>
              </a:solidFill>
              <a:latin typeface="Times New Roman" charset="0"/>
            </a:endParaRPr>
          </a:p>
        </p:txBody>
      </p:sp>
      <p:pic>
        <p:nvPicPr>
          <p:cNvPr id="3079" name="Picture 7" descr="consellgeneral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04800" y="609600"/>
            <a:ext cx="1892300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0" y="1828800"/>
            <a:ext cx="9144000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a-ES" sz="2400">
              <a:solidFill>
                <a:srgbClr val="0000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36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§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000">
          <a:solidFill>
            <a:schemeClr val="accent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Char char="•"/>
        <a:defRPr>
          <a:solidFill>
            <a:schemeClr val="accent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C0000"/>
        </a:buClr>
        <a:buChar char="•"/>
        <a:defRPr sz="1600">
          <a:solidFill>
            <a:schemeClr val="accent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Char char="•"/>
        <a:defRPr sz="1400">
          <a:solidFill>
            <a:schemeClr val="accent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FF"/>
        </a:buClr>
        <a:buChar char="•"/>
        <a:defRPr sz="1400">
          <a:solidFill>
            <a:schemeClr val="accent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FF"/>
        </a:buClr>
        <a:buChar char="•"/>
        <a:defRPr sz="1400">
          <a:solidFill>
            <a:schemeClr val="accent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FF"/>
        </a:buClr>
        <a:buChar char="•"/>
        <a:defRPr sz="1400">
          <a:solidFill>
            <a:schemeClr val="accent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FF"/>
        </a:buClr>
        <a:buChar char="•"/>
        <a:defRPr sz="1400">
          <a:solidFill>
            <a:schemeClr val="accent2"/>
          </a:solidFill>
          <a:latin typeface="+mn-lt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presaescola.cat/media/docs/EstudiInsercioLaboral-2012-13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Comissió de seguiment de polítiques de lluita contra la desocupació</a:t>
            </a:r>
            <a:endParaRPr lang="ca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a-ES" dirty="0" smtClean="0"/>
              <a:t>21 de març de 2014</a:t>
            </a:r>
          </a:p>
          <a:p>
            <a:r>
              <a:rPr lang="ca-ES" dirty="0" smtClean="0"/>
              <a:t>Compareixença Consell General de Cambres de Comerç de Catalunya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88193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Estructura de la presentació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a-ES" dirty="0" smtClean="0"/>
              <a:t>Presentació</a:t>
            </a:r>
          </a:p>
          <a:p>
            <a:pPr marL="514350" indent="-514350">
              <a:buFont typeface="+mj-lt"/>
              <a:buAutoNum type="arabicPeriod"/>
            </a:pPr>
            <a:r>
              <a:rPr lang="ca-ES" dirty="0" smtClean="0"/>
              <a:t>Inserció laboral dels Estudiants de Formació Professional</a:t>
            </a:r>
          </a:p>
          <a:p>
            <a:pPr marL="514350" indent="-514350">
              <a:buFont typeface="+mj-lt"/>
              <a:buAutoNum type="arabicPeriod"/>
            </a:pPr>
            <a:r>
              <a:rPr lang="ca-ES" dirty="0" smtClean="0"/>
              <a:t>Les pràctiques d’estudiants en empreses</a:t>
            </a:r>
          </a:p>
          <a:p>
            <a:pPr marL="514350" indent="-514350">
              <a:buFont typeface="+mj-lt"/>
              <a:buAutoNum type="arabicPeriod"/>
            </a:pPr>
            <a:r>
              <a:rPr lang="ca-ES" dirty="0" smtClean="0"/>
              <a:t>La Formació Professional Dual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5154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Presentació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Narcís Bosch, Director Gerent del Consell General de Cambres de Comerç de Catalunya.</a:t>
            </a:r>
          </a:p>
          <a:p>
            <a:r>
              <a:rPr lang="ca-ES" dirty="0" smtClean="0"/>
              <a:t>Catalunya té 13 Cambres de Comerç i un Consell General que bàsicament coordina les seves activitats i les representa.</a:t>
            </a:r>
          </a:p>
          <a:p>
            <a:r>
              <a:rPr lang="ca-ES" dirty="0" smtClean="0"/>
              <a:t>Les Cambres són corporacions públiques representatives dels interessos econòmics generals i dedicades a la prestació de serveis a les empreses.</a:t>
            </a:r>
          </a:p>
          <a:p>
            <a:r>
              <a:rPr lang="ca-ES" dirty="0" smtClean="0"/>
              <a:t>Nova Llei Bàsica aprovada ahir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077323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Presentació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Com a compareixent no puc aportar solucions globals al problema de l’atur juvenil, però puc explicar la nostra experiència i les conclusions que hem tret de la interacció amb la Formació Professional en els darrers vint anys.</a:t>
            </a:r>
          </a:p>
          <a:p>
            <a:r>
              <a:rPr lang="ca-ES" dirty="0" smtClean="0"/>
              <a:t>Espero que això pugui aportar alguna llum al treball de la Comissió i sobretot a pal·liar aquesta tragèdia que és que bona part dels joves catalans no puguin accedir a una feina.   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357112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z="2400" dirty="0"/>
              <a:t>SITUACIÓ LABORAL I FORMATIVA DE LES PERSONES GRADUADES EN ENSENYAMENTS </a:t>
            </a:r>
            <a:r>
              <a:rPr lang="ca-ES" sz="2400" dirty="0" smtClean="0"/>
              <a:t>PROFESSIONALS</a:t>
            </a:r>
            <a:endParaRPr lang="ca-ES" sz="2400" dirty="0"/>
          </a:p>
        </p:txBody>
      </p:sp>
      <p:graphicFrame>
        <p:nvGraphicFramePr>
          <p:cNvPr id="4" name="Gràfic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0981295"/>
              </p:ext>
            </p:extLst>
          </p:nvPr>
        </p:nvGraphicFramePr>
        <p:xfrm>
          <a:off x="685800" y="1484784"/>
          <a:ext cx="813467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81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70" y="6106774"/>
            <a:ext cx="8893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046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910" y="2060848"/>
            <a:ext cx="6288204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37312"/>
            <a:ext cx="88931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31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4" name="Gràfic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0942828"/>
              </p:ext>
            </p:extLst>
          </p:nvPr>
        </p:nvGraphicFramePr>
        <p:xfrm>
          <a:off x="685800" y="1981200"/>
          <a:ext cx="7772400" cy="3896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165304"/>
            <a:ext cx="88931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21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4" name="Gràfic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8657504"/>
              </p:ext>
            </p:extLst>
          </p:nvPr>
        </p:nvGraphicFramePr>
        <p:xfrm>
          <a:off x="685800" y="1981200"/>
          <a:ext cx="7772400" cy="3896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99" y="5949280"/>
            <a:ext cx="8893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71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4" name="Gràfic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093371"/>
              </p:ext>
            </p:extLst>
          </p:nvPr>
        </p:nvGraphicFramePr>
        <p:xfrm>
          <a:off x="685800" y="1981200"/>
          <a:ext cx="7772400" cy="3680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05" y="6021288"/>
            <a:ext cx="8893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454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6" name="Gràfic 2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1760785"/>
              </p:ext>
            </p:extLst>
          </p:nvPr>
        </p:nvGraphicFramePr>
        <p:xfrm>
          <a:off x="685800" y="1981200"/>
          <a:ext cx="7772400" cy="3536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6 Rectángulo"/>
          <p:cNvSpPr/>
          <p:nvPr/>
        </p:nvSpPr>
        <p:spPr>
          <a:xfrm>
            <a:off x="452736" y="5650128"/>
            <a:ext cx="7920880" cy="676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a-ES" sz="1100" dirty="0" smtClean="0">
                <a:effectLst/>
                <a:latin typeface="Calibri"/>
                <a:ea typeface="Calibri"/>
                <a:cs typeface="Times New Roman"/>
              </a:rPr>
              <a:t>El 16,56% dels graduats, dos trimestres després de la graduació, no han trobat feina.  Ho imputen majoritàriament a la falta d’experiència o de relació entre el nivell i el sector de les ofertes amb els estudis cursats. Ni la manca de formació, ni el salari ofert, ni la ubicació de la feina són percebuts com a problema</a:t>
            </a:r>
            <a:endParaRPr lang="ca-ES" sz="11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69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7" name="Gràfic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4609006"/>
              </p:ext>
            </p:extLst>
          </p:nvPr>
        </p:nvGraphicFramePr>
        <p:xfrm>
          <a:off x="683568" y="1916832"/>
          <a:ext cx="7992888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89240"/>
            <a:ext cx="8208911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913090"/>
            <a:ext cx="53975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71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Resum de l’estudi d’inserció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 smtClean="0"/>
              <a:t>La setena edició de l’Estudi d’Inserció dels graduats en FP corrobora els estudis anteriors si bé l’impacte de la crisi econòmica desllueix els resultats absoluts.</a:t>
            </a:r>
          </a:p>
          <a:p>
            <a:pPr lvl="1"/>
            <a:r>
              <a:rPr lang="ca-ES" dirty="0" smtClean="0"/>
              <a:t>Els graduats d’FP tenen un grau d’inserció al mercat de treball més alta que el seu col·lectiu d’edat.</a:t>
            </a:r>
          </a:p>
          <a:p>
            <a:pPr lvl="1"/>
            <a:r>
              <a:rPr lang="ca-ES" dirty="0" smtClean="0"/>
              <a:t>Els graduats de FP no abandonen els estudis a la primera</a:t>
            </a:r>
          </a:p>
          <a:p>
            <a:pPr lvl="1"/>
            <a:r>
              <a:rPr lang="ca-ES" dirty="0" smtClean="0"/>
              <a:t>Les feines que troben tenen un grau important de correlació amb els estudis cursats</a:t>
            </a:r>
          </a:p>
          <a:p>
            <a:pPr lvl="1"/>
            <a:r>
              <a:rPr lang="ca-ES" dirty="0" smtClean="0"/>
              <a:t>De cada 10 alumnes que han fet pràctiques en empreses dos hi acaben treballant.</a:t>
            </a:r>
          </a:p>
          <a:p>
            <a:r>
              <a:rPr lang="ca-ES" sz="2000" dirty="0">
                <a:hlinkClick r:id="rId2"/>
              </a:rPr>
              <a:t>h</a:t>
            </a:r>
            <a:r>
              <a:rPr lang="ca-ES" sz="2000" dirty="0" smtClean="0">
                <a:hlinkClick r:id="rId2"/>
              </a:rPr>
              <a:t>ttp</a:t>
            </a:r>
            <a:r>
              <a:rPr lang="ca-ES" sz="2000" dirty="0">
                <a:hlinkClick r:id="rId2"/>
              </a:rPr>
              <a:t>://www.empresaescola.cat/media/docs/EstudiInsercioLaboral-2012-13.pdf</a:t>
            </a:r>
            <a:endParaRPr lang="ca-ES" sz="2000" dirty="0"/>
          </a:p>
        </p:txBody>
      </p:sp>
    </p:spTree>
    <p:extLst>
      <p:ext uri="{BB962C8B-B14F-4D97-AF65-F5344CB8AC3E}">
        <p14:creationId xmlns:p14="http://schemas.microsoft.com/office/powerpoint/2010/main" val="7900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Situació de les pràctiques a Catalunya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sz="2000" dirty="0" smtClean="0"/>
              <a:t>Els estudiants de Formacions </a:t>
            </a:r>
            <a:r>
              <a:rPr lang="ca-ES" sz="2000" dirty="0" err="1" smtClean="0"/>
              <a:t>professionalitzadores</a:t>
            </a:r>
            <a:r>
              <a:rPr lang="ca-ES" sz="2000" dirty="0" smtClean="0"/>
              <a:t> fan majoritàriament pràctiques en empreses i altres centres de treball.</a:t>
            </a:r>
          </a:p>
          <a:p>
            <a:r>
              <a:rPr lang="ca-ES" sz="2000" dirty="0" smtClean="0"/>
              <a:t>El darrer curs 55.000 alumnes varen fer pràctiques en 22.000 empreses subscrivint 90.000 convenis.</a:t>
            </a:r>
          </a:p>
          <a:p>
            <a:r>
              <a:rPr lang="ca-ES" sz="2000" dirty="0" smtClean="0"/>
              <a:t>Les Cambres de comerç participem en la gestió de forma incremental des de 1994 fins el 2001 en que es va universalitzar. </a:t>
            </a:r>
          </a:p>
          <a:p>
            <a:r>
              <a:rPr lang="ca-ES" sz="2000" dirty="0" smtClean="0"/>
              <a:t>Els sistema, anomenat QBID, ha anat guanyant prestacions i àmbit d’aplicació. Enguany s’implantarà la gestió de la formació per a l’Ocupació del SOC i prova pilot per a gestionar la FP Dual.</a:t>
            </a:r>
            <a:endParaRPr lang="ca-ES" sz="2000" dirty="0"/>
          </a:p>
        </p:txBody>
      </p:sp>
    </p:spTree>
    <p:extLst>
      <p:ext uri="{BB962C8B-B14F-4D97-AF65-F5344CB8AC3E}">
        <p14:creationId xmlns:p14="http://schemas.microsoft.com/office/powerpoint/2010/main" val="9714459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Com es gestionen les pràctiques mitjançant el QBID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 smtClean="0"/>
              <a:t>El QBID és un projecte conjunt del Departament d’Ensenyament, el SOC i el Consell de Cambres, tenint aquest darrer la responsabilitat de gestió.</a:t>
            </a:r>
          </a:p>
          <a:p>
            <a:r>
              <a:rPr lang="ca-ES" dirty="0" smtClean="0"/>
              <a:t>El sistema, totalment sense paper, persegueix que:</a:t>
            </a:r>
          </a:p>
          <a:p>
            <a:pPr lvl="1" eaLnBrk="1" hangingPunct="1"/>
            <a:r>
              <a:rPr lang="ca-ES" dirty="0" smtClean="0"/>
              <a:t>La gestió integral de tota la FCT</a:t>
            </a:r>
          </a:p>
          <a:p>
            <a:pPr lvl="1" eaLnBrk="1" hangingPunct="1"/>
            <a:r>
              <a:rPr lang="ca-ES" dirty="0" smtClean="0"/>
              <a:t>Tots </a:t>
            </a:r>
            <a:r>
              <a:rPr lang="ca-ES" dirty="0"/>
              <a:t>els agents tinguin una participació activa</a:t>
            </a:r>
          </a:p>
          <a:p>
            <a:pPr lvl="1" eaLnBrk="1" hangingPunct="1"/>
            <a:r>
              <a:rPr lang="ca-ES" dirty="0"/>
              <a:t>Es puguin abordar qüestions més enllà de la mera gestió de les pràctiques</a:t>
            </a:r>
          </a:p>
          <a:p>
            <a:pPr lvl="1" eaLnBrk="1" hangingPunct="1"/>
            <a:r>
              <a:rPr lang="ca-ES" dirty="0"/>
              <a:t>Es pugui fer un seguiment de la qualitat de les estades formatives</a:t>
            </a:r>
          </a:p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30399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a-ES" dirty="0" smtClean="0"/>
          </a:p>
          <a:p>
            <a:pPr eaLnBrk="1" hangingPunct="1"/>
            <a:endParaRPr lang="ca-ES" dirty="0" smtClean="0"/>
          </a:p>
          <a:p>
            <a:pPr lvl="4" algn="ctr" eaLnBrk="1" hangingPunct="1">
              <a:buFontTx/>
              <a:buNone/>
            </a:pPr>
            <a:r>
              <a:rPr lang="ca-ES" sz="3600" dirty="0" smtClean="0"/>
              <a:t>Els Rols dels Agents</a:t>
            </a:r>
          </a:p>
          <a:p>
            <a:pPr lvl="4" algn="ctr" eaLnBrk="1" hangingPunct="1">
              <a:buFontTx/>
              <a:buNone/>
            </a:pPr>
            <a:r>
              <a:rPr lang="ca-ES" sz="3600" dirty="0" smtClean="0"/>
              <a:t> al QBID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769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dirty="0" smtClean="0"/>
              <a:t>Alumnes</a:t>
            </a:r>
            <a:br>
              <a:rPr lang="ca-ES" dirty="0" smtClean="0"/>
            </a:br>
            <a:endParaRPr lang="ca-ES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defRPr/>
            </a:pPr>
            <a:endParaRPr lang="ca-ES" dirty="0" smtClean="0"/>
          </a:p>
          <a:p>
            <a:pPr lvl="1" eaLnBrk="1" hangingPunct="1">
              <a:defRPr/>
            </a:pPr>
            <a:endParaRPr lang="ca-ES" dirty="0" smtClean="0"/>
          </a:p>
          <a:p>
            <a:pPr lvl="1" eaLnBrk="1" hangingPunct="1">
              <a:defRPr/>
            </a:pPr>
            <a:r>
              <a:rPr lang="ca-ES" dirty="0" smtClean="0"/>
              <a:t>Complimentar el pla d’activitats en el seu quadern digital</a:t>
            </a:r>
          </a:p>
          <a:p>
            <a:pPr lvl="1" eaLnBrk="1" hangingPunct="1">
              <a:defRPr/>
            </a:pPr>
            <a:r>
              <a:rPr lang="ca-ES" dirty="0" smtClean="0"/>
              <a:t>Informar de les seves vicissituds un cop ha deixat l’ensenyament reglat (Enquesta inserció)</a:t>
            </a:r>
          </a:p>
          <a:p>
            <a:pPr lvl="1" eaLnBrk="1" hangingPunct="1">
              <a:defRPr/>
            </a:pPr>
            <a:r>
              <a:rPr lang="ca-ES" dirty="0" smtClean="0"/>
              <a:t>Fer arribar, a partir d’una enquesta, les seves impressions sobre el lloc de pràctiques.</a:t>
            </a:r>
          </a:p>
          <a:p>
            <a:pPr lvl="2" eaLnBrk="1" hangingPunct="1">
              <a:defRPr/>
            </a:pPr>
            <a:r>
              <a:rPr lang="ca-ES" dirty="0" smtClean="0">
                <a:solidFill>
                  <a:schemeClr val="accent6"/>
                </a:solidFill>
              </a:rPr>
              <a:t>Impacte sobre l’homologació de les empreses en cas d’informes negatius.</a:t>
            </a:r>
          </a:p>
          <a:p>
            <a:pPr lvl="1" eaLnBrk="1" hangingPunct="1">
              <a:defRPr/>
            </a:pPr>
            <a:endParaRPr lang="ca-ES" dirty="0" smtClean="0">
              <a:solidFill>
                <a:schemeClr val="accent6"/>
              </a:solidFill>
            </a:endParaRPr>
          </a:p>
          <a:p>
            <a:pPr lvl="1" eaLnBrk="1" hangingPunct="1">
              <a:defRPr/>
            </a:pPr>
            <a:r>
              <a:rPr lang="ca-ES" dirty="0" smtClean="0">
                <a:solidFill>
                  <a:srgbClr val="FF0000"/>
                </a:solidFill>
              </a:rPr>
              <a:t>A mig termini possibilitat de deixar el seu currículum a disposició de les empreses que participen del sistema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651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smtClean="0"/>
              <a:t>Empreses</a:t>
            </a:r>
            <a:br>
              <a:rPr lang="ca-ES" smtClean="0"/>
            </a:br>
            <a:endParaRPr lang="ca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ca-ES" dirty="0"/>
              <a:t>Pactar el programa d’activitats amb el </a:t>
            </a:r>
            <a:r>
              <a:rPr lang="ca-ES" dirty="0" smtClean="0"/>
              <a:t>centre</a:t>
            </a:r>
          </a:p>
          <a:p>
            <a:pPr lvl="1" eaLnBrk="1" hangingPunct="1"/>
            <a:r>
              <a:rPr lang="ca-ES" dirty="0" smtClean="0"/>
              <a:t>Valorar/avaluar </a:t>
            </a:r>
            <a:r>
              <a:rPr lang="ca-ES" dirty="0"/>
              <a:t>les tasques desenvolupades per </a:t>
            </a:r>
            <a:r>
              <a:rPr lang="ca-ES" dirty="0" smtClean="0"/>
              <a:t>l’alumne.</a:t>
            </a:r>
            <a:endParaRPr lang="ca-ES" dirty="0"/>
          </a:p>
          <a:p>
            <a:pPr lvl="1" eaLnBrk="1" hangingPunct="1"/>
            <a:r>
              <a:rPr lang="ca-ES" dirty="0" smtClean="0"/>
              <a:t>Reportar al Consell de Cambres la valoració de l’experiència per tal de poder agregar les opinions i derivar-ne aportacions per millorar els currículums formatius o valorar comparativament la qualitat de l’ensenyament.</a:t>
            </a:r>
          </a:p>
          <a:p>
            <a:pPr lvl="1" eaLnBrk="1" hangingPunct="1"/>
            <a:r>
              <a:rPr lang="ca-ES" dirty="0" smtClean="0"/>
              <a:t>Emetre/validar un certificat per a l’alumne de realització de pràctiques als seus centres.</a:t>
            </a:r>
          </a:p>
          <a:p>
            <a:pPr lvl="1" eaLnBrk="1" hangingPunct="1"/>
            <a:r>
              <a:rPr lang="ca-ES" dirty="0" smtClean="0"/>
              <a:t>Tenir una plataforma per a interactuar en altres àmbits com, per exemple, estades de professors en empreses.</a:t>
            </a:r>
          </a:p>
          <a:p>
            <a:pPr lvl="1" eaLnBrk="1" hangingPunct="1"/>
            <a:r>
              <a:rPr lang="ca-ES" dirty="0" smtClean="0">
                <a:solidFill>
                  <a:srgbClr val="FF0000"/>
                </a:solidFill>
              </a:rPr>
              <a:t>Poder accedir a currículums d’alumnes que han fet pràctiques.</a:t>
            </a:r>
          </a:p>
          <a:p>
            <a:pPr lvl="1" eaLnBrk="1" hangingPunct="1"/>
            <a:endParaRPr lang="ca-ES" dirty="0" smtClean="0"/>
          </a:p>
          <a:p>
            <a:pPr eaLnBrk="1" hangingPunct="1"/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246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dirty="0" smtClean="0"/>
              <a:t>Centres i entitats</a:t>
            </a:r>
            <a:br>
              <a:rPr lang="ca-ES" dirty="0" smtClean="0"/>
            </a:br>
            <a:endParaRPr lang="ca-ES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ca-ES" dirty="0" smtClean="0"/>
              <a:t>Tramitar tota la documentació (Convenis, Pla d’activitats Quadern pràctiques , documents de seguiment i </a:t>
            </a:r>
            <a:r>
              <a:rPr lang="ca-ES" dirty="0"/>
              <a:t>a</a:t>
            </a:r>
            <a:r>
              <a:rPr lang="ca-ES" dirty="0" smtClean="0"/>
              <a:t>valuació).</a:t>
            </a:r>
          </a:p>
          <a:p>
            <a:pPr lvl="1" eaLnBrk="1" hangingPunct="1"/>
            <a:r>
              <a:rPr lang="ca-ES" dirty="0" smtClean="0"/>
              <a:t>Interrelacionar-se amb l’empresa i l’alumne.</a:t>
            </a:r>
          </a:p>
          <a:p>
            <a:pPr lvl="1" eaLnBrk="1" hangingPunct="1"/>
            <a:r>
              <a:rPr lang="ca-ES" dirty="0" smtClean="0"/>
              <a:t>Seguir el compliment de la planificació.</a:t>
            </a:r>
          </a:p>
          <a:p>
            <a:pPr lvl="1" eaLnBrk="1" hangingPunct="1"/>
            <a:r>
              <a:rPr lang="ca-ES" dirty="0" smtClean="0"/>
              <a:t>Supervisar i exercir la direcció de tot el procés en temps real</a:t>
            </a:r>
          </a:p>
          <a:p>
            <a:pPr lvl="1" eaLnBrk="1" hangingPunct="1"/>
            <a:r>
              <a:rPr lang="ca-ES" dirty="0" smtClean="0"/>
              <a:t>Participar en el procés d’homologació de les empreses.</a:t>
            </a:r>
          </a:p>
          <a:p>
            <a:pPr lvl="1" eaLnBrk="1" hangingPunct="1"/>
            <a:r>
              <a:rPr lang="ca-ES" dirty="0" smtClean="0"/>
              <a:t>Avaluar l’estada a l’empresa.</a:t>
            </a:r>
          </a:p>
          <a:p>
            <a:pPr eaLnBrk="1" hangingPunct="1"/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545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dirty="0" smtClean="0"/>
              <a:t>Departament d’Ensenyament i Servei d’Ocupació de Catalunya</a:t>
            </a:r>
            <a:br>
              <a:rPr lang="ca-ES" dirty="0" smtClean="0"/>
            </a:br>
            <a:endParaRPr lang="ca-ES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ca-ES" sz="1800" dirty="0" smtClean="0"/>
              <a:t>Conèixer en temps real l’activitat de tots els centres, alumnes en relació a les pràctiques d’ensenyaments </a:t>
            </a:r>
            <a:r>
              <a:rPr lang="ca-ES" sz="1800" dirty="0" err="1" smtClean="0"/>
              <a:t>professionalitzadors</a:t>
            </a:r>
            <a:r>
              <a:rPr lang="ca-ES" sz="1800" dirty="0" smtClean="0"/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ca-ES" sz="1800" dirty="0" smtClean="0"/>
              <a:t>Accedir a estadístiques i instruments de seguiment de la qualitat.</a:t>
            </a:r>
          </a:p>
          <a:p>
            <a:pPr lvl="1" eaLnBrk="1" hangingPunct="1">
              <a:lnSpc>
                <a:spcPct val="90000"/>
              </a:lnSpc>
            </a:pPr>
            <a:r>
              <a:rPr lang="ca-ES" sz="1800" dirty="0" smtClean="0"/>
              <a:t>Disposar de l’Enquesta d’Inserció</a:t>
            </a:r>
          </a:p>
          <a:p>
            <a:pPr lvl="1" eaLnBrk="1" hangingPunct="1">
              <a:lnSpc>
                <a:spcPct val="90000"/>
              </a:lnSpc>
            </a:pPr>
            <a:r>
              <a:rPr lang="ca-ES" sz="1800" dirty="0" smtClean="0"/>
              <a:t>Possibilitat d’utilitzar el canal per fer arribar a empreses, alumnes i centres determinats missatges com, per exemple foment de l’emprenedoria, estades de professors en empreses, etc.</a:t>
            </a:r>
          </a:p>
          <a:p>
            <a:pPr lvl="1" eaLnBrk="1" hangingPunct="1">
              <a:lnSpc>
                <a:spcPct val="90000"/>
              </a:lnSpc>
            </a:pPr>
            <a:r>
              <a:rPr lang="ca-ES" sz="1800" dirty="0" smtClean="0"/>
              <a:t>Gestió interregional i transnacional d’expedients d’estades d’alumnes en empreses de fora de Catalunya.</a:t>
            </a:r>
          </a:p>
          <a:p>
            <a:pPr lvl="1" eaLnBrk="1" hangingPunct="1">
              <a:lnSpc>
                <a:spcPct val="90000"/>
              </a:lnSpc>
            </a:pPr>
            <a:endParaRPr lang="ca-ES" sz="1800" dirty="0" smtClean="0"/>
          </a:p>
          <a:p>
            <a:pPr lvl="1" eaLnBrk="1" hangingPunct="1">
              <a:lnSpc>
                <a:spcPct val="90000"/>
              </a:lnSpc>
              <a:buNone/>
            </a:pPr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73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smtClean="0"/>
              <a:t>Consell de Cambres</a:t>
            </a:r>
            <a:br>
              <a:rPr lang="ca-ES" smtClean="0"/>
            </a:br>
            <a:endParaRPr lang="ca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ca-ES" dirty="0" smtClean="0"/>
              <a:t>Gestió d’una base de dades d’empreses homologades que tenen acreditades les competències per participar en el sistema</a:t>
            </a:r>
          </a:p>
          <a:p>
            <a:pPr lvl="2" eaLnBrk="1" hangingPunct="1"/>
            <a:r>
              <a:rPr lang="ca-ES" dirty="0" smtClean="0"/>
              <a:t>Acollint alumnes en pràctiques</a:t>
            </a:r>
          </a:p>
          <a:p>
            <a:pPr lvl="2" eaLnBrk="1" hangingPunct="1"/>
            <a:r>
              <a:rPr lang="ca-ES" dirty="0" smtClean="0"/>
              <a:t>Aportant opinió, col·laborant així en la millora del sistema</a:t>
            </a:r>
          </a:p>
          <a:p>
            <a:pPr lvl="1" eaLnBrk="1" hangingPunct="1"/>
            <a:r>
              <a:rPr lang="ca-ES" dirty="0" smtClean="0"/>
              <a:t>Capta empreses noves, les sensibilitza, </a:t>
            </a:r>
          </a:p>
          <a:p>
            <a:pPr lvl="1" eaLnBrk="1" hangingPunct="1"/>
            <a:r>
              <a:rPr lang="ca-ES" dirty="0" smtClean="0"/>
              <a:t>Procés d’Homologació</a:t>
            </a:r>
          </a:p>
          <a:p>
            <a:pPr lvl="1" eaLnBrk="1" hangingPunct="1"/>
            <a:r>
              <a:rPr lang="ca-ES" dirty="0" smtClean="0"/>
              <a:t>Formació de tutors. Curs online</a:t>
            </a:r>
          </a:p>
          <a:p>
            <a:pPr lvl="1" eaLnBrk="1" hangingPunct="1"/>
            <a:r>
              <a:rPr lang="ca-ES" dirty="0" smtClean="0"/>
              <a:t>Col·labora amb Universitats en relació a les pràctiques de grau amb aquesta mateixa finalitat.</a:t>
            </a:r>
          </a:p>
          <a:p>
            <a:pPr lvl="1" eaLnBrk="1" hangingPunct="1"/>
            <a:r>
              <a:rPr lang="ca-ES" dirty="0" smtClean="0"/>
              <a:t>Allotja el programari i en fa el manteniment</a:t>
            </a:r>
          </a:p>
          <a:p>
            <a:pPr eaLnBrk="1" hangingPunct="1"/>
            <a:endParaRPr lang="ca-ES" dirty="0" smtClean="0"/>
          </a:p>
          <a:p>
            <a:pPr marL="0" indent="0" eaLnBrk="1" hangingPunct="1">
              <a:buNone/>
            </a:pPr>
            <a:endParaRPr lang="ca-ES" dirty="0" smtClean="0"/>
          </a:p>
          <a:p>
            <a:pPr lvl="2" eaLnBrk="1" hangingPunct="1"/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10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a-ES" smtClean="0"/>
              <a:t>La Comunitat Virtual Formació Empresa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a-ES" dirty="0" smtClean="0"/>
              <a:t>Per primera vegada estem en disposició d’establir un vincle clar i una capacitat d’interacció real entre Escoles, alumnes i empreses a l’entorn de la Formació professional sense cap mediatització. </a:t>
            </a:r>
          </a:p>
          <a:p>
            <a:pPr eaLnBrk="1" hangingPunct="1">
              <a:buFont typeface="Wingdings" pitchFamily="2" charset="2"/>
              <a:buNone/>
            </a:pPr>
            <a:r>
              <a:rPr lang="ca-ES" dirty="0" smtClean="0"/>
              <a:t>Desenvolupant cada agent el seu rol es genera suficient informació per avaluar el sistema de FP i proposar millores</a:t>
            </a:r>
          </a:p>
          <a:p>
            <a:pPr eaLnBrk="1" hangingPunct="1">
              <a:buFont typeface="Wingdings" pitchFamily="2" charset="2"/>
              <a:buNone/>
            </a:pPr>
            <a:r>
              <a:rPr lang="ca-ES" dirty="0" smtClean="0"/>
              <a:t>En una correcta explotació d’aquest potencial hi ha moltes de les respostes que avui necessita la Formació Professional</a:t>
            </a:r>
          </a:p>
          <a:p>
            <a:pPr eaLnBrk="1" hangingPunct="1">
              <a:buFont typeface="Wingdings" pitchFamily="2" charset="2"/>
              <a:buNone/>
            </a:pPr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8D0C1-EFA0-4A91-B5D7-7B6656D393B4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78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sz="2000" dirty="0" smtClean="0"/>
              <a:t>Aquest dispositiu te la capacitat de donar resposta a les recomanacions del Consell Europeu en relació a la qualitat de les pràctiques adoptat el passat dia 10 de març.</a:t>
            </a:r>
          </a:p>
          <a:p>
            <a:pPr lvl="1"/>
            <a:r>
              <a:rPr lang="ca-ES" sz="1800" dirty="0" smtClean="0"/>
              <a:t>Enregistra tot el procediment administratiu</a:t>
            </a:r>
          </a:p>
          <a:p>
            <a:pPr lvl="1"/>
            <a:r>
              <a:rPr lang="ca-ES" sz="1800" dirty="0" smtClean="0"/>
              <a:t>Gestiona l’homologació d’empreses</a:t>
            </a:r>
          </a:p>
          <a:p>
            <a:pPr lvl="1"/>
            <a:r>
              <a:rPr lang="ca-ES" sz="1800" dirty="0" smtClean="0"/>
              <a:t>Gestiona informació vital pel sistema integrat de FP i la seva millora permanent</a:t>
            </a:r>
          </a:p>
          <a:p>
            <a:r>
              <a:rPr lang="ca-ES" sz="2000" dirty="0" smtClean="0"/>
              <a:t>El Consell preveu que es puguin utilitzar  el FSE i el FEDER en el període de programació 2014-2020 per aquestes finalitat, i caldria assegurar que el Programa Operatiu Catalunya prevegi fons per a aquestes finalitats.</a:t>
            </a:r>
            <a:endParaRPr lang="ca-ES" sz="2000" dirty="0"/>
          </a:p>
        </p:txBody>
      </p:sp>
    </p:spTree>
    <p:extLst>
      <p:ext uri="{BB962C8B-B14F-4D97-AF65-F5344CB8AC3E}">
        <p14:creationId xmlns:p14="http://schemas.microsoft.com/office/powerpoint/2010/main" val="1496094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Implantació de la FP Dual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 smtClean="0"/>
              <a:t>La implantació de la FP Dual pretén situar la qualitat i efectivitat de la FP catalana a la dels països més avançats d’Europa en aquest àmbit. Amb l’objectiu de:</a:t>
            </a:r>
          </a:p>
          <a:p>
            <a:pPr lvl="1"/>
            <a:r>
              <a:rPr lang="ca-ES" dirty="0" smtClean="0"/>
              <a:t>Reduir la taxa d’atur entre els joves</a:t>
            </a:r>
          </a:p>
          <a:p>
            <a:pPr lvl="1"/>
            <a:r>
              <a:rPr lang="ca-ES" dirty="0" smtClean="0"/>
              <a:t>Millorar l’adaptació de la formació a les necessitats de les empreses</a:t>
            </a:r>
          </a:p>
          <a:p>
            <a:pPr lvl="1"/>
            <a:r>
              <a:rPr lang="ca-ES" dirty="0" smtClean="0"/>
              <a:t>Millorar la competitivitat de les nostres indústries. </a:t>
            </a:r>
          </a:p>
          <a:p>
            <a:r>
              <a:rPr lang="ca-ES" dirty="0" smtClean="0"/>
              <a:t>No cal insistir en aquest tema ja que és tant una prioritat del Govern com del Pla General de la FP vigent.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44368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a-ES" dirty="0" smtClean="0"/>
              <a:t>Que caldrà per implementar una FP Dual potent a Catalunya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de captació d’empreses i alumnes disposats a participar en la FP dual.</a:t>
            </a:r>
          </a:p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d’homologació d’empreses que participin al sistema.</a:t>
            </a:r>
          </a:p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de captació de centres de formació participants al sistema.</a:t>
            </a:r>
          </a:p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de suport a les empreses participants (Obligacions formals, obligacions formatives, encaix laboral,..).</a:t>
            </a:r>
          </a:p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de suport als centres de formació participants.</a:t>
            </a:r>
          </a:p>
          <a:p>
            <a:pPr marL="514350" indent="-514350">
              <a:buFont typeface="+mj-lt"/>
              <a:buAutoNum type="arabicPeriod"/>
            </a:pPr>
            <a:r>
              <a:rPr lang="ca-ES" sz="2000" dirty="0"/>
              <a:t>Sistema TIC de gestió, informació i seguiment del sistema en la seva </a:t>
            </a:r>
            <a:r>
              <a:rPr lang="ca-ES" sz="2000" dirty="0" smtClean="0"/>
              <a:t>integritat</a:t>
            </a:r>
            <a:r>
              <a:rPr lang="ca-ES" sz="2000" dirty="0"/>
              <a:t> </a:t>
            </a:r>
            <a:r>
              <a:rPr lang="ca-ES" sz="2000" dirty="0" smtClean="0"/>
              <a:t>i que permeti assegurar-ne la qualitat</a:t>
            </a:r>
            <a:endParaRPr lang="ca-ES" sz="2000" dirty="0"/>
          </a:p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2251580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El paper de les Cambres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a-ES" dirty="0"/>
              <a:t>La llei de Cambres de Comerç de Catalunya en el seu article 11.1.h) atorga la següent funció a les Cambres:</a:t>
            </a:r>
          </a:p>
          <a:p>
            <a:pPr marL="914400" lvl="1" indent="-514350"/>
            <a:r>
              <a:rPr lang="ca-ES" i="1" dirty="0"/>
              <a:t>Col</a:t>
            </a:r>
            <a:r>
              <a:rPr lang="es-ES" i="1" dirty="0"/>
              <a:t>·</a:t>
            </a:r>
            <a:r>
              <a:rPr lang="ca-ES" i="1" dirty="0"/>
              <a:t>laborar amb les administracions educatives en la gestió de la </a:t>
            </a:r>
            <a:r>
              <a:rPr lang="ca-ES" b="1" i="1" dirty="0"/>
              <a:t>formació pràctica en centres de treball i empreses</a:t>
            </a:r>
            <a:r>
              <a:rPr lang="ca-ES" i="1" dirty="0"/>
              <a:t>, inclosa en els ensenyaments de formació professional reglada, </a:t>
            </a:r>
            <a:r>
              <a:rPr lang="ca-ES" b="1" i="1" dirty="0"/>
              <a:t>en especial en la selecció i l</a:t>
            </a:r>
            <a:r>
              <a:rPr lang="es-ES" b="1" i="1" dirty="0"/>
              <a:t>’</a:t>
            </a:r>
            <a:r>
              <a:rPr lang="ca-ES" b="1" i="1" dirty="0"/>
              <a:t>homologació de centres de treball i empreses i, si escau, en la designació de tutors dels alumnes i el control del compliment de la programació</a:t>
            </a:r>
            <a:r>
              <a:rPr lang="ca-ES" b="1" i="1" dirty="0" smtClean="0"/>
              <a:t>.</a:t>
            </a:r>
          </a:p>
          <a:p>
            <a:pPr marL="0" indent="0">
              <a:buNone/>
            </a:pPr>
            <a:endParaRPr lang="ca-ES" b="1" i="1" dirty="0"/>
          </a:p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478210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b="1" i="1" dirty="0"/>
              <a:t>Ahir el Congrés va aprovar la nova Llei Bàsica de Cambres que preveu com a funció de les Cambres:</a:t>
            </a:r>
          </a:p>
          <a:p>
            <a:pPr lvl="1"/>
            <a:r>
              <a:rPr lang="es-ES" dirty="0"/>
              <a:t>Participar con las administraciones competentes en la organización de la formación práctica en los centros de trabajo incluida en las enseñanzas de Formación Profesional y en las acciones e iniciativas formativas de la </a:t>
            </a:r>
            <a:r>
              <a:rPr lang="es-ES" b="1" dirty="0"/>
              <a:t>Formación Profesional Dua</a:t>
            </a:r>
            <a:r>
              <a:rPr lang="es-ES" dirty="0"/>
              <a:t>l, en especial </a:t>
            </a:r>
            <a:r>
              <a:rPr lang="es-ES" b="1" dirty="0"/>
              <a:t>en la selección y validación de centros de trabajo y empresas, en la designación y formación de tutores de los alumnos y en el control y evaluación del cumplimiento de la programación</a:t>
            </a:r>
            <a:r>
              <a:rPr lang="es-ES" dirty="0"/>
              <a:t>, sin perjuicio de las funciones que puedan atribuirse a las organizaciones empresariales en este ámbito. </a:t>
            </a: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2514127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Conclusió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sz="2000" dirty="0" smtClean="0"/>
              <a:t>Compartim la magnitud del drama que representa l’elevada taxa de desocupació juvenil.</a:t>
            </a:r>
          </a:p>
          <a:p>
            <a:r>
              <a:rPr lang="ca-ES" sz="2000" dirty="0" smtClean="0"/>
              <a:t>Calen moltes iniciatives per afrontar-ho. </a:t>
            </a:r>
          </a:p>
          <a:p>
            <a:r>
              <a:rPr lang="ca-ES" sz="2000" dirty="0" smtClean="0"/>
              <a:t>La Formació Professional és una bona eina d’inserció al mercat de treball.</a:t>
            </a:r>
          </a:p>
          <a:p>
            <a:r>
              <a:rPr lang="ca-ES" sz="2000" dirty="0" smtClean="0"/>
              <a:t>En especial l’estada en empreses ajuda a l’ocupabilitat dels joves i per tant cal posar molt d’èmfasi en assegurar la màxima qualitat de les pràctiques com a a part integrant de la formació i la seva orientació a millorar l’ocupabilitat dels joves. </a:t>
            </a:r>
          </a:p>
          <a:p>
            <a:r>
              <a:rPr lang="ca-ES" sz="2000" dirty="0" smtClean="0"/>
              <a:t>La implantació de la FP Dual serveix a aquest objectiu.</a:t>
            </a:r>
          </a:p>
        </p:txBody>
      </p:sp>
    </p:spTree>
    <p:extLst>
      <p:ext uri="{BB962C8B-B14F-4D97-AF65-F5344CB8AC3E}">
        <p14:creationId xmlns:p14="http://schemas.microsoft.com/office/powerpoint/2010/main" val="478199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Conclusió 2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/>
              <a:t>Les Cambres estan a disposició del país per aprofundir la seva col·laboració en aquest àmbit. </a:t>
            </a:r>
          </a:p>
          <a:p>
            <a:r>
              <a:rPr lang="ca-ES" dirty="0"/>
              <a:t>Cal que es reforci la seva capacitat de complir la funció que la Llei els assigna i que es garanteixi la seva participació en el futur. </a:t>
            </a:r>
            <a:endParaRPr lang="ca-ES" dirty="0" smtClean="0"/>
          </a:p>
          <a:p>
            <a:r>
              <a:rPr lang="ca-ES" dirty="0" smtClean="0"/>
              <a:t>Dedicar part del Programa Operatiu Catalunya 2014-2020 a la millora de les pràctiques i a la Formació Dual d’acord amb la recomanació del Consell Europeu.</a:t>
            </a:r>
            <a:endParaRPr lang="ca-ES" dirty="0"/>
          </a:p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051686536"/>
      </p:ext>
    </p:extLst>
  </p:cSld>
  <p:clrMapOvr>
    <a:masterClrMapping/>
  </p:clrMapOvr>
</p:sld>
</file>

<file path=ppt/theme/theme1.xml><?xml version="1.0" encoding="utf-8"?>
<a:theme xmlns:a="http://schemas.openxmlformats.org/drawingml/2006/main" name="meu">
  <a:themeElements>
    <a:clrScheme name="meu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eu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eu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u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u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u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u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u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u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ici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cina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ci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ici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cina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ci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ici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cina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ci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ici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cina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ci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ici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cina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ci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1719</Words>
  <Application>Microsoft Office PowerPoint</Application>
  <PresentationFormat>Presentació en pantalla (4:3)</PresentationFormat>
  <Paragraphs>142</Paragraphs>
  <Slides>28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Títols de les diapositives</vt:lpstr>
      </vt:variant>
      <vt:variant>
        <vt:i4>28</vt:i4>
      </vt:variant>
    </vt:vector>
  </HeadingPairs>
  <TitlesOfParts>
    <vt:vector size="29" baseType="lpstr">
      <vt:lpstr>meu</vt:lpstr>
      <vt:lpstr>Comissió de seguiment de polítiques de lluita contra la desocupació</vt:lpstr>
      <vt:lpstr>Estructura de la presentació</vt:lpstr>
      <vt:lpstr>Presentació</vt:lpstr>
      <vt:lpstr>Presentació</vt:lpstr>
      <vt:lpstr>SITUACIÓ LABORAL I FORMATIVA DE LES PERSONES GRADUADES EN ENSENYAMENTS PROFESSIONALS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Resum de l’estudi d’inserció</vt:lpstr>
      <vt:lpstr>Situació de les pràctiques a Catalunya</vt:lpstr>
      <vt:lpstr>Com es gestionen les pràctiques mitjançant el QBID</vt:lpstr>
      <vt:lpstr>Presentació del PowerPoint</vt:lpstr>
      <vt:lpstr>Alumnes </vt:lpstr>
      <vt:lpstr>Empreses </vt:lpstr>
      <vt:lpstr>Centres i entitats </vt:lpstr>
      <vt:lpstr>Departament d’Ensenyament i Servei d’Ocupació de Catalunya </vt:lpstr>
      <vt:lpstr>Consell de Cambres </vt:lpstr>
      <vt:lpstr>La Comunitat Virtual Formació Empresa</vt:lpstr>
      <vt:lpstr>Presentació del PowerPoint</vt:lpstr>
      <vt:lpstr>Implantació de la FP Dual</vt:lpstr>
      <vt:lpstr>Que caldrà per implementar una FP Dual potent a Catalunya</vt:lpstr>
      <vt:lpstr>El paper de les Cambres</vt:lpstr>
      <vt:lpstr>Presentació del PowerPoint</vt:lpstr>
      <vt:lpstr>Conclusió</vt:lpstr>
      <vt:lpstr>Conclusió 2</vt:lpstr>
    </vt:vector>
  </TitlesOfParts>
  <Company>Cambra de Comerç de Barcelona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adm.rbatiste.ags</dc:creator>
  <cp:lastModifiedBy>Gil Albert, Teresa</cp:lastModifiedBy>
  <cp:revision>33</cp:revision>
  <cp:lastPrinted>2014-03-21T09:01:11Z</cp:lastPrinted>
  <dcterms:created xsi:type="dcterms:W3CDTF">2014-03-19T12:12:28Z</dcterms:created>
  <dcterms:modified xsi:type="dcterms:W3CDTF">2014-03-24T12:19:21Z</dcterms:modified>
</cp:coreProperties>
</file>