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8" r:id="rId12"/>
    <p:sldId id="266" r:id="rId13"/>
    <p:sldId id="271" r:id="rId14"/>
    <p:sldId id="267" r:id="rId15"/>
    <p:sldId id="269" r:id="rId16"/>
    <p:sldId id="275" r:id="rId17"/>
    <p:sldId id="274" r:id="rId18"/>
    <p:sldId id="265" r:id="rId19"/>
  </p:sldIdLst>
  <p:sldSz cx="12192000" cy="6858000"/>
  <p:notesSz cx="6797675" cy="9872663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 smtClean="0"/>
              <a:t>Feu clic aquí per editar l'estil de subtítols del patró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1299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1283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4408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00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3995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809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4955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310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546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1652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6786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42107-9578-4A55-899C-36EB8ED71DC5}" type="datetimeFigureOut">
              <a:rPr lang="ca-ES" smtClean="0"/>
              <a:t>10/5/2022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E3608-7867-4235-A41A-99AFB4AF3C4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2433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" y="0"/>
            <a:ext cx="12190817" cy="6858000"/>
          </a:xfrm>
          <a:prstGeom prst="rect">
            <a:avLst/>
          </a:prstGeom>
        </p:spPr>
      </p:pic>
      <p:sp>
        <p:nvSpPr>
          <p:cNvPr id="8" name="QuadreDeText 7"/>
          <p:cNvSpPr txBox="1"/>
          <p:nvPr/>
        </p:nvSpPr>
        <p:spPr>
          <a:xfrm>
            <a:off x="360218" y="3851564"/>
            <a:ext cx="670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 Policial</a:t>
            </a:r>
          </a:p>
          <a:p>
            <a:r>
              <a:rPr lang="ca-E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 de Catalunya</a:t>
            </a:r>
          </a:p>
          <a:p>
            <a:r>
              <a:rPr lang="ca-E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Divendres, 6 de maig de 2022</a:t>
            </a:r>
            <a:endParaRPr lang="ca-E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360218" y="3851564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Formació policial</a:t>
            </a:r>
            <a:endParaRPr lang="ca-E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2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sp>
        <p:nvSpPr>
          <p:cNvPr id="3" name="Títol 1"/>
          <p:cNvSpPr txBox="1">
            <a:spLocks/>
          </p:cNvSpPr>
          <p:nvPr/>
        </p:nvSpPr>
        <p:spPr>
          <a:xfrm>
            <a:off x="3915079" y="346348"/>
            <a:ext cx="10515600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 policial</a:t>
            </a:r>
            <a:endParaRPr lang="ca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QuadreDeText 3"/>
          <p:cNvSpPr txBox="1"/>
          <p:nvPr/>
        </p:nvSpPr>
        <p:spPr>
          <a:xfrm>
            <a:off x="4530117" y="1293673"/>
            <a:ext cx="39581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bàsica (CFBP, curs agents interins...)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 per a la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</a:t>
            </a:r>
            <a:r>
              <a:rPr lang="ca-ES" sz="2000" dirty="0" smtClean="0">
                <a:solidFill>
                  <a:srgbClr val="C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 per a l’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especialització</a:t>
            </a:r>
            <a:r>
              <a:rPr lang="ca-ES" sz="2000" dirty="0" smtClean="0">
                <a:solidFill>
                  <a:srgbClr val="C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8609423" y="1293673"/>
            <a:ext cx="3444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contínua.</a:t>
            </a:r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 per a l’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habilitació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 per a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formador.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 en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 de sistema (Ex. Centre de Lideratge).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4463506" y="5088712"/>
            <a:ext cx="4145917" cy="147732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90000"/>
            </a:pPr>
            <a:r>
              <a:rPr lang="ca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Dades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formació policial 2021: 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190 activitats formatives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Més de 66.000 hores lectives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QuadreDeText 6"/>
          <p:cNvSpPr txBox="1"/>
          <p:nvPr/>
        </p:nvSpPr>
        <p:spPr>
          <a:xfrm>
            <a:off x="8609423" y="4627048"/>
            <a:ext cx="4145917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90000"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SzPct val="90000"/>
            </a:pPr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Més de 9.500 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alumnes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Prop d’un 20% dones</a:t>
            </a:r>
          </a:p>
        </p:txBody>
      </p:sp>
    </p:spTree>
    <p:extLst>
      <p:ext uri="{BB962C8B-B14F-4D97-AF65-F5344CB8AC3E}">
        <p14:creationId xmlns:p14="http://schemas.microsoft.com/office/powerpoint/2010/main" val="221561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1"/>
          <p:cNvSpPr txBox="1">
            <a:spLocks/>
          </p:cNvSpPr>
          <p:nvPr/>
        </p:nvSpPr>
        <p:spPr>
          <a:xfrm>
            <a:off x="1727464" y="773968"/>
            <a:ext cx="8036692" cy="310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b="1" smtClean="0">
                <a:latin typeface="Arial" panose="020B0604020202020204" pitchFamily="34" charset="0"/>
                <a:cs typeface="Arial" panose="020B0604020202020204" pitchFamily="34" charset="0"/>
              </a:rPr>
              <a:t>Curs de Formació bàsica per a policies</a:t>
            </a:r>
            <a:endParaRPr lang="ca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QuadreDeText 3"/>
          <p:cNvSpPr txBox="1"/>
          <p:nvPr/>
        </p:nvSpPr>
        <p:spPr>
          <a:xfrm>
            <a:off x="1727465" y="1226887"/>
            <a:ext cx="2083777" cy="615553"/>
          </a:xfrm>
          <a:prstGeom prst="rect">
            <a:avLst/>
          </a:prstGeom>
          <a:noFill/>
          <a:ln cap="rnd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/>
              <a:t>Mòdul 1</a:t>
            </a:r>
          </a:p>
          <a:p>
            <a:pPr algn="ctr"/>
            <a:r>
              <a:rPr lang="ca-ES" sz="1400" dirty="0" smtClean="0"/>
              <a:t>Policia i democràcia</a:t>
            </a:r>
            <a:endParaRPr lang="ca-ES" sz="1400" dirty="0"/>
          </a:p>
        </p:txBody>
      </p:sp>
      <p:sp>
        <p:nvSpPr>
          <p:cNvPr id="5" name="QuadreDeText 4"/>
          <p:cNvSpPr txBox="1"/>
          <p:nvPr/>
        </p:nvSpPr>
        <p:spPr>
          <a:xfrm>
            <a:off x="4362646" y="1230480"/>
            <a:ext cx="2083777" cy="584775"/>
          </a:xfrm>
          <a:prstGeom prst="rect">
            <a:avLst/>
          </a:prstGeom>
          <a:noFill/>
          <a:ln cap="rnd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/>
              <a:t>Mòdul 2</a:t>
            </a:r>
          </a:p>
          <a:p>
            <a:pPr algn="ctr"/>
            <a:r>
              <a:rPr lang="ca-ES" sz="1200" dirty="0" smtClean="0"/>
              <a:t>Policia i societat catalana</a:t>
            </a:r>
            <a:endParaRPr lang="ca-ES" sz="1200" dirty="0"/>
          </a:p>
        </p:txBody>
      </p:sp>
      <p:sp>
        <p:nvSpPr>
          <p:cNvPr id="6" name="QuadreDeText 5"/>
          <p:cNvSpPr txBox="1"/>
          <p:nvPr/>
        </p:nvSpPr>
        <p:spPr>
          <a:xfrm>
            <a:off x="7024823" y="1226887"/>
            <a:ext cx="2083777" cy="584775"/>
          </a:xfrm>
          <a:prstGeom prst="rect">
            <a:avLst/>
          </a:prstGeom>
          <a:noFill/>
          <a:ln cap="rnd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/>
              <a:t>Mòdul 3 </a:t>
            </a:r>
          </a:p>
          <a:p>
            <a:pPr algn="ctr"/>
            <a:r>
              <a:rPr lang="ca-ES" sz="1200" dirty="0" smtClean="0"/>
              <a:t>Prevenció i seguretat</a:t>
            </a:r>
            <a:endParaRPr lang="ca-ES" sz="1200" dirty="0"/>
          </a:p>
        </p:txBody>
      </p:sp>
      <p:sp>
        <p:nvSpPr>
          <p:cNvPr id="7" name="QuadreDeText 6"/>
          <p:cNvSpPr txBox="1"/>
          <p:nvPr/>
        </p:nvSpPr>
        <p:spPr>
          <a:xfrm>
            <a:off x="1697105" y="4507961"/>
            <a:ext cx="2083777" cy="584775"/>
          </a:xfrm>
          <a:prstGeom prst="rect">
            <a:avLst/>
          </a:prstGeom>
          <a:noFill/>
          <a:ln cap="rnd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/>
              <a:t>Mòdul 4</a:t>
            </a:r>
          </a:p>
          <a:p>
            <a:pPr algn="ctr"/>
            <a:r>
              <a:rPr lang="ca-ES" sz="1200" dirty="0" smtClean="0"/>
              <a:t>Policia de trànsit</a:t>
            </a:r>
            <a:endParaRPr lang="ca-ES" sz="1200" dirty="0"/>
          </a:p>
        </p:txBody>
      </p:sp>
      <p:sp>
        <p:nvSpPr>
          <p:cNvPr id="8" name="QuadreDeText 7"/>
          <p:cNvSpPr txBox="1"/>
          <p:nvPr/>
        </p:nvSpPr>
        <p:spPr>
          <a:xfrm>
            <a:off x="4353264" y="4507961"/>
            <a:ext cx="2083777" cy="584775"/>
          </a:xfrm>
          <a:prstGeom prst="rect">
            <a:avLst/>
          </a:prstGeom>
          <a:noFill/>
          <a:ln cap="rnd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/>
              <a:t>Mòdul 5 </a:t>
            </a:r>
          </a:p>
          <a:p>
            <a:pPr algn="ctr"/>
            <a:r>
              <a:rPr lang="ca-ES" sz="1200" dirty="0" smtClean="0"/>
              <a:t>Policia judicial i d’investigació</a:t>
            </a:r>
            <a:endParaRPr lang="ca-ES" sz="1200" dirty="0"/>
          </a:p>
        </p:txBody>
      </p:sp>
      <p:sp>
        <p:nvSpPr>
          <p:cNvPr id="9" name="QuadreDeText 8"/>
          <p:cNvSpPr txBox="1"/>
          <p:nvPr/>
        </p:nvSpPr>
        <p:spPr>
          <a:xfrm>
            <a:off x="7029513" y="4507961"/>
            <a:ext cx="2074395" cy="584775"/>
          </a:xfrm>
          <a:prstGeom prst="rect">
            <a:avLst/>
          </a:prstGeom>
          <a:noFill/>
          <a:ln cap="rnd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/>
              <a:t>Mòdul 6</a:t>
            </a:r>
          </a:p>
          <a:p>
            <a:pPr algn="ctr"/>
            <a:r>
              <a:rPr lang="ca-ES" sz="1200" dirty="0" smtClean="0"/>
              <a:t>Policia administrativa</a:t>
            </a:r>
            <a:endParaRPr lang="ca-ES" sz="1200" dirty="0"/>
          </a:p>
        </p:txBody>
      </p:sp>
      <p:sp>
        <p:nvSpPr>
          <p:cNvPr id="10" name="QuadreDeText 9"/>
          <p:cNvSpPr txBox="1"/>
          <p:nvPr/>
        </p:nvSpPr>
        <p:spPr>
          <a:xfrm>
            <a:off x="9874828" y="1226887"/>
            <a:ext cx="1701479" cy="584775"/>
          </a:xfrm>
          <a:prstGeom prst="rect">
            <a:avLst/>
          </a:prstGeom>
          <a:noFill/>
          <a:ln cap="rnd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/>
              <a:t>Mòdul 7</a:t>
            </a:r>
          </a:p>
          <a:p>
            <a:pPr algn="ctr"/>
            <a:r>
              <a:rPr lang="ca-ES" sz="1200" dirty="0" smtClean="0"/>
              <a:t>Formació transversal</a:t>
            </a:r>
          </a:p>
        </p:txBody>
      </p:sp>
      <p:sp>
        <p:nvSpPr>
          <p:cNvPr id="11" name="QuadreDeText 10"/>
          <p:cNvSpPr txBox="1"/>
          <p:nvPr/>
        </p:nvSpPr>
        <p:spPr>
          <a:xfrm>
            <a:off x="1392500" y="2043481"/>
            <a:ext cx="2662177" cy="1328023"/>
          </a:xfrm>
          <a:prstGeom prst="round2DiagRect">
            <a:avLst/>
          </a:prstGeom>
          <a:noFill/>
          <a:ln cap="rnd" cmpd="dbl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ca-E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UF.1.1 Sistema de </a:t>
            </a:r>
            <a:r>
              <a:rPr lang="ca-E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Seguretat</a:t>
            </a:r>
            <a:r>
              <a:rPr lang="ca-E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Pública (30h)</a:t>
            </a:r>
          </a:p>
          <a:p>
            <a:r>
              <a:rPr lang="ca-ES" sz="1200" b="1" dirty="0" smtClean="0">
                <a:solidFill>
                  <a:schemeClr val="accent1">
                    <a:lumMod val="75000"/>
                  </a:schemeClr>
                </a:solidFill>
              </a:rPr>
              <a:t>UF. 1.2 Drets humans i deontologia professional (30h)</a:t>
            </a:r>
          </a:p>
          <a:p>
            <a:r>
              <a:rPr lang="ca-ES" sz="1200" b="1" dirty="0" smtClean="0"/>
              <a:t>UF.1.3 Dret Constitucional i estatutari (25h)</a:t>
            </a:r>
            <a:endParaRPr lang="ca-ES" sz="1200" b="1" dirty="0"/>
          </a:p>
        </p:txBody>
      </p:sp>
      <p:sp>
        <p:nvSpPr>
          <p:cNvPr id="12" name="QuadreDeText 11"/>
          <p:cNvSpPr txBox="1"/>
          <p:nvPr/>
        </p:nvSpPr>
        <p:spPr>
          <a:xfrm>
            <a:off x="4054677" y="2034689"/>
            <a:ext cx="2662177" cy="1940957"/>
          </a:xfrm>
          <a:prstGeom prst="round2DiagRect">
            <a:avLst/>
          </a:prstGeom>
          <a:noFill/>
          <a:ln cap="rnd" cmpd="dbl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ca-ES" sz="1200" b="1" dirty="0"/>
              <a:t>UF.2.1. Estructura social de Catalunya (25h)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UF.2.2. Geografia de Catalunya i el mapa policial català. (10h)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UF.2.3. Policia i història de Catalunya. (25h)</a:t>
            </a:r>
          </a:p>
          <a:p>
            <a:r>
              <a:rPr lang="ca-ES" sz="1200" b="1" dirty="0"/>
              <a:t>UF.2.4. Seminaris i tallers. (30h). </a:t>
            </a:r>
            <a:r>
              <a:rPr lang="ca-ES" sz="1200" b="1" dirty="0" smtClean="0"/>
              <a:t>Destacar els tallers </a:t>
            </a:r>
            <a:r>
              <a:rPr lang="ca-ES" sz="1200" b="1" dirty="0"/>
              <a:t>d’exclusió social i discriminació al </a:t>
            </a:r>
            <a:r>
              <a:rPr lang="ca-ES" sz="1200" b="1" dirty="0" smtClean="0"/>
              <a:t>col·lectiu LGBTIQ+</a:t>
            </a:r>
            <a:endParaRPr lang="ca-ES" sz="1050" b="1" dirty="0"/>
          </a:p>
        </p:txBody>
      </p:sp>
      <p:sp>
        <p:nvSpPr>
          <p:cNvPr id="13" name="QuadreDeText 12"/>
          <p:cNvSpPr txBox="1"/>
          <p:nvPr/>
        </p:nvSpPr>
        <p:spPr>
          <a:xfrm>
            <a:off x="6716854" y="2034689"/>
            <a:ext cx="2662177" cy="2349579"/>
          </a:xfrm>
          <a:prstGeom prst="round2DiagRect">
            <a:avLst/>
          </a:prstGeom>
          <a:noFill/>
          <a:ln cap="rnd" cmpd="dbl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UF.3.1. Seguretat ciutadana I. Regulació funció policial. (15h) </a:t>
            </a:r>
          </a:p>
          <a:p>
            <a:r>
              <a:rPr lang="ca-ES" sz="1200" b="1" dirty="0"/>
              <a:t>UF.3.2. Seguretat ciutadana II. Model de proximitat. (10h) </a:t>
            </a:r>
          </a:p>
          <a:p>
            <a:r>
              <a:rPr lang="ca-ES" sz="1200" b="1" dirty="0"/>
              <a:t>UF.3.3. Seguretat ciutadana III. (70h) S’incideix en actuacions davant persones i col·lectius vulnerables.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UF.3.4. Atenció ciutadana a dependències policials. (40h)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UF.3.5. Procediments policials. (80h</a:t>
            </a:r>
            <a:endParaRPr lang="ca-E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1387473" y="5162556"/>
            <a:ext cx="2662177" cy="1123712"/>
          </a:xfrm>
          <a:prstGeom prst="round2DiagRect">
            <a:avLst/>
          </a:prstGeom>
          <a:noFill/>
          <a:ln cap="rnd" cmpd="dbl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UF.4.1. Policia de trànsit. (35h)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UF.4.2. Ordenació i regulació del trànsit. (16h)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UF.4.3. Intervencions en accidents de trànsit. (20h)</a:t>
            </a:r>
            <a:endParaRPr lang="ca-E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054677" y="5162556"/>
            <a:ext cx="2662177" cy="715089"/>
          </a:xfrm>
          <a:prstGeom prst="round2DiagRect">
            <a:avLst/>
          </a:prstGeom>
          <a:noFill/>
          <a:ln cap="rnd" cmpd="dbl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ca-ES" sz="1200" b="1" dirty="0"/>
              <a:t>UF.5.1. Dret penal i processal. (75h) 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UF.5.2. Investigació criminal. (20h)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UF.5.3. Criminologia. (10h)</a:t>
            </a:r>
            <a:endParaRPr lang="ca-E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6716854" y="5149094"/>
            <a:ext cx="2662177" cy="919401"/>
          </a:xfrm>
          <a:prstGeom prst="round2DiagRect">
            <a:avLst/>
          </a:prstGeom>
          <a:noFill/>
          <a:ln cap="rnd" cmpd="dbl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UF.6.1. Dret administratiu. (25h)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UF.6.2. Àmbits d’actuació en matèria de policia adm. (30h)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UF.6.3. Medi ambient. (15h) </a:t>
            </a:r>
            <a:endParaRPr lang="ca-ES" sz="7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9382395" y="1996328"/>
            <a:ext cx="2662177" cy="4200704"/>
          </a:xfrm>
          <a:prstGeom prst="round2DiagRect">
            <a:avLst/>
          </a:prstGeom>
          <a:noFill/>
          <a:ln cap="rnd" cmpd="dbl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rgbClr val="0070C0"/>
                </a:solidFill>
              </a:rPr>
              <a:t>UF. 7.1. Pràctiques interdisciplinàries. (70h)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 7.2. </a:t>
            </a:r>
            <a:r>
              <a:rPr lang="ca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Integració i desenvolupament de les competències clau. </a:t>
            </a: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(40h)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 7.3. Defensa i control policial. (74h)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 7.4. Educació física. (30h)</a:t>
            </a:r>
          </a:p>
          <a:p>
            <a:r>
              <a:rPr lang="ca-ES" sz="1200" b="1" dirty="0">
                <a:solidFill>
                  <a:srgbClr val="0070C0"/>
                </a:solidFill>
              </a:rPr>
              <a:t>UF. 7.5. Tir i armament. (45h)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 7.6. Tècniques d’autocontrol i d’actuació interpersonal. (15h)</a:t>
            </a:r>
          </a:p>
          <a:p>
            <a:r>
              <a:rPr lang="ca-ES" sz="1200" b="1" dirty="0">
                <a:solidFill>
                  <a:srgbClr val="0070C0"/>
                </a:solidFill>
              </a:rPr>
              <a:t>UF. 7.7. Integració i desenvolupament de les competències clau.  (40h) 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 7.8. Atenció sanitària immediata. (30h)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 7.9. </a:t>
            </a:r>
            <a:r>
              <a:rPr lang="ca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Comunicació policial en llengua catalana. </a:t>
            </a: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(50h)</a:t>
            </a:r>
          </a:p>
          <a:p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UF. 7.10. Societat virtual, </a:t>
            </a:r>
            <a:r>
              <a:rPr lang="ca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ciberdelinqüència</a:t>
            </a: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</a:t>
            </a:r>
            <a:r>
              <a:rPr lang="ca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ciberseguretat</a:t>
            </a: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(10h)</a:t>
            </a:r>
            <a:endParaRPr lang="ca-ES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Imatg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50"/>
          <a:stretch/>
        </p:blipFill>
        <p:spPr>
          <a:xfrm>
            <a:off x="592" y="0"/>
            <a:ext cx="2627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sp>
        <p:nvSpPr>
          <p:cNvPr id="8" name="Títol 1"/>
          <p:cNvSpPr txBox="1">
            <a:spLocks/>
          </p:cNvSpPr>
          <p:nvPr/>
        </p:nvSpPr>
        <p:spPr>
          <a:xfrm>
            <a:off x="3150438" y="365359"/>
            <a:ext cx="471131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Competències clau</a:t>
            </a:r>
            <a:endParaRPr lang="ca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8"/>
          <p:cNvSpPr txBox="1"/>
          <p:nvPr/>
        </p:nvSpPr>
        <p:spPr>
          <a:xfrm>
            <a:off x="4557904" y="1627269"/>
            <a:ext cx="4711312" cy="285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ctr"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 </a:t>
            </a: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identificació amb l'organització</a:t>
            </a:r>
          </a:p>
          <a:p>
            <a:pPr marL="457200" lvl="0" indent="-457200" fontAlgn="ctr"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Responsabilitat i orientació a la qualitat</a:t>
            </a:r>
          </a:p>
          <a:p>
            <a:pPr marL="457200" lvl="0" indent="-457200" fontAlgn="ctr"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 de problemes</a:t>
            </a:r>
          </a:p>
          <a:p>
            <a:pPr marL="457200" lvl="0" indent="-457200" fontAlgn="ctr"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Autonomia i iniciativa</a:t>
            </a:r>
          </a:p>
          <a:p>
            <a:pPr marL="457200" lvl="0" indent="-457200" fontAlgn="ctr"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Adaptabilitat i flexibilitat</a:t>
            </a:r>
          </a:p>
          <a:p>
            <a:pPr marL="457200" lvl="0" indent="-457200" fontAlgn="ctr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endParaRPr lang="ca-E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9"/>
          <p:cNvSpPr txBox="1"/>
          <p:nvPr/>
        </p:nvSpPr>
        <p:spPr>
          <a:xfrm>
            <a:off x="4557904" y="4074911"/>
            <a:ext cx="4711312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ctr"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Autocontrol i resistència a la pressió</a:t>
            </a:r>
          </a:p>
          <a:p>
            <a:pPr marL="457200" lvl="0" indent="-457200" fontAlgn="ctr"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Autogestió i desenvolupament personal</a:t>
            </a:r>
          </a:p>
          <a:p>
            <a:pPr marL="457200" lvl="0" indent="-457200" fontAlgn="ctr"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Habilitats socials i comunicatives</a:t>
            </a:r>
          </a:p>
          <a:p>
            <a:pPr marL="457200" lvl="0" indent="-457200" fontAlgn="ctr"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Orientació de servei a les persones</a:t>
            </a:r>
          </a:p>
          <a:p>
            <a:pPr marL="457200" lvl="0" indent="-457200" fontAlgn="ctr"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 i treball en 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</a:t>
            </a:r>
            <a:endParaRPr lang="ca-E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sp>
        <p:nvSpPr>
          <p:cNvPr id="3" name="Títol 1"/>
          <p:cNvSpPr txBox="1">
            <a:spLocks/>
          </p:cNvSpPr>
          <p:nvPr/>
        </p:nvSpPr>
        <p:spPr>
          <a:xfrm>
            <a:off x="3963455" y="456027"/>
            <a:ext cx="10438877" cy="7175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Formació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per a la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promoció</a:t>
            </a:r>
            <a:endParaRPr lang="ca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QuadreDeText 3"/>
          <p:cNvSpPr txBox="1"/>
          <p:nvPr/>
        </p:nvSpPr>
        <p:spPr>
          <a:xfrm>
            <a:off x="4320771" y="1616126"/>
            <a:ext cx="75849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 smtClean="0"/>
              <a:t>Característiques principals:</a:t>
            </a:r>
          </a:p>
          <a:p>
            <a:endParaRPr lang="ca-ES" sz="20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ca-ES" sz="2000" dirty="0" smtClean="0"/>
              <a:t>Adequació del currículum formatiu a les competències de comandament de cada nivell.</a:t>
            </a:r>
          </a:p>
          <a:p>
            <a:pPr>
              <a:buClr>
                <a:srgbClr val="0070C0"/>
              </a:buClr>
            </a:pPr>
            <a:endParaRPr lang="ca-ES" sz="20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ca-ES" sz="2000" dirty="0" smtClean="0"/>
              <a:t>Actualització respecte els continguts relatius a les competències tècniques (funcions bàsiques policials) i incorporació de nous coneixements (ex. àmbit RRHH, pressupost..)</a:t>
            </a:r>
          </a:p>
          <a:p>
            <a:pPr>
              <a:buClr>
                <a:srgbClr val="0070C0"/>
              </a:buClr>
            </a:pPr>
            <a:endParaRPr lang="ca-ES" sz="20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ca-ES" sz="2000" dirty="0" smtClean="0"/>
              <a:t>Aprofundiment en els continguts que formen part dels eixos estratègics (delictes d’odi i discriminació, violències masclistes, perspectiva de gènere, drets fonamentals, estructura social, deontologia i ètica professional) 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ca-ES" sz="20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619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sp>
        <p:nvSpPr>
          <p:cNvPr id="3" name="Títol 1"/>
          <p:cNvSpPr txBox="1">
            <a:spLocks/>
          </p:cNvSpPr>
          <p:nvPr/>
        </p:nvSpPr>
        <p:spPr>
          <a:xfrm>
            <a:off x="4092029" y="236109"/>
            <a:ext cx="3851508" cy="6909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 contínua</a:t>
            </a:r>
            <a:endParaRPr lang="ca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QuadreDeText 3"/>
          <p:cNvSpPr txBox="1"/>
          <p:nvPr/>
        </p:nvSpPr>
        <p:spPr>
          <a:xfrm>
            <a:off x="4197268" y="1122375"/>
            <a:ext cx="785618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 smtClean="0"/>
              <a:t>Característiques principals:</a:t>
            </a:r>
          </a:p>
          <a:p>
            <a:endParaRPr lang="ca-ES" sz="20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ca-ES" sz="2000" dirty="0" smtClean="0"/>
              <a:t>Aprofundiment/ actualització de competències tècniques relacionades amb  funcions bàsiques, especialitzades o de comandament.</a:t>
            </a:r>
          </a:p>
          <a:p>
            <a:pPr>
              <a:buClr>
                <a:srgbClr val="0070C0"/>
              </a:buClr>
            </a:pPr>
            <a:endParaRPr lang="ca-ES" sz="20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ca-ES" sz="2000" dirty="0" smtClean="0"/>
              <a:t>Formació dirigida a tots els cossos de policia de Catalunya o diferenciada d’acord amb les necessitats o el fons de finançament.</a:t>
            </a:r>
          </a:p>
          <a:p>
            <a:pPr>
              <a:buClr>
                <a:srgbClr val="0070C0"/>
              </a:buClr>
            </a:pPr>
            <a:endParaRPr lang="ca-ES" sz="20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ca-ES" sz="2000" dirty="0" smtClean="0"/>
              <a:t>Formació </a:t>
            </a:r>
            <a:r>
              <a:rPr lang="ca-ES" sz="2000" dirty="0" err="1" smtClean="0"/>
              <a:t>habilitadora</a:t>
            </a:r>
            <a:r>
              <a:rPr lang="ca-ES" sz="2000" dirty="0" smtClean="0"/>
              <a:t>.</a:t>
            </a:r>
          </a:p>
          <a:p>
            <a:pPr>
              <a:buClr>
                <a:srgbClr val="0070C0"/>
              </a:buClr>
            </a:pPr>
            <a:endParaRPr lang="ca-ES" sz="20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s-ES" sz="2000" dirty="0" err="1" smtClean="0"/>
              <a:t>Jornades</a:t>
            </a:r>
            <a:r>
              <a:rPr lang="es-ES" sz="2000" dirty="0" smtClean="0"/>
              <a:t>, </a:t>
            </a:r>
            <a:r>
              <a:rPr lang="es-ES" sz="2000" dirty="0" err="1" smtClean="0"/>
              <a:t>conferències</a:t>
            </a:r>
            <a:r>
              <a:rPr lang="es-ES" sz="2000" dirty="0" smtClean="0"/>
              <a:t>, </a:t>
            </a:r>
            <a:r>
              <a:rPr lang="es-ES" sz="2000" dirty="0" err="1" smtClean="0"/>
              <a:t>Escola</a:t>
            </a:r>
            <a:r>
              <a:rPr lang="es-ES" sz="2000" dirty="0" smtClean="0"/>
              <a:t> </a:t>
            </a:r>
            <a:r>
              <a:rPr lang="es-ES" sz="2000" dirty="0" err="1" smtClean="0"/>
              <a:t>d’estiu</a:t>
            </a:r>
            <a:r>
              <a:rPr lang="es-ES" sz="2000" dirty="0" smtClean="0"/>
              <a:t>…</a:t>
            </a:r>
            <a:endParaRPr lang="ca-ES" sz="20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ca-ES" sz="20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ca-ES" sz="2000" dirty="0"/>
          </a:p>
        </p:txBody>
      </p:sp>
      <p:sp>
        <p:nvSpPr>
          <p:cNvPr id="5" name="Títol 1"/>
          <p:cNvSpPr txBox="1">
            <a:spLocks/>
          </p:cNvSpPr>
          <p:nvPr/>
        </p:nvSpPr>
        <p:spPr>
          <a:xfrm>
            <a:off x="2108836" y="4765020"/>
            <a:ext cx="7176349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L’equip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docent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4459887" y="5606488"/>
            <a:ext cx="5626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Equip </a:t>
            </a:r>
            <a:r>
              <a:rPr lang="ca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multidisciplinar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 extern (contractació administrativa).</a:t>
            </a:r>
            <a:endParaRPr lang="ca-ES" sz="2000" dirty="0">
              <a:solidFill>
                <a:srgbClr val="C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" y="0"/>
            <a:ext cx="12190817" cy="6858000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360218" y="3851564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Reptes de futur</a:t>
            </a:r>
            <a:endParaRPr lang="ca-E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1"/>
          <p:cNvSpPr txBox="1">
            <a:spLocks/>
          </p:cNvSpPr>
          <p:nvPr/>
        </p:nvSpPr>
        <p:spPr>
          <a:xfrm>
            <a:off x="1689488" y="906899"/>
            <a:ext cx="544283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smtClean="0">
                <a:latin typeface="Arial" panose="020B0604020202020204" pitchFamily="34" charset="0"/>
                <a:cs typeface="Arial" panose="020B0604020202020204" pitchFamily="34" charset="0"/>
              </a:rPr>
              <a:t>Principals reptes de futur:</a:t>
            </a:r>
            <a:endParaRPr lang="ca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50"/>
          <a:stretch/>
        </p:blipFill>
        <p:spPr>
          <a:xfrm>
            <a:off x="592" y="0"/>
            <a:ext cx="2627106" cy="6858000"/>
          </a:xfrm>
          <a:prstGeom prst="rect">
            <a:avLst/>
          </a:prstGeom>
        </p:spPr>
      </p:pic>
      <p:sp>
        <p:nvSpPr>
          <p:cNvPr id="7" name="QuadreDeText 6"/>
          <p:cNvSpPr txBox="1"/>
          <p:nvPr/>
        </p:nvSpPr>
        <p:spPr>
          <a:xfrm>
            <a:off x="1689488" y="1979016"/>
            <a:ext cx="9116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Actualitzar, </a:t>
            </a:r>
            <a:r>
              <a:rPr lang="ca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 metodologia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participativa, els continguts del </a:t>
            </a:r>
            <a:r>
              <a:rPr lang="ca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CFBP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Incorporar accions ISPC en les pràctiques al lloc de treball.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Assolir el reconeixement acadèmic 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(formació reglada) en les categories de sergent/a i inspector/a.</a:t>
            </a:r>
            <a:endParaRPr lang="ca-ES" sz="2000" dirty="0">
              <a:solidFill>
                <a:srgbClr val="C0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Potenciar la formació en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 de sistema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Oferir formació en l’àmbit de la seguretat dirigida a la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ciutadania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Adequació de les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instal·lacions i equipaments.</a:t>
            </a:r>
            <a:endParaRPr lang="ca-ES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387926" y="5403273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Gràcies</a:t>
            </a:r>
            <a:endParaRPr lang="ca-E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4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7" y="-18472"/>
            <a:ext cx="12223653" cy="6876472"/>
          </a:xfrm>
          <a:prstGeom prst="rect">
            <a:avLst/>
          </a:prstGeom>
        </p:spPr>
      </p:pic>
      <p:sp>
        <p:nvSpPr>
          <p:cNvPr id="5" name="Contenidor de contingut 2"/>
          <p:cNvSpPr txBox="1">
            <a:spLocks/>
          </p:cNvSpPr>
          <p:nvPr/>
        </p:nvSpPr>
        <p:spPr>
          <a:xfrm>
            <a:off x="3369444" y="2732957"/>
            <a:ext cx="6099654" cy="27987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L’ISPC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Model de Formació de l’ISPC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Formació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policial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Reptes de futur</a:t>
            </a:r>
          </a:p>
          <a:p>
            <a:endParaRPr lang="ca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ol 1"/>
          <p:cNvSpPr txBox="1">
            <a:spLocks/>
          </p:cNvSpPr>
          <p:nvPr/>
        </p:nvSpPr>
        <p:spPr>
          <a:xfrm>
            <a:off x="1361323" y="1643599"/>
            <a:ext cx="10515600" cy="72008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ca-E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Índex</a:t>
            </a:r>
            <a:endParaRPr lang="ca-E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sp>
        <p:nvSpPr>
          <p:cNvPr id="3" name="QuadreDeText 2"/>
          <p:cNvSpPr txBox="1"/>
          <p:nvPr/>
        </p:nvSpPr>
        <p:spPr>
          <a:xfrm>
            <a:off x="360218" y="3851564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L’ISPC</a:t>
            </a:r>
            <a:endParaRPr lang="ca-E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" y="0"/>
            <a:ext cx="12190817" cy="6858000"/>
          </a:xfrm>
          <a:prstGeom prst="rect">
            <a:avLst/>
          </a:prstGeom>
        </p:spPr>
      </p:pic>
      <p:sp>
        <p:nvSpPr>
          <p:cNvPr id="3" name="Títol 1"/>
          <p:cNvSpPr txBox="1">
            <a:spLocks/>
          </p:cNvSpPr>
          <p:nvPr/>
        </p:nvSpPr>
        <p:spPr>
          <a:xfrm>
            <a:off x="1627336" y="2282639"/>
            <a:ext cx="2148780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missió</a:t>
            </a:r>
            <a:endParaRPr lang="ca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QuadreDeText 3"/>
          <p:cNvSpPr txBox="1"/>
          <p:nvPr/>
        </p:nvSpPr>
        <p:spPr>
          <a:xfrm>
            <a:off x="2046220" y="3207591"/>
            <a:ext cx="88199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>
                <a:latin typeface="OpenSansRegular"/>
              </a:rPr>
              <a:t>D</a:t>
            </a:r>
            <a:r>
              <a:rPr lang="ca-ES" sz="2000" dirty="0" smtClean="0">
                <a:latin typeface="OpenSansRegular"/>
              </a:rPr>
              <a:t>onar </a:t>
            </a:r>
            <a:r>
              <a:rPr lang="ca-ES" sz="2000" dirty="0">
                <a:latin typeface="OpenSansRegular"/>
              </a:rPr>
              <a:t>formació a tots els operadors públics de la seguretat </a:t>
            </a:r>
            <a:r>
              <a:rPr lang="ca-ES" sz="2000" dirty="0" smtClean="0">
                <a:latin typeface="OpenSansRegular"/>
              </a:rPr>
              <a:t>de </a:t>
            </a:r>
            <a:r>
              <a:rPr lang="ca-ES" sz="2000" dirty="0">
                <a:latin typeface="OpenSansRegular"/>
              </a:rPr>
              <a:t>Catalunya </a:t>
            </a:r>
            <a:endParaRPr lang="ca-ES" sz="2000" dirty="0" smtClean="0">
              <a:latin typeface="OpenSansRegular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OpenSansRegular"/>
              </a:rPr>
              <a:t>Oferir una formació </a:t>
            </a:r>
            <a:r>
              <a:rPr lang="ca-ES" sz="2000" dirty="0">
                <a:latin typeface="OpenSansRegular"/>
              </a:rPr>
              <a:t>integral, el suport a la selecció, el desenvolupament professional de diversos </a:t>
            </a:r>
            <a:r>
              <a:rPr lang="ca-ES" sz="2000" dirty="0" smtClean="0">
                <a:latin typeface="OpenSansRegular"/>
              </a:rPr>
              <a:t>col·lectius i </a:t>
            </a:r>
            <a:r>
              <a:rPr lang="ca-ES" sz="2000" dirty="0">
                <a:latin typeface="OpenSansRegular"/>
              </a:rPr>
              <a:t>la promoció de l’estudi i la recerca en l’àmbit de la </a:t>
            </a:r>
            <a:r>
              <a:rPr lang="ca-ES" sz="2000" dirty="0" smtClean="0">
                <a:latin typeface="OpenSansRegular"/>
              </a:rPr>
              <a:t>seguretat. 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latin typeface="OpenSansSemibold"/>
              </a:rPr>
              <a:t>La creació</a:t>
            </a:r>
            <a:r>
              <a:rPr lang="ca-ES" sz="2000" dirty="0">
                <a:latin typeface="OpenSansSemibold"/>
              </a:rPr>
              <a:t>, gestió i transferència del </a:t>
            </a:r>
            <a:r>
              <a:rPr lang="ca-ES" sz="2000" dirty="0" smtClean="0">
                <a:latin typeface="OpenSansSemibold"/>
              </a:rPr>
              <a:t>coneixement.</a:t>
            </a:r>
            <a:endParaRPr lang="ca-ES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grpSp>
        <p:nvGrpSpPr>
          <p:cNvPr id="3" name="Agrupa 2"/>
          <p:cNvGrpSpPr/>
          <p:nvPr/>
        </p:nvGrpSpPr>
        <p:grpSpPr>
          <a:xfrm>
            <a:off x="932866" y="2796250"/>
            <a:ext cx="10592337" cy="1061829"/>
            <a:chOff x="944614" y="3398521"/>
            <a:chExt cx="10592337" cy="1061829"/>
          </a:xfrm>
        </p:grpSpPr>
        <p:sp>
          <p:nvSpPr>
            <p:cNvPr id="5" name="QuadreDeText 4"/>
            <p:cNvSpPr txBox="1"/>
            <p:nvPr/>
          </p:nvSpPr>
          <p:spPr>
            <a:xfrm>
              <a:off x="944614" y="3752464"/>
              <a:ext cx="3549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algn="ctr">
                <a:buClr>
                  <a:srgbClr val="C03333"/>
                </a:buClr>
              </a:pPr>
              <a:r>
                <a:rPr lang="ca-E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L’Escola de Bombers i Protecció Civil de Catalunya</a:t>
              </a:r>
              <a:endParaRPr lang="ca-E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QuadreDeText 5"/>
            <p:cNvSpPr txBox="1"/>
            <p:nvPr/>
          </p:nvSpPr>
          <p:spPr>
            <a:xfrm>
              <a:off x="8610871" y="3527421"/>
              <a:ext cx="2926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algn="ctr">
                <a:buClr>
                  <a:srgbClr val="C03333"/>
                </a:buClr>
              </a:pPr>
              <a:r>
                <a:rPr lang="ca-E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Formació Universitària i recerca</a:t>
              </a:r>
              <a:endParaRPr lang="ca-E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QuadreDeText 6"/>
            <p:cNvSpPr txBox="1"/>
            <p:nvPr/>
          </p:nvSpPr>
          <p:spPr>
            <a:xfrm>
              <a:off x="4930592" y="3398521"/>
              <a:ext cx="2926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000" algn="ctr">
                <a:buClr>
                  <a:srgbClr val="C03333"/>
                </a:buClr>
              </a:pPr>
              <a:r>
                <a:rPr lang="ca-E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L’Escola de Policia de Catalunya</a:t>
              </a:r>
              <a:endParaRPr lang="ca-E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QuadreDeText 7"/>
          <p:cNvSpPr txBox="1"/>
          <p:nvPr/>
        </p:nvSpPr>
        <p:spPr>
          <a:xfrm>
            <a:off x="7844924" y="856811"/>
            <a:ext cx="227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algn="ctr">
              <a:buClr>
                <a:srgbClr val="C03333"/>
              </a:buClr>
            </a:pPr>
            <a:r>
              <a:rPr lang="ca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selecció i l’avaluació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8"/>
          <p:cNvSpPr txBox="1"/>
          <p:nvPr/>
        </p:nvSpPr>
        <p:spPr>
          <a:xfrm>
            <a:off x="2078598" y="867211"/>
            <a:ext cx="3051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algn="ctr">
              <a:buClr>
                <a:srgbClr val="C03333"/>
              </a:buClr>
            </a:pPr>
            <a:r>
              <a:rPr lang="ca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L’administració i el suport </a:t>
            </a:r>
            <a:r>
              <a:rPr lang="ca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a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cadèmic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ol 1"/>
          <p:cNvSpPr txBox="1">
            <a:spLocks/>
          </p:cNvSpPr>
          <p:nvPr/>
        </p:nvSpPr>
        <p:spPr>
          <a:xfrm>
            <a:off x="365257" y="1825633"/>
            <a:ext cx="3710488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 ISPC</a:t>
            </a:r>
            <a:endParaRPr lang="ca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1"/>
          <p:cNvSpPr txBox="1">
            <a:spLocks/>
          </p:cNvSpPr>
          <p:nvPr/>
        </p:nvSpPr>
        <p:spPr>
          <a:xfrm>
            <a:off x="1693645" y="575239"/>
            <a:ext cx="425708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Instal·lacions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espais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a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50"/>
          <a:stretch/>
        </p:blipFill>
        <p:spPr>
          <a:xfrm>
            <a:off x="0" y="0"/>
            <a:ext cx="2322354" cy="6858000"/>
          </a:xfrm>
          <a:prstGeom prst="rect">
            <a:avLst/>
          </a:prstGeom>
        </p:spPr>
      </p:pic>
      <p:sp>
        <p:nvSpPr>
          <p:cNvPr id="2" name="Contenidor de text 4"/>
          <p:cNvSpPr txBox="1">
            <a:spLocks/>
          </p:cNvSpPr>
          <p:nvPr/>
        </p:nvSpPr>
        <p:spPr>
          <a:xfrm>
            <a:off x="720868" y="1515244"/>
            <a:ext cx="2964442" cy="4873625"/>
          </a:xfrm>
          <a:prstGeom prst="rect">
            <a:avLst/>
          </a:prstGeom>
        </p:spPr>
        <p:txBody>
          <a:bodyPr vert="horz" lIns="180000" tIns="45720" rIns="7200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endParaRPr lang="ca-ES" altLang="ca-ES" sz="1800" dirty="0" smtClean="0">
              <a:solidFill>
                <a:srgbClr val="404040"/>
              </a:solidFill>
              <a:latin typeface="Arial Unicode MS" pitchFamily="34" charset="-128"/>
            </a:endParaRP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17 hectàrees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Una desena d’edificis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Residència: 120 llits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Auditori: 382 seients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Menjador: 480 places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Servei mèdic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Bulevard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Poliesportiu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Camp de futbol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Pista d’atletisme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Reprografia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Centre de Coneixement de la Seguretat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Hemeroteca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Cartoteca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a-ES" altLang="ca-ES" sz="1800" dirty="0" smtClean="0">
                <a:solidFill>
                  <a:srgbClr val="404040"/>
                </a:solidFill>
              </a:rPr>
              <a:t>Videoteca</a:t>
            </a:r>
          </a:p>
          <a:p>
            <a:endParaRPr lang="ca-ES" dirty="0"/>
          </a:p>
        </p:txBody>
      </p:sp>
      <p:grpSp>
        <p:nvGrpSpPr>
          <p:cNvPr id="6" name="Agrupa 5"/>
          <p:cNvGrpSpPr/>
          <p:nvPr/>
        </p:nvGrpSpPr>
        <p:grpSpPr>
          <a:xfrm>
            <a:off x="3834392" y="1704304"/>
            <a:ext cx="7976953" cy="4518311"/>
            <a:chOff x="250825" y="1713853"/>
            <a:chExt cx="8604250" cy="4873625"/>
          </a:xfrm>
        </p:grpSpPr>
        <p:pic>
          <p:nvPicPr>
            <p:cNvPr id="7" name="Picture 32" descr="escola aerea 1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713853"/>
              <a:ext cx="8604250" cy="487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34"/>
            <p:cNvSpPr txBox="1">
              <a:spLocks noChangeArrowheads="1"/>
            </p:cNvSpPr>
            <p:nvPr/>
          </p:nvSpPr>
          <p:spPr bwMode="auto">
            <a:xfrm>
              <a:off x="369869" y="3144838"/>
              <a:ext cx="1970105" cy="307777"/>
            </a:xfrm>
            <a:prstGeom prst="rect">
              <a:avLst/>
            </a:prstGeom>
            <a:solidFill>
              <a:schemeClr val="bg1"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ca-ES" altLang="ca-ES" sz="1400" b="1" dirty="0">
                  <a:latin typeface="Arial Unicode MS" pitchFamily="34" charset="-128"/>
                  <a:ea typeface="Arial Unicode MS" pitchFamily="34" charset="-128"/>
                </a:rPr>
                <a:t>Edifici de bombers</a:t>
              </a:r>
              <a:endParaRPr lang="en-GB" altLang="ca-ES" sz="1400" b="1" dirty="0"/>
            </a:p>
          </p:txBody>
        </p:sp>
        <p:sp>
          <p:nvSpPr>
            <p:cNvPr id="9" name="Text Box 35"/>
            <p:cNvSpPr txBox="1">
              <a:spLocks noChangeArrowheads="1"/>
            </p:cNvSpPr>
            <p:nvPr/>
          </p:nvSpPr>
          <p:spPr bwMode="auto">
            <a:xfrm>
              <a:off x="1584325" y="1848920"/>
              <a:ext cx="1703405" cy="523220"/>
            </a:xfrm>
            <a:prstGeom prst="rect">
              <a:avLst/>
            </a:prstGeom>
            <a:solidFill>
              <a:schemeClr val="bg1"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ca-ES" altLang="ca-ES" sz="1400" b="1" dirty="0">
                  <a:latin typeface="Arial Unicode MS" pitchFamily="34" charset="-128"/>
                  <a:ea typeface="Arial Unicode MS" pitchFamily="34" charset="-128"/>
                </a:rPr>
                <a:t>Galeries de tir, aules i menjadors</a:t>
              </a:r>
            </a:p>
          </p:txBody>
        </p:sp>
        <p:sp>
          <p:nvSpPr>
            <p:cNvPr id="10" name="Text Box 38"/>
            <p:cNvSpPr txBox="1">
              <a:spLocks noChangeArrowheads="1"/>
            </p:cNvSpPr>
            <p:nvPr/>
          </p:nvSpPr>
          <p:spPr bwMode="auto">
            <a:xfrm>
              <a:off x="900113" y="5213440"/>
              <a:ext cx="1368425" cy="523220"/>
            </a:xfrm>
            <a:prstGeom prst="rect">
              <a:avLst/>
            </a:prstGeom>
            <a:solidFill>
              <a:schemeClr val="bg1"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ca-ES" altLang="ca-ES" sz="1400" b="1" dirty="0">
                  <a:latin typeface="Arial Unicode MS" pitchFamily="34" charset="-128"/>
                  <a:ea typeface="Arial Unicode MS" pitchFamily="34" charset="-128"/>
                </a:rPr>
                <a:t>Poliesportiu i bulevard</a:t>
              </a:r>
            </a:p>
          </p:txBody>
        </p:sp>
        <p:sp>
          <p:nvSpPr>
            <p:cNvPr id="11" name="Text Box 41"/>
            <p:cNvSpPr txBox="1">
              <a:spLocks noChangeArrowheads="1"/>
            </p:cNvSpPr>
            <p:nvPr/>
          </p:nvSpPr>
          <p:spPr bwMode="auto">
            <a:xfrm>
              <a:off x="2771775" y="5882481"/>
              <a:ext cx="2847683" cy="461665"/>
            </a:xfrm>
            <a:prstGeom prst="rect">
              <a:avLst/>
            </a:prstGeom>
            <a:solidFill>
              <a:schemeClr val="bg1"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ca-ES" altLang="ca-ES" sz="1200" b="1" dirty="0">
                  <a:latin typeface="Arial Unicode MS" pitchFamily="34" charset="-128"/>
                  <a:ea typeface="Arial Unicode MS" pitchFamily="34" charset="-128"/>
                </a:rPr>
                <a:t>Aules, auditori, </a:t>
              </a:r>
            </a:p>
            <a:p>
              <a:pPr algn="ctr" eaLnBrk="0" hangingPunct="0"/>
              <a:r>
                <a:rPr lang="ca-ES" altLang="ca-ES" sz="1200" b="1" dirty="0">
                  <a:latin typeface="Arial Unicode MS" pitchFamily="34" charset="-128"/>
                  <a:ea typeface="Arial Unicode MS" pitchFamily="34" charset="-128"/>
                </a:rPr>
                <a:t>Centre de Coneixement de la Seguretat</a:t>
              </a:r>
            </a:p>
          </p:txBody>
        </p:sp>
        <p:sp>
          <p:nvSpPr>
            <p:cNvPr id="12" name="Text Box 42"/>
            <p:cNvSpPr txBox="1">
              <a:spLocks noChangeArrowheads="1"/>
            </p:cNvSpPr>
            <p:nvPr/>
          </p:nvSpPr>
          <p:spPr bwMode="auto">
            <a:xfrm>
              <a:off x="7601092" y="3038654"/>
              <a:ext cx="1127465" cy="307777"/>
            </a:xfrm>
            <a:prstGeom prst="rect">
              <a:avLst/>
            </a:prstGeom>
            <a:solidFill>
              <a:schemeClr val="bg1"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ca-ES" altLang="ca-ES" sz="1400" b="1" dirty="0">
                  <a:latin typeface="Arial Unicode MS" pitchFamily="34" charset="-128"/>
                  <a:ea typeface="Arial Unicode MS" pitchFamily="34" charset="-128"/>
                </a:rPr>
                <a:t>Residència</a:t>
              </a:r>
              <a:endParaRPr lang="en-GB" altLang="ca-ES" sz="1400" b="1" dirty="0">
                <a:latin typeface="Arial Unicode MS" pitchFamily="34" charset="-128"/>
                <a:ea typeface="Arial Unicode MS" pitchFamily="34" charset="-128"/>
              </a:endParaRPr>
            </a:p>
          </p:txBody>
        </p:sp>
        <p:sp>
          <p:nvSpPr>
            <p:cNvPr id="13" name="Line 45"/>
            <p:cNvSpPr>
              <a:spLocks noChangeShapeType="1"/>
            </p:cNvSpPr>
            <p:nvPr/>
          </p:nvSpPr>
          <p:spPr bwMode="auto">
            <a:xfrm flipH="1">
              <a:off x="900113" y="2384421"/>
              <a:ext cx="838438" cy="2371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4" name="Line 48"/>
            <p:cNvSpPr>
              <a:spLocks noChangeShapeType="1"/>
            </p:cNvSpPr>
            <p:nvPr/>
          </p:nvSpPr>
          <p:spPr bwMode="auto">
            <a:xfrm flipH="1">
              <a:off x="7865615" y="3352950"/>
              <a:ext cx="257451" cy="3609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5" name="Line 49"/>
            <p:cNvSpPr>
              <a:spLocks noChangeShapeType="1"/>
            </p:cNvSpPr>
            <p:nvPr/>
          </p:nvSpPr>
          <p:spPr bwMode="auto">
            <a:xfrm>
              <a:off x="1116013" y="3505200"/>
              <a:ext cx="287337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6" name="Line 51"/>
            <p:cNvSpPr>
              <a:spLocks noChangeShapeType="1"/>
            </p:cNvSpPr>
            <p:nvPr/>
          </p:nvSpPr>
          <p:spPr bwMode="auto">
            <a:xfrm flipV="1">
              <a:off x="1692275" y="4545192"/>
              <a:ext cx="1079500" cy="647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" name="Line 53"/>
            <p:cNvSpPr>
              <a:spLocks noChangeShapeType="1"/>
            </p:cNvSpPr>
            <p:nvPr/>
          </p:nvSpPr>
          <p:spPr bwMode="auto">
            <a:xfrm flipV="1">
              <a:off x="5024762" y="5594349"/>
              <a:ext cx="915664" cy="2881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8" name="Text Box 38"/>
            <p:cNvSpPr txBox="1">
              <a:spLocks noChangeArrowheads="1"/>
            </p:cNvSpPr>
            <p:nvPr/>
          </p:nvSpPr>
          <p:spPr bwMode="auto">
            <a:xfrm>
              <a:off x="4348638" y="3352950"/>
              <a:ext cx="1497336" cy="307777"/>
            </a:xfrm>
            <a:prstGeom prst="rect">
              <a:avLst/>
            </a:prstGeom>
            <a:solidFill>
              <a:schemeClr val="bg1">
                <a:alpha val="8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ca-ES" altLang="ca-ES" sz="1400" b="1" dirty="0">
                  <a:latin typeface="Arial Unicode MS" pitchFamily="34" charset="-128"/>
                  <a:ea typeface="Arial Unicode MS" pitchFamily="34" charset="-128"/>
                </a:rPr>
                <a:t>Pista d’atletisme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9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" y="0"/>
            <a:ext cx="12190817" cy="6858000"/>
          </a:xfrm>
          <a:prstGeom prst="rect">
            <a:avLst/>
          </a:prstGeom>
        </p:spPr>
      </p:pic>
      <p:sp>
        <p:nvSpPr>
          <p:cNvPr id="3" name="QuadreDeText 2"/>
          <p:cNvSpPr txBox="1"/>
          <p:nvPr/>
        </p:nvSpPr>
        <p:spPr>
          <a:xfrm>
            <a:off x="360218" y="3851564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Model de formació de l’ISPC</a:t>
            </a:r>
            <a:endParaRPr lang="ca-E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50"/>
          <a:stretch/>
        </p:blipFill>
        <p:spPr>
          <a:xfrm>
            <a:off x="592" y="0"/>
            <a:ext cx="2627106" cy="6858000"/>
          </a:xfrm>
          <a:prstGeom prst="rect">
            <a:avLst/>
          </a:prstGeom>
        </p:spPr>
      </p:pic>
      <p:grpSp>
        <p:nvGrpSpPr>
          <p:cNvPr id="3" name="Agrupa 2"/>
          <p:cNvGrpSpPr/>
          <p:nvPr/>
        </p:nvGrpSpPr>
        <p:grpSpPr>
          <a:xfrm>
            <a:off x="288757" y="909151"/>
            <a:ext cx="11630029" cy="5770780"/>
            <a:chOff x="763929" y="1954942"/>
            <a:chExt cx="9604591" cy="4325789"/>
          </a:xfrm>
        </p:grpSpPr>
        <p:pic>
          <p:nvPicPr>
            <p:cNvPr id="4" name="Picture 4" descr="2,141,033 Circulo Azul Imágenes y Fotos - 123R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042" y="1954942"/>
              <a:ext cx="4286250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Agrupa 4"/>
            <p:cNvGrpSpPr/>
            <p:nvPr/>
          </p:nvGrpSpPr>
          <p:grpSpPr>
            <a:xfrm>
              <a:off x="763929" y="2008041"/>
              <a:ext cx="9604591" cy="4272690"/>
              <a:chOff x="393539" y="2135363"/>
              <a:chExt cx="9604591" cy="4272690"/>
            </a:xfrm>
          </p:grpSpPr>
          <p:sp>
            <p:nvSpPr>
              <p:cNvPr id="7" name="QuadreDeText 6"/>
              <p:cNvSpPr txBox="1"/>
              <p:nvPr/>
            </p:nvSpPr>
            <p:spPr>
              <a:xfrm>
                <a:off x="6526471" y="2135363"/>
                <a:ext cx="30665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8900" algn="ctr">
                  <a:buClr>
                    <a:srgbClr val="C03333"/>
                  </a:buClr>
                </a:pPr>
                <a:r>
                  <a:rPr lang="ca-E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Detecció i anàlisi</a:t>
                </a:r>
                <a:endParaRPr lang="ca-E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QuadreDeText 7"/>
              <p:cNvSpPr txBox="1"/>
              <p:nvPr/>
            </p:nvSpPr>
            <p:spPr>
              <a:xfrm>
                <a:off x="6526471" y="4029485"/>
                <a:ext cx="347165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8900" algn="ctr">
                  <a:buClr>
                    <a:srgbClr val="C03333"/>
                  </a:buClr>
                </a:pPr>
                <a:r>
                  <a:rPr lang="ca-E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Disseny de les activitats formatives</a:t>
                </a:r>
                <a:endParaRPr lang="ca-E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QuadreDeText 8"/>
              <p:cNvSpPr txBox="1"/>
              <p:nvPr/>
            </p:nvSpPr>
            <p:spPr>
              <a:xfrm>
                <a:off x="3325914" y="5453946"/>
                <a:ext cx="359972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8900" algn="ctr">
                  <a:buClr>
                    <a:srgbClr val="C03333"/>
                  </a:buClr>
                </a:pPr>
                <a:r>
                  <a:rPr lang="ca-E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Proposta d’activitats formatives (PAF)</a:t>
                </a:r>
                <a:endParaRPr lang="ca-E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QuadreDeText 9"/>
              <p:cNvSpPr txBox="1"/>
              <p:nvPr/>
            </p:nvSpPr>
            <p:spPr>
              <a:xfrm>
                <a:off x="393539" y="3999801"/>
                <a:ext cx="3201668" cy="71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8900" algn="ctr">
                  <a:buClr>
                    <a:srgbClr val="C03333"/>
                  </a:buClr>
                </a:pPr>
                <a:r>
                  <a:rPr lang="ca-E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Execució de les activitats formatives</a:t>
                </a:r>
                <a:endParaRPr lang="ca-E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QuadreDeText 10"/>
              <p:cNvSpPr txBox="1"/>
              <p:nvPr/>
            </p:nvSpPr>
            <p:spPr>
              <a:xfrm>
                <a:off x="1623243" y="2136543"/>
                <a:ext cx="25753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8900" algn="ctr">
                  <a:buClr>
                    <a:srgbClr val="C03333"/>
                  </a:buClr>
                </a:pPr>
                <a:r>
                  <a:rPr lang="ca-E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Avaluació</a:t>
                </a:r>
                <a:endParaRPr lang="ca-E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Forma 5"/>
            <p:cNvSpPr/>
            <p:nvPr/>
          </p:nvSpPr>
          <p:spPr>
            <a:xfrm rot="439301">
              <a:off x="4392193" y="2299474"/>
              <a:ext cx="1465517" cy="1202411"/>
            </a:xfrm>
            <a:prstGeom prst="swooshArrow">
              <a:avLst>
                <a:gd name="adj1" fmla="val 17629"/>
                <a:gd name="adj2" fmla="val 25000"/>
              </a:avLst>
            </a:prstGeom>
            <a:solidFill>
              <a:srgbClr val="00B0F0">
                <a:alpha val="65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91481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ol 1"/>
          <p:cNvSpPr txBox="1">
            <a:spLocks/>
          </p:cNvSpPr>
          <p:nvPr/>
        </p:nvSpPr>
        <p:spPr>
          <a:xfrm>
            <a:off x="1592840" y="3455053"/>
            <a:ext cx="4297485" cy="720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a-ES" sz="3200" dirty="0" smtClean="0"/>
              <a:t>Com ho fem?</a:t>
            </a:r>
            <a:endParaRPr lang="ca-ES" sz="3200" dirty="0"/>
          </a:p>
        </p:txBody>
      </p:sp>
      <p:sp>
        <p:nvSpPr>
          <p:cNvPr id="14" name="QuadreDeText 13"/>
          <p:cNvSpPr txBox="1"/>
          <p:nvPr/>
        </p:nvSpPr>
        <p:spPr>
          <a:xfrm>
            <a:off x="1620741" y="3868118"/>
            <a:ext cx="7811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Aprenentatge </a:t>
            </a:r>
            <a:r>
              <a:rPr lang="ca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línia </a:t>
            </a: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a través de </a:t>
            </a:r>
            <a:r>
              <a:rPr lang="ca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l’ISPC en Xarxa </a:t>
            </a: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l’ISPC Obert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 </a:t>
            </a:r>
            <a:r>
              <a:rPr lang="ca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teòriques</a:t>
            </a: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sessions </a:t>
            </a:r>
            <a:r>
              <a:rPr lang="ca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pràctiques</a:t>
            </a: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Simulacions</a:t>
            </a:r>
            <a:endParaRPr lang="ca-ES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Brífings, avaluacions, projectes... </a:t>
            </a:r>
          </a:p>
        </p:txBody>
      </p:sp>
      <p:sp>
        <p:nvSpPr>
          <p:cNvPr id="15" name="Títol 1"/>
          <p:cNvSpPr txBox="1">
            <a:spLocks/>
          </p:cNvSpPr>
          <p:nvPr/>
        </p:nvSpPr>
        <p:spPr>
          <a:xfrm>
            <a:off x="1620741" y="1316059"/>
            <a:ext cx="4297485" cy="720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a-ES" sz="3200" dirty="0" smtClean="0"/>
              <a:t>Model de formació</a:t>
            </a:r>
            <a:endParaRPr lang="ca-ES" sz="3200" dirty="0"/>
          </a:p>
        </p:txBody>
      </p:sp>
      <p:sp>
        <p:nvSpPr>
          <p:cNvPr id="16" name="QuadreDeText 15"/>
          <p:cNvSpPr txBox="1"/>
          <p:nvPr/>
        </p:nvSpPr>
        <p:spPr>
          <a:xfrm>
            <a:off x="1620741" y="1776641"/>
            <a:ext cx="1066070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0099BA"/>
              </a:buClr>
              <a:buSzPct val="90000"/>
            </a:pP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L’ISPC basa la seva formació en: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>
                <a:latin typeface="Arial"/>
                <a:cs typeface="Arial"/>
              </a:rPr>
              <a:t>l’aprenentatge per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competències clau i professionals</a:t>
            </a:r>
            <a:r>
              <a:rPr lang="ca-ES" sz="2000" dirty="0" smtClean="0">
                <a:latin typeface="Arial"/>
                <a:cs typeface="Arial"/>
              </a:rPr>
              <a:t> [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coneixements, habilitats i </a:t>
            </a:r>
            <a:r>
              <a:rPr lang="ca-ES" sz="2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actituds</a:t>
            </a:r>
            <a:r>
              <a:rPr lang="ca-ES" sz="2000" dirty="0">
                <a:latin typeface="Arial"/>
                <a:cs typeface="Arial"/>
              </a:rPr>
              <a:t>]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ca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 valors com 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proximitat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voluntat de servei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compromís</a:t>
            </a:r>
            <a:r>
              <a:rPr lang="ca-ES" sz="2000" dirty="0" smtClean="0">
                <a:solidFill>
                  <a:srgbClr val="C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el </a:t>
            </a:r>
            <a:r>
              <a:rPr lang="ca-E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respecte</a:t>
            </a:r>
            <a:r>
              <a:rPr lang="ca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Imatg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50"/>
          <a:stretch/>
        </p:blipFill>
        <p:spPr>
          <a:xfrm>
            <a:off x="592" y="0"/>
            <a:ext cx="2627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1010</Words>
  <Application>Microsoft Office PowerPoint</Application>
  <PresentationFormat>Panorámica</PresentationFormat>
  <Paragraphs>160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 Unicode MS</vt:lpstr>
      <vt:lpstr>Arial</vt:lpstr>
      <vt:lpstr>Calibri</vt:lpstr>
      <vt:lpstr>Calibri Light</vt:lpstr>
      <vt:lpstr>OpenSansRegular</vt:lpstr>
      <vt:lpstr>OpenSansSemibold</vt:lpstr>
      <vt:lpstr>Wingdings</vt:lpstr>
      <vt:lpstr>Tema de l'Office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T-Systems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Gimeno Alcañiz, Daniel</dc:creator>
  <cp:lastModifiedBy>Rombouts Matamala, Odile</cp:lastModifiedBy>
  <cp:revision>7</cp:revision>
  <cp:lastPrinted>2022-05-10T12:01:27Z</cp:lastPrinted>
  <dcterms:created xsi:type="dcterms:W3CDTF">2022-05-05T20:13:28Z</dcterms:created>
  <dcterms:modified xsi:type="dcterms:W3CDTF">2022-05-10T12:04:45Z</dcterms:modified>
</cp:coreProperties>
</file>