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68" r:id="rId4"/>
    <p:sldId id="286" r:id="rId5"/>
    <p:sldId id="287" r:id="rId6"/>
    <p:sldId id="285" r:id="rId7"/>
    <p:sldId id="288" r:id="rId8"/>
    <p:sldId id="296" r:id="rId9"/>
    <p:sldId id="291" r:id="rId10"/>
    <p:sldId id="284" r:id="rId11"/>
    <p:sldId id="293" r:id="rId12"/>
    <p:sldId id="295" r:id="rId13"/>
    <p:sldId id="289" r:id="rId14"/>
    <p:sldId id="297" r:id="rId15"/>
    <p:sldId id="290" r:id="rId16"/>
    <p:sldId id="265" r:id="rId17"/>
    <p:sldId id="260" r:id="rId18"/>
    <p:sldId id="294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1092"/>
  </p:normalViewPr>
  <p:slideViewPr>
    <p:cSldViewPr snapToGrid="0" snapToObjects="1">
      <p:cViewPr varScale="1">
        <p:scale>
          <a:sx n="94" d="100"/>
          <a:sy n="94" d="100"/>
        </p:scale>
        <p:origin x="11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66C4E4-880E-E446-8569-547C0EE1054E}" type="doc">
      <dgm:prSet loTypeId="urn:microsoft.com/office/officeart/2005/8/layout/cycle7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FB5B4D83-214F-9842-BCDC-5596BAFE3FF1}">
      <dgm:prSet phldrT="[Texte]"/>
      <dgm:spPr/>
      <dgm:t>
        <a:bodyPr/>
        <a:lstStyle/>
        <a:p>
          <a:r>
            <a:rPr lang="fr-FR" dirty="0">
              <a:latin typeface="Century Gothic" charset="0"/>
              <a:ea typeface="Century Gothic" charset="0"/>
              <a:cs typeface="Century Gothic" charset="0"/>
            </a:rPr>
            <a:t>Public(s)</a:t>
          </a:r>
        </a:p>
      </dgm:t>
    </dgm:pt>
    <dgm:pt modelId="{7ED9B0F1-E779-3D43-B62E-C7DABA05B0C4}" type="parTrans" cxnId="{7FE72FDB-30A0-5345-B6F7-EB03B078CAD7}">
      <dgm:prSet/>
      <dgm:spPr/>
      <dgm:t>
        <a:bodyPr/>
        <a:lstStyle/>
        <a:p>
          <a:endParaRPr lang="fr-FR"/>
        </a:p>
      </dgm:t>
    </dgm:pt>
    <dgm:pt modelId="{8EB1F5F5-1D37-2849-8B9A-D04F1E8C0A3B}" type="sibTrans" cxnId="{7FE72FDB-30A0-5345-B6F7-EB03B078CAD7}">
      <dgm:prSet/>
      <dgm:spPr/>
      <dgm:t>
        <a:bodyPr/>
        <a:lstStyle/>
        <a:p>
          <a:endParaRPr lang="fr-FR"/>
        </a:p>
      </dgm:t>
    </dgm:pt>
    <dgm:pt modelId="{604D7C88-BD01-E242-8FD3-F7968B06908F}">
      <dgm:prSet phldrT="[Texte]"/>
      <dgm:spPr/>
      <dgm:t>
        <a:bodyPr/>
        <a:lstStyle/>
        <a:p>
          <a:r>
            <a:rPr lang="fr-FR" dirty="0">
              <a:latin typeface="Century Gothic" charset="0"/>
              <a:ea typeface="Century Gothic" charset="0"/>
              <a:cs typeface="Century Gothic" charset="0"/>
            </a:rPr>
            <a:t>Autorité(s) </a:t>
          </a:r>
          <a:r>
            <a:rPr lang="fr-FR" dirty="0" err="1">
              <a:latin typeface="Century Gothic" charset="0"/>
              <a:ea typeface="Century Gothic" charset="0"/>
              <a:cs typeface="Century Gothic" charset="0"/>
            </a:rPr>
            <a:t>pol</a:t>
          </a:r>
          <a:endParaRPr lang="fr-FR" dirty="0">
            <a:latin typeface="Century Gothic" charset="0"/>
            <a:ea typeface="Century Gothic" charset="0"/>
            <a:cs typeface="Century Gothic" charset="0"/>
          </a:endParaRPr>
        </a:p>
      </dgm:t>
    </dgm:pt>
    <dgm:pt modelId="{455FC067-9208-4B4C-A710-E055945E3E80}" type="parTrans" cxnId="{5CA680B5-CD34-4F42-9291-F81D1301B2A2}">
      <dgm:prSet/>
      <dgm:spPr/>
      <dgm:t>
        <a:bodyPr/>
        <a:lstStyle/>
        <a:p>
          <a:endParaRPr lang="fr-FR"/>
        </a:p>
      </dgm:t>
    </dgm:pt>
    <dgm:pt modelId="{1DD87D35-47AC-A244-8FAB-A0DE67A22EA0}" type="sibTrans" cxnId="{5CA680B5-CD34-4F42-9291-F81D1301B2A2}">
      <dgm:prSet/>
      <dgm:spPr/>
      <dgm:t>
        <a:bodyPr/>
        <a:lstStyle/>
        <a:p>
          <a:endParaRPr lang="fr-FR"/>
        </a:p>
      </dgm:t>
    </dgm:pt>
    <dgm:pt modelId="{5386ECBF-F425-F543-A858-5C8DC09CAB6B}">
      <dgm:prSet phldrT="[Texte]"/>
      <dgm:spPr/>
      <dgm:t>
        <a:bodyPr/>
        <a:lstStyle/>
        <a:p>
          <a:r>
            <a:rPr lang="fr-FR" dirty="0">
              <a:latin typeface="Century Gothic" charset="0"/>
              <a:ea typeface="Century Gothic" charset="0"/>
              <a:cs typeface="Century Gothic" charset="0"/>
            </a:rPr>
            <a:t>Police(s)</a:t>
          </a:r>
        </a:p>
      </dgm:t>
    </dgm:pt>
    <dgm:pt modelId="{2FE8B6B7-5798-DD43-9A3B-558F9AB63454}" type="parTrans" cxnId="{BE26E7D7-1693-304F-868C-10A5E885A113}">
      <dgm:prSet/>
      <dgm:spPr/>
      <dgm:t>
        <a:bodyPr/>
        <a:lstStyle/>
        <a:p>
          <a:endParaRPr lang="fr-FR"/>
        </a:p>
      </dgm:t>
    </dgm:pt>
    <dgm:pt modelId="{83EE3ED0-EAB4-0E48-AEE4-A7BAA80303C2}" type="sibTrans" cxnId="{BE26E7D7-1693-304F-868C-10A5E885A113}">
      <dgm:prSet/>
      <dgm:spPr/>
      <dgm:t>
        <a:bodyPr/>
        <a:lstStyle/>
        <a:p>
          <a:endParaRPr lang="fr-FR"/>
        </a:p>
      </dgm:t>
    </dgm:pt>
    <dgm:pt modelId="{EB9E1306-FB38-5240-9CE2-77B98A7B87D7}" type="pres">
      <dgm:prSet presAssocID="{1C66C4E4-880E-E446-8569-547C0EE1054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a-ES"/>
        </a:p>
      </dgm:t>
    </dgm:pt>
    <dgm:pt modelId="{43934823-2427-F24E-B897-F533014E630E}" type="pres">
      <dgm:prSet presAssocID="{FB5B4D83-214F-9842-BCDC-5596BAFE3FF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546F3DC5-D293-1C4D-9173-A990F00AF50E}" type="pres">
      <dgm:prSet presAssocID="{8EB1F5F5-1D37-2849-8B9A-D04F1E8C0A3B}" presName="sibTrans" presStyleLbl="sibTrans2D1" presStyleIdx="0" presStyleCnt="3"/>
      <dgm:spPr/>
      <dgm:t>
        <a:bodyPr/>
        <a:lstStyle/>
        <a:p>
          <a:endParaRPr lang="ca-ES"/>
        </a:p>
      </dgm:t>
    </dgm:pt>
    <dgm:pt modelId="{C87FDF28-9098-E546-96BB-69C77E2A5106}" type="pres">
      <dgm:prSet presAssocID="{8EB1F5F5-1D37-2849-8B9A-D04F1E8C0A3B}" presName="connectorText" presStyleLbl="sibTrans2D1" presStyleIdx="0" presStyleCnt="3"/>
      <dgm:spPr/>
      <dgm:t>
        <a:bodyPr/>
        <a:lstStyle/>
        <a:p>
          <a:endParaRPr lang="ca-ES"/>
        </a:p>
      </dgm:t>
    </dgm:pt>
    <dgm:pt modelId="{07D547A3-D3C9-1046-ADBB-8242AB6E7D6D}" type="pres">
      <dgm:prSet presAssocID="{604D7C88-BD01-E242-8FD3-F7968B06908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C362F9EC-3FDC-164F-9FDF-5A92E3514198}" type="pres">
      <dgm:prSet presAssocID="{1DD87D35-47AC-A244-8FAB-A0DE67A22EA0}" presName="sibTrans" presStyleLbl="sibTrans2D1" presStyleIdx="1" presStyleCnt="3"/>
      <dgm:spPr/>
      <dgm:t>
        <a:bodyPr/>
        <a:lstStyle/>
        <a:p>
          <a:endParaRPr lang="ca-ES"/>
        </a:p>
      </dgm:t>
    </dgm:pt>
    <dgm:pt modelId="{F4B8E733-3329-E54D-B2AE-9C586FBBB916}" type="pres">
      <dgm:prSet presAssocID="{1DD87D35-47AC-A244-8FAB-A0DE67A22EA0}" presName="connectorText" presStyleLbl="sibTrans2D1" presStyleIdx="1" presStyleCnt="3"/>
      <dgm:spPr/>
      <dgm:t>
        <a:bodyPr/>
        <a:lstStyle/>
        <a:p>
          <a:endParaRPr lang="ca-ES"/>
        </a:p>
      </dgm:t>
    </dgm:pt>
    <dgm:pt modelId="{25BABDCA-1E20-8A43-8497-085A958CFFB5}" type="pres">
      <dgm:prSet presAssocID="{5386ECBF-F425-F543-A858-5C8DC09CAB6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17DC87A8-FBE6-594F-949F-1DDBA22E5E08}" type="pres">
      <dgm:prSet presAssocID="{83EE3ED0-EAB4-0E48-AEE4-A7BAA80303C2}" presName="sibTrans" presStyleLbl="sibTrans2D1" presStyleIdx="2" presStyleCnt="3"/>
      <dgm:spPr/>
      <dgm:t>
        <a:bodyPr/>
        <a:lstStyle/>
        <a:p>
          <a:endParaRPr lang="ca-ES"/>
        </a:p>
      </dgm:t>
    </dgm:pt>
    <dgm:pt modelId="{598BFF2E-81F2-6B4C-A680-AA77EE41489E}" type="pres">
      <dgm:prSet presAssocID="{83EE3ED0-EAB4-0E48-AEE4-A7BAA80303C2}" presName="connectorText" presStyleLbl="sibTrans2D1" presStyleIdx="2" presStyleCnt="3"/>
      <dgm:spPr/>
      <dgm:t>
        <a:bodyPr/>
        <a:lstStyle/>
        <a:p>
          <a:endParaRPr lang="ca-ES"/>
        </a:p>
      </dgm:t>
    </dgm:pt>
  </dgm:ptLst>
  <dgm:cxnLst>
    <dgm:cxn modelId="{F36DEBC5-43F8-F34B-A313-6369B9F3CAB8}" type="presOf" srcId="{1DD87D35-47AC-A244-8FAB-A0DE67A22EA0}" destId="{F4B8E733-3329-E54D-B2AE-9C586FBBB916}" srcOrd="1" destOrd="0" presId="urn:microsoft.com/office/officeart/2005/8/layout/cycle7"/>
    <dgm:cxn modelId="{2C035D8F-8814-784E-AB6D-BB26D0A67D2E}" type="presOf" srcId="{604D7C88-BD01-E242-8FD3-F7968B06908F}" destId="{07D547A3-D3C9-1046-ADBB-8242AB6E7D6D}" srcOrd="0" destOrd="0" presId="urn:microsoft.com/office/officeart/2005/8/layout/cycle7"/>
    <dgm:cxn modelId="{7FE72FDB-30A0-5345-B6F7-EB03B078CAD7}" srcId="{1C66C4E4-880E-E446-8569-547C0EE1054E}" destId="{FB5B4D83-214F-9842-BCDC-5596BAFE3FF1}" srcOrd="0" destOrd="0" parTransId="{7ED9B0F1-E779-3D43-B62E-C7DABA05B0C4}" sibTransId="{8EB1F5F5-1D37-2849-8B9A-D04F1E8C0A3B}"/>
    <dgm:cxn modelId="{FC1C3708-AC9E-2847-B350-332E0E10183B}" type="presOf" srcId="{FB5B4D83-214F-9842-BCDC-5596BAFE3FF1}" destId="{43934823-2427-F24E-B897-F533014E630E}" srcOrd="0" destOrd="0" presId="urn:microsoft.com/office/officeart/2005/8/layout/cycle7"/>
    <dgm:cxn modelId="{962E0BAA-8001-344A-8AD1-761537160531}" type="presOf" srcId="{1DD87D35-47AC-A244-8FAB-A0DE67A22EA0}" destId="{C362F9EC-3FDC-164F-9FDF-5A92E3514198}" srcOrd="0" destOrd="0" presId="urn:microsoft.com/office/officeart/2005/8/layout/cycle7"/>
    <dgm:cxn modelId="{9825185C-0B9F-1B4E-8832-12DD979B8464}" type="presOf" srcId="{8EB1F5F5-1D37-2849-8B9A-D04F1E8C0A3B}" destId="{546F3DC5-D293-1C4D-9173-A990F00AF50E}" srcOrd="0" destOrd="0" presId="urn:microsoft.com/office/officeart/2005/8/layout/cycle7"/>
    <dgm:cxn modelId="{BE26E7D7-1693-304F-868C-10A5E885A113}" srcId="{1C66C4E4-880E-E446-8569-547C0EE1054E}" destId="{5386ECBF-F425-F543-A858-5C8DC09CAB6B}" srcOrd="2" destOrd="0" parTransId="{2FE8B6B7-5798-DD43-9A3B-558F9AB63454}" sibTransId="{83EE3ED0-EAB4-0E48-AEE4-A7BAA80303C2}"/>
    <dgm:cxn modelId="{0125D992-A8C5-5C42-8EF2-39442F03F39F}" type="presOf" srcId="{5386ECBF-F425-F543-A858-5C8DC09CAB6B}" destId="{25BABDCA-1E20-8A43-8497-085A958CFFB5}" srcOrd="0" destOrd="0" presId="urn:microsoft.com/office/officeart/2005/8/layout/cycle7"/>
    <dgm:cxn modelId="{5E60B20A-E5A8-A844-85B9-1AC4920DD659}" type="presOf" srcId="{8EB1F5F5-1D37-2849-8B9A-D04F1E8C0A3B}" destId="{C87FDF28-9098-E546-96BB-69C77E2A5106}" srcOrd="1" destOrd="0" presId="urn:microsoft.com/office/officeart/2005/8/layout/cycle7"/>
    <dgm:cxn modelId="{E12F52FA-B559-414C-B761-582D71937FDB}" type="presOf" srcId="{83EE3ED0-EAB4-0E48-AEE4-A7BAA80303C2}" destId="{17DC87A8-FBE6-594F-949F-1DDBA22E5E08}" srcOrd="0" destOrd="0" presId="urn:microsoft.com/office/officeart/2005/8/layout/cycle7"/>
    <dgm:cxn modelId="{E73DD95E-3D17-C542-9DB6-7D083E259BED}" type="presOf" srcId="{83EE3ED0-EAB4-0E48-AEE4-A7BAA80303C2}" destId="{598BFF2E-81F2-6B4C-A680-AA77EE41489E}" srcOrd="1" destOrd="0" presId="urn:microsoft.com/office/officeart/2005/8/layout/cycle7"/>
    <dgm:cxn modelId="{1F0BE9A4-2834-124F-8EA7-10780433DEED}" type="presOf" srcId="{1C66C4E4-880E-E446-8569-547C0EE1054E}" destId="{EB9E1306-FB38-5240-9CE2-77B98A7B87D7}" srcOrd="0" destOrd="0" presId="urn:microsoft.com/office/officeart/2005/8/layout/cycle7"/>
    <dgm:cxn modelId="{5CA680B5-CD34-4F42-9291-F81D1301B2A2}" srcId="{1C66C4E4-880E-E446-8569-547C0EE1054E}" destId="{604D7C88-BD01-E242-8FD3-F7968B06908F}" srcOrd="1" destOrd="0" parTransId="{455FC067-9208-4B4C-A710-E055945E3E80}" sibTransId="{1DD87D35-47AC-A244-8FAB-A0DE67A22EA0}"/>
    <dgm:cxn modelId="{B31AA706-8F44-594B-9B55-68A2D7F52DC8}" type="presParOf" srcId="{EB9E1306-FB38-5240-9CE2-77B98A7B87D7}" destId="{43934823-2427-F24E-B897-F533014E630E}" srcOrd="0" destOrd="0" presId="urn:microsoft.com/office/officeart/2005/8/layout/cycle7"/>
    <dgm:cxn modelId="{593F7AC1-153A-2142-9A20-5EDC060ECAFD}" type="presParOf" srcId="{EB9E1306-FB38-5240-9CE2-77B98A7B87D7}" destId="{546F3DC5-D293-1C4D-9173-A990F00AF50E}" srcOrd="1" destOrd="0" presId="urn:microsoft.com/office/officeart/2005/8/layout/cycle7"/>
    <dgm:cxn modelId="{E0C1014D-4731-634A-B5CB-378CFB4DCBF9}" type="presParOf" srcId="{546F3DC5-D293-1C4D-9173-A990F00AF50E}" destId="{C87FDF28-9098-E546-96BB-69C77E2A5106}" srcOrd="0" destOrd="0" presId="urn:microsoft.com/office/officeart/2005/8/layout/cycle7"/>
    <dgm:cxn modelId="{84704BC9-8D3D-3D47-9859-2AC400E6F6E2}" type="presParOf" srcId="{EB9E1306-FB38-5240-9CE2-77B98A7B87D7}" destId="{07D547A3-D3C9-1046-ADBB-8242AB6E7D6D}" srcOrd="2" destOrd="0" presId="urn:microsoft.com/office/officeart/2005/8/layout/cycle7"/>
    <dgm:cxn modelId="{6DFA7DC2-3E0C-F54E-88AF-FBDA009A7914}" type="presParOf" srcId="{EB9E1306-FB38-5240-9CE2-77B98A7B87D7}" destId="{C362F9EC-3FDC-164F-9FDF-5A92E3514198}" srcOrd="3" destOrd="0" presId="urn:microsoft.com/office/officeart/2005/8/layout/cycle7"/>
    <dgm:cxn modelId="{66F3CA32-954C-BA4F-B9F2-DABE34CF4636}" type="presParOf" srcId="{C362F9EC-3FDC-164F-9FDF-5A92E3514198}" destId="{F4B8E733-3329-E54D-B2AE-9C586FBBB916}" srcOrd="0" destOrd="0" presId="urn:microsoft.com/office/officeart/2005/8/layout/cycle7"/>
    <dgm:cxn modelId="{45FFC79C-AE68-254F-A2B0-D19F57841210}" type="presParOf" srcId="{EB9E1306-FB38-5240-9CE2-77B98A7B87D7}" destId="{25BABDCA-1E20-8A43-8497-085A958CFFB5}" srcOrd="4" destOrd="0" presId="urn:microsoft.com/office/officeart/2005/8/layout/cycle7"/>
    <dgm:cxn modelId="{A6B2B083-80C5-784E-9C95-F34B61DB4D4F}" type="presParOf" srcId="{EB9E1306-FB38-5240-9CE2-77B98A7B87D7}" destId="{17DC87A8-FBE6-594F-949F-1DDBA22E5E08}" srcOrd="5" destOrd="0" presId="urn:microsoft.com/office/officeart/2005/8/layout/cycle7"/>
    <dgm:cxn modelId="{1DF12EBD-3894-CD47-8B28-2BA9A69AE002}" type="presParOf" srcId="{17DC87A8-FBE6-594F-949F-1DDBA22E5E08}" destId="{598BFF2E-81F2-6B4C-A680-AA77EE41489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D1A39-9C29-9247-B697-B6EA22B7B95B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C6E8C-FB69-4245-AC54-6B5B3D4BAB87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30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Contact: Odile Rombouts</a:t>
            </a:r>
          </a:p>
          <a:p>
            <a:r>
              <a:rPr lang="fr-FR" dirty="0" err="1"/>
              <a:t>orombouts@parlament.cat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C6E8C-FB69-4245-AC54-6B5B3D4BAB8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103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CE9DB-199C-2E45-A546-94CF28B7FD1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7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13602FB-EC69-9C4D-AED3-C969E87D6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2A4A0377-FA8E-CC4E-869B-648CB71B3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A2E1F60-D4BC-914C-BBE4-677AE1D29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2645A99-8854-974D-B671-31485BC6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B7E670D-11CA-2E4F-914A-504D092A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729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9E42D3C-6E10-9441-AF8B-27A52F534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03B14CFC-CB77-234C-998E-F7393E0C0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0D31794-6C83-0947-AB5C-CE65A6320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BCB1ED5-9AF7-1646-98EB-8082F78CA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8624FF8-B05A-BB47-AC75-DDD9242A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65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F255ED2C-71A5-9C4A-BAAE-F1DE4E0F44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90C95584-E649-DD47-9294-461D65365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D57C1DB-24F1-DD47-B305-11FA371C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5E62AC9-A13A-3947-A05F-AE7F9A188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23225CE-D3A3-174D-90DD-283AF71A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33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07C7496-6245-9F46-87F1-CC4564CDA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3A631B3-2B78-AE4D-838D-1C9C1C9F1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08DB071-F3B1-994D-898B-C72F06CCB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136153D-6FED-E346-98E4-F30C6C6FF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A2C2921-54B0-6642-9474-5F49E7A55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48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D941FF4-8F6A-454D-88D1-126BAF3EC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EADD63F-85AE-CA4E-9A7F-4207286E0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DCAAF74-6AE6-174C-9C18-DBC359594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B707008-4AB9-4249-9ACF-E52ABDF48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19116E4-9C9F-F742-8579-E39F2B443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539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9DAFC75-0CFC-0946-8FDA-0D4F6BD4C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52D0AE8-4F0B-2047-9268-3ED05D8B38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C6D03016-CC68-3349-964E-007E10F8F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CFA9AA8C-3F57-D14A-87C2-56C0FFB5C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14EF8C6-3C9A-9E4D-83BC-821B43E94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40BAA64-647C-0A44-9B7E-4726EA3BD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87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AC2B40C-3F29-104C-A8B1-53AD06C3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94E52010-4298-284F-89B8-178C3D047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976DC824-B9EE-2E49-90F3-990223483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9C988950-0933-284E-9814-7E8D1F9B8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68FA7743-FEE5-F640-966C-A9FB72CEA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CEB9975C-89F3-2344-A023-6CB40182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9C04E35A-2C40-1D4A-9B05-444F988E8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CDA5FF6E-144C-5D43-9D90-84B143E4A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91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34D6232-4C3F-CE4B-9A67-071553BCE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87374994-92D4-BE46-9E7B-C0692659F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E5F799A0-6CBA-AD4B-B4D4-4F464C55D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5BE6BDF2-4F0E-6A40-AB92-6DA4DB302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90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AF21005A-FA47-B84A-AF74-9D357684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3A0FDA88-680F-504E-8F10-4E926271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61F493FA-445C-6942-A516-1C06CE1DA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B49235C-5299-5F46-84A1-0DC92B4B4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DCD362B-51FA-AF48-A223-9A18F7D53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A519EE50-112C-5D45-87F6-02C531114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49310268-D030-F946-82F0-789CFE114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30DE4174-541A-6A4E-9F3F-4461EEC92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878379EF-4057-DE42-9F28-8830E2C0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27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01F8AEB-A270-434C-A894-3D57E2B7B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482B8131-3F85-1741-9F30-4C8BB99E0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E6429A4C-3EDE-7440-865C-AEC334292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B5D7E823-A03C-A34C-9D74-BC62A470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A0380064-BF30-9843-9933-28124B60E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2B739E3A-2C38-2242-8CB8-340824E92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32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37EC8892-5887-434E-8966-BEEEC5810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3FC7259-BAFB-C143-AC2F-548D23947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6593C99-B6D1-3C48-A067-C69372078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41DB4-B7F1-4F4F-AA97-7567E0C2DBB7}" type="datetimeFigureOut">
              <a:rPr lang="fr-FR" smtClean="0"/>
              <a:t>10/05/2022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A86066A-BC91-A84E-86FC-802050141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BFA5BD4-480D-2640-B4DF-B299AA3451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F1AD1-0A31-6843-A49B-D5FBFD667D3C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20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241831172_The_European_Human_Rights_System" TargetMode="External"/><Relationship Id="rId2" Type="http://schemas.openxmlformats.org/officeDocument/2006/relationships/hyperlink" Target="https://radio.uchile.cl/edruch/product/la-policia-en-democraci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efenseurdesdroits.fr/sites/default/files/atoms/files/ipcan-20.21-fr-num-30.11.21.pdf" TargetMode="External"/><Relationship Id="rId4" Type="http://schemas.openxmlformats.org/officeDocument/2006/relationships/hyperlink" Target="https://ipcan.org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AA1B9D7-D321-B24E-998C-CF16F12D5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3297"/>
            <a:ext cx="9144000" cy="3893312"/>
          </a:xfrm>
        </p:spPr>
        <p:txBody>
          <a:bodyPr>
            <a:normAutofit/>
          </a:bodyPr>
          <a:lstStyle/>
          <a:p>
            <a:r>
              <a:rPr lang="fr-FR" dirty="0"/>
              <a:t>Commission d’étude sur le modèle policier du Parlement de Catalogne</a:t>
            </a:r>
            <a:r>
              <a:rPr lang="en-US" sz="3600" b="1" i="1" dirty="0"/>
              <a:t/>
            </a:r>
            <a:br>
              <a:rPr lang="en-US" sz="3600" b="1" i="1" dirty="0"/>
            </a:br>
            <a:endParaRPr lang="en-US" sz="3600" dirty="0">
              <a:effectLst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B48D319E-D68A-2343-8C87-5ED143DE7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6609"/>
            <a:ext cx="9144000" cy="1255775"/>
          </a:xfrm>
        </p:spPr>
        <p:txBody>
          <a:bodyPr>
            <a:noAutofit/>
          </a:bodyPr>
          <a:lstStyle/>
          <a:p>
            <a:r>
              <a:rPr lang="fr-FR" sz="3200" b="1" dirty="0"/>
              <a:t>« Les différents modèles policiers et des fonctions et de l’organisation que doit avoir la police du XXIe siècle »</a:t>
            </a:r>
          </a:p>
          <a:p>
            <a:r>
              <a:rPr lang="en-US" sz="3200" b="1" dirty="0"/>
              <a:t>6 </a:t>
            </a:r>
            <a:r>
              <a:rPr lang="en-US" sz="3200" b="1" dirty="0" err="1"/>
              <a:t>mai</a:t>
            </a:r>
            <a:r>
              <a:rPr lang="en-US" sz="3200" b="1" dirty="0"/>
              <a:t> 2022 </a:t>
            </a:r>
          </a:p>
        </p:txBody>
      </p:sp>
    </p:spTree>
    <p:extLst>
      <p:ext uri="{BB962C8B-B14F-4D97-AF65-F5344CB8AC3E}">
        <p14:creationId xmlns:p14="http://schemas.microsoft.com/office/powerpoint/2010/main" val="3273423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66192" y="207264"/>
            <a:ext cx="9738217" cy="1688524"/>
          </a:xfrm>
        </p:spPr>
        <p:txBody>
          <a:bodyPr>
            <a:normAutofit fontScale="90000"/>
          </a:bodyPr>
          <a:lstStyle/>
          <a:p>
            <a:r>
              <a:rPr lang="fr-FR" sz="3600" b="1" dirty="0"/>
              <a:t>3. Penser une relation triangulaire: la redevabilité </a:t>
            </a:r>
            <a:br>
              <a:rPr lang="fr-FR" sz="3600" b="1" dirty="0"/>
            </a:br>
            <a:r>
              <a:rPr lang="fr-FR" sz="3600" dirty="0"/>
              <a:t>(se justifier, être exposé aux conséquences de son action)= participation à la </a:t>
            </a:r>
            <a:r>
              <a:rPr lang="fr-FR" sz="3600" b="1" dirty="0"/>
              <a:t>définition des objectifs</a:t>
            </a:r>
            <a:r>
              <a:rPr lang="fr-FR" sz="3600" dirty="0"/>
              <a:t>, et à </a:t>
            </a:r>
            <a:r>
              <a:rPr lang="fr-FR" sz="3600" b="1" dirty="0"/>
              <a:t>l’évaluation des résultats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544353"/>
              </p:ext>
            </p:extLst>
          </p:nvPr>
        </p:nvGraphicFramePr>
        <p:xfrm>
          <a:off x="2231335" y="2112264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9448800" y="5102086"/>
            <a:ext cx="17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Unique</a:t>
            </a:r>
            <a:r>
              <a:rPr lang="fr-FR"/>
              <a:t>, multiple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30661" y="5102086"/>
            <a:ext cx="17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Unique</a:t>
            </a:r>
            <a:r>
              <a:rPr lang="fr-FR"/>
              <a:t>, multiple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443216" y="2112264"/>
            <a:ext cx="1808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Unique, multiple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562F8AEF-CC0D-E04F-AF28-FB6B74E56171}"/>
              </a:ext>
            </a:extLst>
          </p:cNvPr>
          <p:cNvSpPr txBox="1"/>
          <p:nvPr/>
        </p:nvSpPr>
        <p:spPr>
          <a:xfrm>
            <a:off x="8467741" y="4383596"/>
            <a:ext cx="274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AGENCIFICATION (contrôle indépendant)</a:t>
            </a:r>
          </a:p>
        </p:txBody>
      </p:sp>
    </p:spTree>
    <p:extLst>
      <p:ext uri="{BB962C8B-B14F-4D97-AF65-F5344CB8AC3E}">
        <p14:creationId xmlns:p14="http://schemas.microsoft.com/office/powerpoint/2010/main" val="2897556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8816276-8025-8142-AB38-D0C43807A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La redevabilité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B123C21-CF3F-094C-9336-F93B0E780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5208"/>
            <a:ext cx="10515600" cy="4831207"/>
          </a:xfrm>
        </p:spPr>
        <p:txBody>
          <a:bodyPr>
            <a:normAutofit/>
          </a:bodyPr>
          <a:lstStyle/>
          <a:p>
            <a:r>
              <a:rPr lang="fr-FR" dirty="0"/>
              <a:t>La redevabilité vers les élus locaux et vers la population est la pierre angulaire d’un système de police,</a:t>
            </a:r>
          </a:p>
          <a:p>
            <a:r>
              <a:rPr lang="fr-FR" dirty="0"/>
              <a:t>Il tend à se structurer autour des modalités de la redevabilité:.</a:t>
            </a:r>
          </a:p>
          <a:p>
            <a:endParaRPr lang="fr-FR" dirty="0"/>
          </a:p>
          <a:p>
            <a:r>
              <a:rPr lang="fr-FR" dirty="0"/>
              <a:t>La redevabilité est avant tout une approche managériale: </a:t>
            </a:r>
          </a:p>
          <a:p>
            <a:r>
              <a:rPr lang="fr-FR" dirty="0"/>
              <a:t>- un système centralisé (structure) peut introduire de la redevabilité locale (management), comme en France,</a:t>
            </a:r>
          </a:p>
          <a:p>
            <a:r>
              <a:rPr lang="fr-FR" dirty="0"/>
              <a:t>- un système décentralisé (structure) peut montrer une redevabilité forte  vers les élus locaux mais pas la population (management), comme en Belgique</a:t>
            </a:r>
          </a:p>
        </p:txBody>
      </p:sp>
    </p:spTree>
    <p:extLst>
      <p:ext uri="{BB962C8B-B14F-4D97-AF65-F5344CB8AC3E}">
        <p14:creationId xmlns:p14="http://schemas.microsoft.com/office/powerpoint/2010/main" val="3556593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B659FF1-71C1-DC45-BA96-599195434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La redevabilité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F2F4EB7-5FFB-4F4B-813A-45A64145B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Important de codifier la redevabilité par la loi:</a:t>
            </a:r>
          </a:p>
          <a:p>
            <a:r>
              <a:rPr lang="fr-FR" dirty="0"/>
              <a:t>- rendre obligatoire la </a:t>
            </a:r>
            <a:r>
              <a:rPr lang="fr-FR" b="1" dirty="0"/>
              <a:t>consultation</a:t>
            </a:r>
            <a:r>
              <a:rPr lang="fr-FR" dirty="0"/>
              <a:t> de la population par la police,</a:t>
            </a:r>
          </a:p>
          <a:p>
            <a:r>
              <a:rPr lang="fr-FR" dirty="0"/>
              <a:t>- rendre obligatoire la prise en compte des conclusions de la consultation dans les objectifs de police pour l’année suivante (par ex.),</a:t>
            </a:r>
          </a:p>
          <a:p>
            <a:r>
              <a:rPr lang="fr-FR" dirty="0"/>
              <a:t>- rendre obligatoire l’évaluation par la police du « </a:t>
            </a:r>
            <a:r>
              <a:rPr lang="fr-FR" b="1" dirty="0"/>
              <a:t>résultat</a:t>
            </a:r>
            <a:r>
              <a:rPr lang="fr-FR" dirty="0"/>
              <a:t> » ou service rendu aux usagers (enquêtes dédiées, British Crime Survey, ou enquête nationale en France qui est en préparation)</a:t>
            </a:r>
          </a:p>
        </p:txBody>
      </p:sp>
    </p:spTree>
    <p:extLst>
      <p:ext uri="{BB962C8B-B14F-4D97-AF65-F5344CB8AC3E}">
        <p14:creationId xmlns:p14="http://schemas.microsoft.com/office/powerpoint/2010/main" val="2655224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DDCDE4C-7D22-D547-A81C-E036DDED0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4. Le contrôle de la qualité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14FD8FD-F193-C94B-B161-C8C01F187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616"/>
            <a:ext cx="10515600" cy="4852416"/>
          </a:xfrm>
        </p:spPr>
        <p:txBody>
          <a:bodyPr>
            <a:normAutofit/>
          </a:bodyPr>
          <a:lstStyle/>
          <a:p>
            <a:r>
              <a:rPr lang="fr-FR" dirty="0"/>
              <a:t>Le développement d’un contrôle qui permet de garantir l’impartialité = base de la confiance de chacun dans la police </a:t>
            </a:r>
          </a:p>
          <a:p>
            <a:r>
              <a:rPr lang="fr-FR" dirty="0"/>
              <a:t>Développement d’un « code de déontologie » ou « code d’éthique » et évolution vers « code de comportement », mais manque de déclinaison opérationnelle </a:t>
            </a:r>
          </a:p>
          <a:p>
            <a:r>
              <a:rPr lang="fr-FR" dirty="0"/>
              <a:t>Mais il s’agit avant tout de faire un « contrôle de qualité de la police » (cf. La </a:t>
            </a:r>
            <a:r>
              <a:rPr lang="fr-FR" dirty="0" err="1"/>
              <a:t>Policia</a:t>
            </a:r>
            <a:r>
              <a:rPr lang="fr-FR" dirty="0"/>
              <a:t> en la </a:t>
            </a:r>
            <a:r>
              <a:rPr lang="fr-FR" dirty="0" err="1"/>
              <a:t>democracia</a:t>
            </a:r>
            <a:r>
              <a:rPr lang="fr-FR" dirty="0"/>
              <a:t>), qui doit être définie politiquement,</a:t>
            </a:r>
          </a:p>
          <a:p>
            <a:endParaRPr lang="fr-FR" dirty="0"/>
          </a:p>
          <a:p>
            <a:r>
              <a:rPr lang="fr-FR" dirty="0"/>
              <a:t>Les organes externes de contrôles doivent traiter les cas individuels, mais aussi la qualité de la police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1937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8EF2410-5DF9-5F4F-8C68-FABF4548A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Etude POLDEM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BAC3AB9-95F2-BB4E-ADBB-DE63EFE5F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Etude POLDEM pour le réseau IPCAN </a:t>
            </a:r>
            <a:r>
              <a:rPr lang="fr-FR" dirty="0"/>
              <a:t>(défenseurs des droits UE)</a:t>
            </a:r>
          </a:p>
          <a:p>
            <a:r>
              <a:rPr lang="fr-FR" dirty="0"/>
              <a:t>Le lent développement du contrôle externe (indépendance formelle et ressources) dans les pays de l’UE</a:t>
            </a:r>
          </a:p>
          <a:p>
            <a:r>
              <a:rPr lang="fr-FR" dirty="0"/>
              <a:t>Forte hétérogénéité en Europe des DDD: structure, indépendance,</a:t>
            </a:r>
          </a:p>
          <a:p>
            <a:endParaRPr lang="fr-FR" dirty="0"/>
          </a:p>
          <a:p>
            <a:r>
              <a:rPr lang="fr-FR" dirty="0"/>
              <a:t>Surtout, d’une manière générale, hors RU, le contrôle externe est nettement sous dimensionné, ne dispose pas des ressources pour faire la tâche qui lui est confiée par l’autorité politique,</a:t>
            </a:r>
          </a:p>
          <a:p>
            <a:r>
              <a:rPr lang="fr-FR" dirty="0"/>
              <a:t>Graphique suivant: chaque point orange est un agent externe de contrôle.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631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42DA5D7-9CF8-654D-A8EE-A0EA7C8B3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709672" cy="5194427"/>
          </a:xfrm>
        </p:spPr>
        <p:txBody>
          <a:bodyPr>
            <a:normAutofit/>
          </a:bodyPr>
          <a:lstStyle/>
          <a:p>
            <a:r>
              <a:rPr lang="fr-FR" dirty="0"/>
              <a:t>L’inégale dotation en ressources des DDD dans l’UE</a:t>
            </a:r>
          </a:p>
        </p:txBody>
      </p:sp>
      <p:pic>
        <p:nvPicPr>
          <p:cNvPr id="1026" name="Picture 2" descr="https://lh6.googleusercontent.com/9NP8r3n-d78ybJeBvUFpVdKh6z8MlSN78hJdHsRjAyqH72T0ddo6cty1oMLY-SRRyHUuQ3y7PVfrEcxhLU0EDFLMaFebNmEF8-I0INZ9cTICSQu33fw5hWbaAflBFg8SnztzldhZm8C2aW_KqA">
            <a:extLst>
              <a:ext uri="{FF2B5EF4-FFF2-40B4-BE49-F238E27FC236}">
                <a16:creationId xmlns:a16="http://schemas.microsoft.com/office/drawing/2014/main" xmlns="" id="{A47F0775-059D-584D-92C2-34BA2D860C1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632" y="365125"/>
            <a:ext cx="6959636" cy="640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945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51CCDCCA-28A7-9249-870E-B5F8B7931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825" y="1190625"/>
            <a:ext cx="2895599" cy="289560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E794C49-3FC6-0846-ADFB-F9C0E9609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899" y="1190625"/>
            <a:ext cx="8362952" cy="5324475"/>
          </a:xfrm>
        </p:spPr>
        <p:txBody>
          <a:bodyPr>
            <a:normAutofit/>
          </a:bodyPr>
          <a:lstStyle/>
          <a:p>
            <a:r>
              <a:rPr lang="fr-FR" dirty="0"/>
              <a:t>Toute réforme crée de l’incertitude, et engendre des gagnants et des perdants</a:t>
            </a:r>
          </a:p>
          <a:p>
            <a:endParaRPr lang="fr-FR" b="1" dirty="0">
              <a:solidFill>
                <a:srgbClr val="FF0000"/>
              </a:solidFill>
            </a:endParaRPr>
          </a:p>
          <a:p>
            <a:r>
              <a:rPr lang="fr-FR" b="1" dirty="0">
                <a:solidFill>
                  <a:srgbClr val="FF0000"/>
                </a:solidFill>
              </a:rPr>
              <a:t>Risques :</a:t>
            </a:r>
          </a:p>
          <a:p>
            <a:r>
              <a:rPr lang="fr-FR" b="1" dirty="0"/>
              <a:t>Objectifs irréalistes</a:t>
            </a:r>
            <a:endParaRPr lang="fr-FR" dirty="0"/>
          </a:p>
          <a:p>
            <a:r>
              <a:rPr lang="fr-FR" dirty="0"/>
              <a:t>Manque d’adhésion du haut management</a:t>
            </a:r>
          </a:p>
          <a:p>
            <a:r>
              <a:rPr lang="fr-FR" b="1" dirty="0"/>
              <a:t>Conflits à l’intérieur de la police (entre directions par ex.)</a:t>
            </a:r>
            <a:endParaRPr lang="fr-FR" dirty="0"/>
          </a:p>
          <a:p>
            <a:r>
              <a:rPr lang="fr-FR" dirty="0"/>
              <a:t>Manque de ressources pour évaluer la réalisation concrète de la mise en œuvre de la réforme</a:t>
            </a:r>
            <a:endParaRPr lang="fr-FR" b="1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xmlns="" id="{B14C796A-E039-6947-8595-89E7BEACA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9597"/>
          </a:xfrm>
        </p:spPr>
        <p:txBody>
          <a:bodyPr>
            <a:normAutofit/>
          </a:bodyPr>
          <a:lstStyle/>
          <a:p>
            <a:r>
              <a:rPr lang="fr-FR" sz="3200" b="1" dirty="0"/>
              <a:t>5. Les principaux défis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FA8B3FAD-7A03-BC49-92F1-7D697D9A2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6851" y="4414839"/>
            <a:ext cx="2592386" cy="193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541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CA430FA-3DF6-6E4F-B4B3-00E835B13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References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0459603-95AA-CD42-84C2-1FCD7ABAA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5587"/>
            <a:ext cx="9015042" cy="4351338"/>
          </a:xfrm>
        </p:spPr>
        <p:txBody>
          <a:bodyPr/>
          <a:lstStyle/>
          <a:p>
            <a:r>
              <a:rPr lang="fr-FR" b="1" dirty="0"/>
              <a:t>La </a:t>
            </a:r>
            <a:r>
              <a:rPr lang="fr-FR" b="1" dirty="0" err="1"/>
              <a:t>Policía</a:t>
            </a:r>
            <a:r>
              <a:rPr lang="fr-FR" b="1" dirty="0"/>
              <a:t> en </a:t>
            </a:r>
            <a:r>
              <a:rPr lang="fr-FR" b="1" dirty="0" err="1"/>
              <a:t>Democracia</a:t>
            </a:r>
            <a:r>
              <a:rPr lang="fr-FR" b="1" dirty="0"/>
              <a:t> (</a:t>
            </a:r>
            <a:r>
              <a:rPr lang="fr-FR" dirty="0" err="1"/>
              <a:t>Ediciones</a:t>
            </a:r>
            <a:r>
              <a:rPr lang="fr-FR" dirty="0"/>
              <a:t> Radio </a:t>
            </a:r>
            <a:r>
              <a:rPr lang="fr-FR" dirty="0" err="1"/>
              <a:t>Universidad</a:t>
            </a:r>
            <a:r>
              <a:rPr lang="fr-FR" dirty="0"/>
              <a:t> de Chile)</a:t>
            </a:r>
            <a:endParaRPr lang="fr-FR" b="1" dirty="0"/>
          </a:p>
          <a:p>
            <a:r>
              <a:rPr lang="fr-FR" dirty="0">
                <a:hlinkClick r:id="rId2"/>
              </a:rPr>
              <a:t>https://radio.uchile.cl/edruch/product/la-policia-en-democracia/</a:t>
            </a:r>
            <a:endParaRPr lang="fr-FR" dirty="0"/>
          </a:p>
          <a:p>
            <a:r>
              <a:rPr lang="fr-FR" dirty="0">
                <a:hlinkClick r:id="rId3"/>
              </a:rPr>
              <a:t>The_European_Human_Rights_System : https://www.researchgate.net/publication/241831172_The_European_Human_Rights_System</a:t>
            </a:r>
            <a:r>
              <a:rPr lang="fr-FR" dirty="0"/>
              <a:t> </a:t>
            </a:r>
          </a:p>
          <a:p>
            <a:r>
              <a:rPr lang="fr-FR" dirty="0">
                <a:hlinkClick r:id="rId4"/>
              </a:rPr>
              <a:t>https://ipcan.org</a:t>
            </a:r>
            <a:r>
              <a:rPr lang="fr-FR" dirty="0"/>
              <a:t> &amp; </a:t>
            </a:r>
            <a:r>
              <a:rPr lang="fr-FR" dirty="0">
                <a:hlinkClick r:id="rId5"/>
              </a:rPr>
              <a:t>https://www.defenseurdesdroits.fr/sites/default/files/atoms/files/ipcan-20.21-fr-num-30.11.21.pdf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3155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xmlns="" id="{FA77D96C-371F-C44E-905C-C9741B6C69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0955" y="637762"/>
            <a:ext cx="3622005" cy="5427834"/>
          </a:xfr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95A99C28-80D6-B847-A391-8E6FD583BE23}"/>
              </a:ext>
            </a:extLst>
          </p:cNvPr>
          <p:cNvSpPr txBox="1"/>
          <p:nvPr/>
        </p:nvSpPr>
        <p:spPr>
          <a:xfrm>
            <a:off x="585216" y="6193536"/>
            <a:ext cx="628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https://</a:t>
            </a:r>
            <a:r>
              <a:rPr lang="fr-FR" dirty="0" err="1"/>
              <a:t>radio.uchile.cl</a:t>
            </a:r>
            <a:r>
              <a:rPr lang="fr-FR" dirty="0"/>
              <a:t>/</a:t>
            </a:r>
            <a:r>
              <a:rPr lang="fr-FR" dirty="0" err="1"/>
              <a:t>edruch</a:t>
            </a:r>
            <a:r>
              <a:rPr lang="fr-FR" dirty="0"/>
              <a:t>/</a:t>
            </a:r>
            <a:r>
              <a:rPr lang="fr-FR" dirty="0" err="1"/>
              <a:t>product</a:t>
            </a:r>
            <a:r>
              <a:rPr lang="fr-FR" dirty="0"/>
              <a:t>/la-</a:t>
            </a:r>
            <a:r>
              <a:rPr lang="fr-FR" dirty="0" err="1"/>
              <a:t>policia</a:t>
            </a:r>
            <a:r>
              <a:rPr lang="fr-FR" dirty="0"/>
              <a:t>-en-</a:t>
            </a:r>
            <a:r>
              <a:rPr lang="fr-FR" dirty="0" err="1"/>
              <a:t>democracia</a:t>
            </a:r>
            <a:r>
              <a:rPr lang="fr-FR" dirty="0"/>
              <a:t>/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CCBAEFD0-58D9-694E-AC61-9C06B1B7A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544" y="485052"/>
            <a:ext cx="3486912" cy="523036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714C322B-5DFC-DF41-B816-41F7E911F7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9769" y="651070"/>
            <a:ext cx="3301276" cy="48143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C410C058-821E-7848-A542-220D8E8CE800}"/>
              </a:ext>
            </a:extLst>
          </p:cNvPr>
          <p:cNvSpPr txBox="1"/>
          <p:nvPr/>
        </p:nvSpPr>
        <p:spPr>
          <a:xfrm>
            <a:off x="7839456" y="5465431"/>
            <a:ext cx="4059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https://</a:t>
            </a:r>
            <a:r>
              <a:rPr lang="fr-FR" dirty="0" err="1"/>
              <a:t>www.lemonde.fr</a:t>
            </a:r>
            <a:r>
              <a:rPr lang="fr-FR" dirty="0"/>
              <a:t>/</a:t>
            </a:r>
            <a:r>
              <a:rPr lang="fr-FR" dirty="0" err="1"/>
              <a:t>idees</a:t>
            </a:r>
            <a:r>
              <a:rPr lang="fr-FR" dirty="0"/>
              <a:t>/article/2022/02/04/la-nation-inachevee-comment-le-quotidien-des-jeunes-construit-leur-citoyennete_6112311_3232.html</a:t>
            </a:r>
          </a:p>
        </p:txBody>
      </p:sp>
    </p:spTree>
    <p:extLst>
      <p:ext uri="{BB962C8B-B14F-4D97-AF65-F5344CB8AC3E}">
        <p14:creationId xmlns:p14="http://schemas.microsoft.com/office/powerpoint/2010/main" val="252796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E085AC7-4893-4C4B-BDAD-7A45F1E0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Sebastian Roché, CNRS Pr. </a:t>
            </a:r>
            <a:br>
              <a:rPr lang="fr-FR" dirty="0"/>
            </a:br>
            <a:r>
              <a:rPr lang="fr-FR" dirty="0"/>
              <a:t>Sciences Po, Université Grenoble-Alpes, France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F55908D-EDD1-574E-B8B7-2222F97C9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5105400" cy="4752975"/>
          </a:xfrm>
        </p:spPr>
        <p:txBody>
          <a:bodyPr>
            <a:normAutofit fontScale="92500" lnSpcReduction="20000"/>
          </a:bodyPr>
          <a:lstStyle/>
          <a:p>
            <a:endParaRPr lang="fr-FR" dirty="0"/>
          </a:p>
          <a:p>
            <a:r>
              <a:rPr lang="en-US" dirty="0"/>
              <a:t>Chief technical advisor in Turkey, &amp; Expert in strategic planning in Tunisia, Lebanon, Guinea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Expert on new institutional design of governance of Municipal police of Paris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Member of scientific council of IHEMI, Ministry of Interior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477D21CD-BE47-CD4A-A67F-BD3648627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6934" y="1916610"/>
            <a:ext cx="1370704" cy="116285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942FC78A-0C38-5842-8DEC-23A25A76B4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0121" y="1729653"/>
            <a:ext cx="2506888" cy="173483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E49ED859-BF0A-3D43-AD94-6EA44852E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6934" y="3464492"/>
            <a:ext cx="1358642" cy="135096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2D3143C3-8775-154F-8C25-272A103630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5852" y="3521011"/>
            <a:ext cx="1641490" cy="151522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061A4E3F-1DD7-EC45-A135-00D624DBA7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0713" y="5036233"/>
            <a:ext cx="2091768" cy="156882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03DE9088-FD53-A44B-8A67-AF2AB50D8D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73176" y="5021262"/>
            <a:ext cx="1422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8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6E57776-C731-1C43-8B6E-323F8B218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de la présentation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74B847C-6049-CA4F-91E6-9E0DA1C0C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22851"/>
          </a:xfrm>
        </p:spPr>
        <p:txBody>
          <a:bodyPr>
            <a:normAutofit/>
          </a:bodyPr>
          <a:lstStyle/>
          <a:p>
            <a:r>
              <a:rPr lang="fr-FR" b="1" dirty="0"/>
              <a:t>La question : </a:t>
            </a:r>
            <a:r>
              <a:rPr lang="fr-FR" dirty="0"/>
              <a:t>«  Les différents modèles policiers et des fonctions et de l’organisation que doit avoir la police du XXIe siècle »</a:t>
            </a:r>
          </a:p>
          <a:p>
            <a:endParaRPr lang="fr-FR" b="1" dirty="0"/>
          </a:p>
          <a:p>
            <a:r>
              <a:rPr lang="fr-FR" b="1" dirty="0"/>
              <a:t>Quelques éléments de réponse.  </a:t>
            </a:r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Rappel: la très grande diversité des « modèles » de police</a:t>
            </a:r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La réponse dépend des objectifs politiques</a:t>
            </a:r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Penser une relation triangulaire: la redevabilité</a:t>
            </a:r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Le contrôle de la « qualité de la police »</a:t>
            </a:r>
          </a:p>
          <a:p>
            <a:endParaRPr lang="fr-FR" b="1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2514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7DB1ADB-E3F1-B146-AADF-6360FA688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3803"/>
          </a:xfrm>
        </p:spPr>
        <p:txBody>
          <a:bodyPr/>
          <a:lstStyle/>
          <a:p>
            <a:r>
              <a:rPr lang="fr-FR" b="1" dirty="0"/>
              <a:t>1. La très grande diversité des modèles (1/2)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EA1B350-D072-3D40-B335-27961146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8928"/>
            <a:ext cx="10515600" cy="4843400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La police n’est </a:t>
            </a:r>
            <a:r>
              <a:rPr lang="fr-FR" b="1" dirty="0"/>
              <a:t>pas un concept</a:t>
            </a:r>
            <a:r>
              <a:rPr lang="fr-FR" dirty="0"/>
              <a:t>, juste un nom.</a:t>
            </a:r>
          </a:p>
          <a:p>
            <a:r>
              <a:rPr lang="fr-FR" dirty="0"/>
              <a:t>Ainsi, les </a:t>
            </a:r>
            <a:r>
              <a:rPr lang="fr-FR" b="1" dirty="0"/>
              <a:t>fonctions générales </a:t>
            </a:r>
            <a:r>
              <a:rPr lang="fr-FR" dirty="0"/>
              <a:t>qui lui sont assignées se ressemblent d’un pays à l’autre,</a:t>
            </a:r>
          </a:p>
          <a:p>
            <a:r>
              <a:rPr lang="fr-FR" dirty="0"/>
              <a:t>Mais, les systèmes de police/ configurations sont </a:t>
            </a:r>
            <a:r>
              <a:rPr lang="fr-FR" b="1" dirty="0"/>
              <a:t>hétérogènes </a:t>
            </a:r>
            <a:r>
              <a:rPr lang="fr-FR" dirty="0"/>
              <a:t>en tous points, même dans l’UE,</a:t>
            </a:r>
          </a:p>
          <a:p>
            <a:r>
              <a:rPr lang="fr-FR" dirty="0"/>
              <a:t>- Nombre de centres de commandements,</a:t>
            </a:r>
          </a:p>
          <a:p>
            <a:r>
              <a:rPr lang="fr-FR" dirty="0"/>
              <a:t>- Statut des forces et des agents, armement,</a:t>
            </a:r>
          </a:p>
          <a:p>
            <a:r>
              <a:rPr lang="fr-FR" dirty="0"/>
              <a:t>- Nomination des responsables (élection -&gt; </a:t>
            </a:r>
            <a:r>
              <a:rPr lang="fr-FR" dirty="0" err="1"/>
              <a:t>gouv</a:t>
            </a:r>
            <a:r>
              <a:rPr lang="fr-FR" dirty="0"/>
              <a:t>. -&gt; </a:t>
            </a:r>
            <a:r>
              <a:rPr lang="fr-FR" dirty="0" err="1"/>
              <a:t>role</a:t>
            </a:r>
            <a:r>
              <a:rPr lang="fr-FR" dirty="0"/>
              <a:t> du </a:t>
            </a:r>
            <a:r>
              <a:rPr lang="fr-FR" dirty="0" err="1"/>
              <a:t>Parl</a:t>
            </a:r>
            <a:r>
              <a:rPr lang="fr-FR" dirty="0"/>
              <a:t>),</a:t>
            </a:r>
          </a:p>
          <a:p>
            <a:r>
              <a:rPr lang="fr-FR" dirty="0"/>
              <a:t>- Durée et contenu de la formation des agents,</a:t>
            </a:r>
          </a:p>
          <a:p>
            <a:r>
              <a:rPr lang="fr-FR" dirty="0"/>
              <a:t>- Système de contrôle…</a:t>
            </a:r>
          </a:p>
          <a:p>
            <a:r>
              <a:rPr lang="fr-FR" dirty="0"/>
              <a:t>- Etc… </a:t>
            </a:r>
          </a:p>
        </p:txBody>
      </p:sp>
    </p:spTree>
    <p:extLst>
      <p:ext uri="{BB962C8B-B14F-4D97-AF65-F5344CB8AC3E}">
        <p14:creationId xmlns:p14="http://schemas.microsoft.com/office/powerpoint/2010/main" val="219449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1571BD0-E63B-4845-A777-AC4D8976A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1. La très grande diversité des modèles (2/2)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B8E2DF2-731E-7141-A211-EAA28E6E5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Rappel: Les pouvoirs de police permettent de limiter les libertés des citoyens (+ ou – suivant le régime)</a:t>
            </a:r>
          </a:p>
          <a:p>
            <a:endParaRPr lang="fr-FR" dirty="0"/>
          </a:p>
          <a:p>
            <a:r>
              <a:rPr lang="fr-FR" dirty="0"/>
              <a:t>Les points critiques ne sont pas dans l’organisation (par ex. dans la centralisation ou décentralisation), mais dans:</a:t>
            </a:r>
          </a:p>
          <a:p>
            <a:r>
              <a:rPr lang="fr-FR" dirty="0"/>
              <a:t>-&gt; les orientations pratiques de l’action (les « doctrines »)</a:t>
            </a:r>
          </a:p>
          <a:p>
            <a:r>
              <a:rPr lang="fr-FR" dirty="0"/>
              <a:t>-&gt; la culture des chefs / agents, </a:t>
            </a:r>
          </a:p>
          <a:p>
            <a:r>
              <a:rPr lang="fr-FR" dirty="0"/>
              <a:t>-&gt; et dans le système de redevabilité (normes et mécanismes)</a:t>
            </a:r>
          </a:p>
        </p:txBody>
      </p:sp>
    </p:spTree>
    <p:extLst>
      <p:ext uri="{BB962C8B-B14F-4D97-AF65-F5344CB8AC3E}">
        <p14:creationId xmlns:p14="http://schemas.microsoft.com/office/powerpoint/2010/main" val="1895263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7DB1ADB-E3F1-B146-AADF-6360FA688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2. La réponse dépend des objectifs politiques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EA1B350-D072-3D40-B335-27961146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5232"/>
            <a:ext cx="10515600" cy="481584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L’orientation d’une réforme / objectifs politiques</a:t>
            </a:r>
          </a:p>
          <a:p>
            <a:endParaRPr lang="fr-FR" dirty="0"/>
          </a:p>
          <a:p>
            <a:r>
              <a:rPr lang="fr-FR" dirty="0"/>
              <a:t>Une question centrale: fixer </a:t>
            </a:r>
            <a:r>
              <a:rPr lang="fr-FR" b="1" dirty="0"/>
              <a:t>deux objectifs de valeur égale</a:t>
            </a:r>
            <a:r>
              <a:rPr lang="fr-FR" dirty="0"/>
              <a:t>:</a:t>
            </a:r>
          </a:p>
          <a:p>
            <a:r>
              <a:rPr lang="fr-FR" dirty="0"/>
              <a:t>-&gt; </a:t>
            </a:r>
            <a:r>
              <a:rPr lang="fr-FR" b="1" dirty="0"/>
              <a:t>efficacité</a:t>
            </a:r>
            <a:r>
              <a:rPr lang="fr-FR" dirty="0"/>
              <a:t> par rapport aux objectifs donnés (ex. violence c/ femmes)</a:t>
            </a:r>
          </a:p>
          <a:p>
            <a:r>
              <a:rPr lang="fr-FR" dirty="0"/>
              <a:t>-&gt; </a:t>
            </a:r>
            <a:r>
              <a:rPr lang="fr-FR" b="1" dirty="0"/>
              <a:t>mériter la confiance</a:t>
            </a:r>
            <a:r>
              <a:rPr lang="fr-FR" dirty="0"/>
              <a:t>, et notamment en assurant l’égalité devant la police (des minorités ou des plus défavorisés)</a:t>
            </a:r>
          </a:p>
          <a:p>
            <a:r>
              <a:rPr lang="fr-FR" dirty="0"/>
              <a:t>PERFORMANCE d’une police DEMOCRATIQUE = efficacité + confiance</a:t>
            </a:r>
          </a:p>
          <a:p>
            <a:endParaRPr lang="fr-FR" dirty="0"/>
          </a:p>
          <a:p>
            <a:r>
              <a:rPr lang="fr-FR" dirty="0"/>
              <a:t>Décliner ces objectifs au plan opérationnel (organisation, leadership, formation)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3554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62BE0DB-04AD-6E47-BAE1-33656AF03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611"/>
          </a:xfrm>
        </p:spPr>
        <p:txBody>
          <a:bodyPr/>
          <a:lstStyle/>
          <a:p>
            <a:r>
              <a:rPr lang="fr-FR" b="1" dirty="0"/>
              <a:t>Efficacité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E568DEB-286E-4740-BDA3-D43C097D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008"/>
            <a:ext cx="10515600" cy="5169408"/>
          </a:xfrm>
        </p:spPr>
        <p:txBody>
          <a:bodyPr>
            <a:normAutofit/>
          </a:bodyPr>
          <a:lstStyle/>
          <a:p>
            <a:r>
              <a:rPr lang="fr-FR" dirty="0"/>
              <a:t>Faiblesses souvent observées:</a:t>
            </a:r>
          </a:p>
          <a:p>
            <a:r>
              <a:rPr lang="fr-FR" dirty="0"/>
              <a:t>La plupart des polices n’ont pas la capacité de mesurer leur performance. En effet, </a:t>
            </a:r>
          </a:p>
          <a:p>
            <a:r>
              <a:rPr lang="fr-FR" dirty="0"/>
              <a:t>1. = elles tendent à confondre </a:t>
            </a:r>
            <a:r>
              <a:rPr lang="fr-FR" b="1" dirty="0"/>
              <a:t>outputs</a:t>
            </a:r>
            <a:r>
              <a:rPr lang="fr-FR" dirty="0"/>
              <a:t> (« nombre d’arrestations » « nombre de contrôles » et </a:t>
            </a:r>
            <a:r>
              <a:rPr lang="fr-FR" b="1" dirty="0" err="1"/>
              <a:t>outcomes</a:t>
            </a:r>
            <a:r>
              <a:rPr lang="fr-FR" dirty="0"/>
              <a:t> (« efficacité sur le problème »)</a:t>
            </a:r>
          </a:p>
          <a:p>
            <a:r>
              <a:rPr lang="fr-FR" dirty="0"/>
              <a:t>Cela pose des problèmes d’efficacité et de confiance:</a:t>
            </a:r>
          </a:p>
          <a:p>
            <a:r>
              <a:rPr lang="fr-FR" dirty="0"/>
              <a:t>Ainsi, les polices qui font beaucoup de contrôles d’identité (indicateur quantitatif) n’améliorent pas la sécurité du public,</a:t>
            </a:r>
          </a:p>
          <a:p>
            <a:r>
              <a:rPr lang="fr-FR" dirty="0"/>
              <a:t>Ainsi, l’augmentation des contrôles d’identité dégrade la confiance de la population, par ex. chez les jeunes (cf. ouvrage « La nation inachevée », Grasset)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341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AE5942C-7E60-9B40-BB8A-2540A3F6A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Efficacité: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95CD5EA-4FAF-5F46-8E11-DAFA89516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2. = les polices n’ont pas de méthode pour définir la « plus value » d’une action (l’</a:t>
            </a:r>
            <a:r>
              <a:rPr lang="fr-FR" dirty="0" err="1"/>
              <a:t>Educ</a:t>
            </a:r>
            <a:r>
              <a:rPr lang="fr-FR" dirty="0"/>
              <a:t> commence à le faire), de l’amélioration due à l’action (il existe pourtant des techniques, comme le modèle expérimental)</a:t>
            </a:r>
          </a:p>
          <a:p>
            <a:endParaRPr lang="fr-FR" dirty="0"/>
          </a:p>
          <a:p>
            <a:r>
              <a:rPr lang="fr-FR" dirty="0"/>
              <a:t>Ce n’est pas uniquement un problème d’indicateurs, mais de culture de l’organisation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1228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E6E1064-4B0E-AA48-B070-F2E3B42F1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4347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Paradoxes: la plupart des polices ne forment pas les agents :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ACAC9D5-8308-8D45-A90A-53FFFE458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272"/>
            <a:ext cx="10515600" cy="5181600"/>
          </a:xfrm>
        </p:spPr>
        <p:txBody>
          <a:bodyPr>
            <a:normAutofit/>
          </a:bodyPr>
          <a:lstStyle/>
          <a:p>
            <a:r>
              <a:rPr lang="fr-FR" dirty="0"/>
              <a:t>=&gt; </a:t>
            </a:r>
            <a:r>
              <a:rPr lang="fr-FR" b="1" dirty="0"/>
              <a:t>à l’analyse des causes du crime </a:t>
            </a:r>
            <a:r>
              <a:rPr lang="fr-FR" dirty="0"/>
              <a:t>(=&gt; faiblesse pour être efficace)</a:t>
            </a:r>
          </a:p>
          <a:p>
            <a:r>
              <a:rPr lang="fr-FR" dirty="0"/>
              <a:t>Formation juridique, pas de sociologie de la délinquance</a:t>
            </a:r>
          </a:p>
          <a:p>
            <a:r>
              <a:rPr lang="fr-FR" dirty="0"/>
              <a:t>Ceci explique la valorisation de la sanction pénale dans la culture professionnelle comme « solution universelle », =&gt; freine l’efficacité</a:t>
            </a:r>
          </a:p>
          <a:p>
            <a:r>
              <a:rPr lang="fr-FR" dirty="0"/>
              <a:t>=&gt; </a:t>
            </a:r>
            <a:r>
              <a:rPr lang="fr-FR" b="1" dirty="0"/>
              <a:t>aux « soft </a:t>
            </a:r>
            <a:r>
              <a:rPr lang="fr-FR" b="1" dirty="0" err="1"/>
              <a:t>skills</a:t>
            </a:r>
            <a:r>
              <a:rPr lang="fr-FR" b="1" dirty="0"/>
              <a:t> » </a:t>
            </a:r>
            <a:r>
              <a:rPr lang="fr-FR" dirty="0"/>
              <a:t>(vs hard </a:t>
            </a:r>
            <a:r>
              <a:rPr lang="fr-FR" dirty="0" err="1"/>
              <a:t>skills</a:t>
            </a:r>
            <a:r>
              <a:rPr lang="fr-FR" dirty="0"/>
              <a:t> comme la loi, usage des armes) </a:t>
            </a:r>
          </a:p>
          <a:p>
            <a:r>
              <a:rPr lang="fr-FR" dirty="0"/>
              <a:t>= faiblesse dans la gestion des relations, OR </a:t>
            </a:r>
            <a:r>
              <a:rPr lang="fr-FR" u="sng" dirty="0"/>
              <a:t>la police du quotidien est faite de contacts</a:t>
            </a:r>
            <a:r>
              <a:rPr lang="fr-FR" dirty="0"/>
              <a:t>,</a:t>
            </a:r>
          </a:p>
          <a:p>
            <a:r>
              <a:rPr lang="fr-FR" dirty="0"/>
              <a:t>=&gt; à </a:t>
            </a:r>
            <a:r>
              <a:rPr lang="fr-FR" b="1" dirty="0"/>
              <a:t>l’évaluation de l’impact de leur action </a:t>
            </a:r>
            <a:r>
              <a:rPr lang="fr-FR" dirty="0"/>
              <a:t>(culture scientifique en sciences sociales)</a:t>
            </a:r>
          </a:p>
          <a:p>
            <a:r>
              <a:rPr lang="fr-FR" dirty="0"/>
              <a:t>= classiquement, les indicateurs sont le nombre de délits, pas le nombre de délits évités par l’action de la police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74098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802</Words>
  <Application>Microsoft Office PowerPoint</Application>
  <PresentationFormat>Panorámica</PresentationFormat>
  <Paragraphs>120</Paragraphs>
  <Slides>18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Thème Office</vt:lpstr>
      <vt:lpstr>Commission d’étude sur le modèle policier du Parlement de Catalogne </vt:lpstr>
      <vt:lpstr>Sebastian Roché, CNRS Pr.  Sciences Po, Université Grenoble-Alpes, France</vt:lpstr>
      <vt:lpstr>Plan de la présentation</vt:lpstr>
      <vt:lpstr>1. La très grande diversité des modèles (1/2)</vt:lpstr>
      <vt:lpstr>1. La très grande diversité des modèles (2/2)</vt:lpstr>
      <vt:lpstr>2. La réponse dépend des objectifs politiques</vt:lpstr>
      <vt:lpstr>Efficacité</vt:lpstr>
      <vt:lpstr>Efficacité:</vt:lpstr>
      <vt:lpstr>Paradoxes: la plupart des polices ne forment pas les agents :</vt:lpstr>
      <vt:lpstr>3. Penser une relation triangulaire: la redevabilité  (se justifier, être exposé aux conséquences de son action)= participation à la définition des objectifs, et à l’évaluation des résultats</vt:lpstr>
      <vt:lpstr>La redevabilité</vt:lpstr>
      <vt:lpstr>La redevabilité</vt:lpstr>
      <vt:lpstr>4. Le contrôle de la qualité</vt:lpstr>
      <vt:lpstr>Etude POLDEM</vt:lpstr>
      <vt:lpstr>L’inégale dotation en ressources des DDD dans l’UE</vt:lpstr>
      <vt:lpstr>5. Les principaux défis</vt:lpstr>
      <vt:lpstr>References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Rombouts Matamala, Odile</cp:lastModifiedBy>
  <cp:revision>50</cp:revision>
  <dcterms:created xsi:type="dcterms:W3CDTF">2022-02-27T08:21:00Z</dcterms:created>
  <dcterms:modified xsi:type="dcterms:W3CDTF">2022-05-10T12:02:07Z</dcterms:modified>
</cp:coreProperties>
</file>