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6"/>
  </p:notesMasterIdLst>
  <p:sldIdLst>
    <p:sldId id="256" r:id="rId2"/>
    <p:sldId id="277" r:id="rId3"/>
    <p:sldId id="280" r:id="rId4"/>
    <p:sldId id="316" r:id="rId5"/>
    <p:sldId id="292" r:id="rId6"/>
    <p:sldId id="299" r:id="rId7"/>
    <p:sldId id="281" r:id="rId8"/>
    <p:sldId id="285" r:id="rId9"/>
    <p:sldId id="304" r:id="rId10"/>
    <p:sldId id="298" r:id="rId11"/>
    <p:sldId id="282" r:id="rId12"/>
    <p:sldId id="296" r:id="rId13"/>
    <p:sldId id="312" r:id="rId14"/>
    <p:sldId id="313" r:id="rId15"/>
    <p:sldId id="315" r:id="rId16"/>
    <p:sldId id="288" r:id="rId17"/>
    <p:sldId id="308" r:id="rId18"/>
    <p:sldId id="293" r:id="rId19"/>
    <p:sldId id="294" r:id="rId20"/>
    <p:sldId id="295" r:id="rId21"/>
    <p:sldId id="300" r:id="rId22"/>
    <p:sldId id="301" r:id="rId23"/>
    <p:sldId id="317" r:id="rId24"/>
    <p:sldId id="3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09744-1839-4A7E-B58D-B7495678E5D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C5D685-F592-4825-9C33-54C9C1909ECE}">
      <dgm:prSet custT="1"/>
      <dgm:spPr/>
      <dgm:t>
        <a:bodyPr/>
        <a:lstStyle/>
        <a:p>
          <a:pPr algn="ctr"/>
          <a:r>
            <a:rPr lang="ca-ES" sz="2800"/>
            <a:t>Missió</a:t>
          </a:r>
          <a:endParaRPr lang="en-US" sz="2800"/>
        </a:p>
      </dgm:t>
    </dgm:pt>
    <dgm:pt modelId="{8B181D37-D39F-450E-AF7D-B6E62933E8CF}" type="parTrans" cxnId="{E31E66CA-7EC5-4EE5-9563-048DED82ABC5}">
      <dgm:prSet/>
      <dgm:spPr/>
      <dgm:t>
        <a:bodyPr/>
        <a:lstStyle/>
        <a:p>
          <a:endParaRPr lang="en-US"/>
        </a:p>
      </dgm:t>
    </dgm:pt>
    <dgm:pt modelId="{38B58894-5AD7-4C84-9274-9818CD29FC7A}" type="sibTrans" cxnId="{E31E66CA-7EC5-4EE5-9563-048DED82ABC5}">
      <dgm:prSet/>
      <dgm:spPr/>
      <dgm:t>
        <a:bodyPr/>
        <a:lstStyle/>
        <a:p>
          <a:endParaRPr lang="en-US"/>
        </a:p>
      </dgm:t>
    </dgm:pt>
    <dgm:pt modelId="{F0189BAB-EA13-48DD-AE7A-463F92E48ABE}">
      <dgm:prSet custT="1"/>
      <dgm:spPr/>
      <dgm:t>
        <a:bodyPr/>
        <a:lstStyle/>
        <a:p>
          <a:pPr algn="ctr"/>
          <a:r>
            <a:rPr lang="ca-ES" sz="2800" dirty="0"/>
            <a:t>Relació amb la llei</a:t>
          </a:r>
          <a:endParaRPr lang="en-US" sz="2800" dirty="0"/>
        </a:p>
      </dgm:t>
    </dgm:pt>
    <dgm:pt modelId="{5071AB58-F80A-4887-A492-1E5073B83AEF}" type="parTrans" cxnId="{70BBE2C3-99CF-4F7B-AA76-EE6D9ED46E27}">
      <dgm:prSet/>
      <dgm:spPr/>
      <dgm:t>
        <a:bodyPr/>
        <a:lstStyle/>
        <a:p>
          <a:endParaRPr lang="en-US"/>
        </a:p>
      </dgm:t>
    </dgm:pt>
    <dgm:pt modelId="{620220AB-1F1F-4660-A153-B6D069CA76D8}" type="sibTrans" cxnId="{70BBE2C3-99CF-4F7B-AA76-EE6D9ED46E27}">
      <dgm:prSet/>
      <dgm:spPr/>
      <dgm:t>
        <a:bodyPr/>
        <a:lstStyle/>
        <a:p>
          <a:endParaRPr lang="en-US"/>
        </a:p>
      </dgm:t>
    </dgm:pt>
    <dgm:pt modelId="{2DEB134B-AE15-4C0C-9477-6C4BD72C81F6}">
      <dgm:prSet custT="1"/>
      <dgm:spPr/>
      <dgm:t>
        <a:bodyPr/>
        <a:lstStyle/>
        <a:p>
          <a:pPr algn="ctr"/>
          <a:r>
            <a:rPr lang="ca-ES" sz="2800"/>
            <a:t>Poder</a:t>
          </a:r>
          <a:endParaRPr lang="en-US" sz="2800"/>
        </a:p>
      </dgm:t>
    </dgm:pt>
    <dgm:pt modelId="{26B6F374-F2AC-4431-9BA8-5667784904A6}" type="parTrans" cxnId="{15603FA3-745F-4202-9662-0ED58BF57358}">
      <dgm:prSet/>
      <dgm:spPr/>
      <dgm:t>
        <a:bodyPr/>
        <a:lstStyle/>
        <a:p>
          <a:endParaRPr lang="en-US"/>
        </a:p>
      </dgm:t>
    </dgm:pt>
    <dgm:pt modelId="{3FC7EBF4-4F4E-4BD5-8F20-82ADCAC40CAB}" type="sibTrans" cxnId="{15603FA3-745F-4202-9662-0ED58BF57358}">
      <dgm:prSet/>
      <dgm:spPr/>
      <dgm:t>
        <a:bodyPr/>
        <a:lstStyle/>
        <a:p>
          <a:endParaRPr lang="en-US"/>
        </a:p>
      </dgm:t>
    </dgm:pt>
    <dgm:pt modelId="{0637A99D-9443-41C4-ABCD-D3471E9E2B44}">
      <dgm:prSet custT="1"/>
      <dgm:spPr/>
      <dgm:t>
        <a:bodyPr/>
        <a:lstStyle/>
        <a:p>
          <a:pPr algn="ctr"/>
          <a:r>
            <a:rPr lang="ca-ES" sz="2800" dirty="0"/>
            <a:t>ciutadà</a:t>
          </a:r>
          <a:endParaRPr lang="en-US" sz="2800" dirty="0"/>
        </a:p>
      </dgm:t>
    </dgm:pt>
    <dgm:pt modelId="{8A71E34A-407B-4745-B299-AD16248A9CD9}" type="parTrans" cxnId="{0F1964A3-60F8-44D8-99D5-5A3AA31A2AC3}">
      <dgm:prSet/>
      <dgm:spPr/>
      <dgm:t>
        <a:bodyPr/>
        <a:lstStyle/>
        <a:p>
          <a:endParaRPr lang="en-US"/>
        </a:p>
      </dgm:t>
    </dgm:pt>
    <dgm:pt modelId="{561248B3-A79C-4D37-9349-E6CA4319B533}" type="sibTrans" cxnId="{0F1964A3-60F8-44D8-99D5-5A3AA31A2AC3}">
      <dgm:prSet/>
      <dgm:spPr/>
      <dgm:t>
        <a:bodyPr/>
        <a:lstStyle/>
        <a:p>
          <a:endParaRPr lang="en-US"/>
        </a:p>
      </dgm:t>
    </dgm:pt>
    <dgm:pt modelId="{ECCEF9FA-D506-49D6-B24A-8137DC5D033D}">
      <dgm:prSet custT="1"/>
      <dgm:spPr/>
      <dgm:t>
        <a:bodyPr/>
        <a:lstStyle/>
        <a:p>
          <a:pPr algn="ctr"/>
          <a:r>
            <a:rPr lang="ca-ES" sz="2800" dirty="0"/>
            <a:t>organització</a:t>
          </a:r>
          <a:r>
            <a:rPr lang="ca-ES" sz="500" dirty="0"/>
            <a:t> </a:t>
          </a:r>
          <a:endParaRPr lang="en-US" sz="500" dirty="0"/>
        </a:p>
      </dgm:t>
    </dgm:pt>
    <dgm:pt modelId="{54280C69-31E8-4099-A13D-FADC365360C2}" type="parTrans" cxnId="{08AD62AC-D7FD-4B1B-8EF3-F5198DC73381}">
      <dgm:prSet/>
      <dgm:spPr/>
      <dgm:t>
        <a:bodyPr/>
        <a:lstStyle/>
        <a:p>
          <a:endParaRPr lang="en-US"/>
        </a:p>
      </dgm:t>
    </dgm:pt>
    <dgm:pt modelId="{179F00ED-441F-4A98-A351-78E58B45762A}" type="sibTrans" cxnId="{08AD62AC-D7FD-4B1B-8EF3-F5198DC73381}">
      <dgm:prSet/>
      <dgm:spPr/>
      <dgm:t>
        <a:bodyPr/>
        <a:lstStyle/>
        <a:p>
          <a:endParaRPr lang="en-US"/>
        </a:p>
      </dgm:t>
    </dgm:pt>
    <dgm:pt modelId="{AB6A485C-A685-4F3D-9332-F4077C7A9275}">
      <dgm:prSet custT="1"/>
      <dgm:spPr/>
      <dgm:t>
        <a:bodyPr/>
        <a:lstStyle/>
        <a:p>
          <a:r>
            <a:rPr lang="ca-ES" sz="2800" dirty="0" smtClean="0">
              <a:solidFill>
                <a:schemeClr val="tx1"/>
              </a:solidFill>
            </a:rPr>
            <a:t>Es predica de TOTA l’organització, no de cada unitat</a:t>
          </a:r>
          <a:endParaRPr lang="ca-ES" sz="2800" dirty="0">
            <a:solidFill>
              <a:schemeClr val="tx1"/>
            </a:solidFill>
          </a:endParaRPr>
        </a:p>
      </dgm:t>
    </dgm:pt>
    <dgm:pt modelId="{BFB873E2-D5DF-4536-8734-F0D1A0CEDE70}" type="parTrans" cxnId="{234959F6-2329-47B3-B06E-2D29F00C5CCC}">
      <dgm:prSet/>
      <dgm:spPr/>
    </dgm:pt>
    <dgm:pt modelId="{A08A5BBA-FDF7-4FEB-B8C6-C2015A5AED29}" type="sibTrans" cxnId="{234959F6-2329-47B3-B06E-2D29F00C5CCC}">
      <dgm:prSet/>
      <dgm:spPr/>
    </dgm:pt>
    <dgm:pt modelId="{76AEB169-A13B-7E4A-97F9-A08BD507A07B}" type="pres">
      <dgm:prSet presAssocID="{55609744-1839-4A7E-B58D-B7495678E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9DBC9E4-82F5-9C48-8EE8-C1DD127D2A47}" type="pres">
      <dgm:prSet presAssocID="{F1C5D685-F592-4825-9C33-54C9C1909ECE}" presName="parentText" presStyleLbl="node1" presStyleIdx="0" presStyleCnt="6" custLinFactY="-1025" custLinFactNeighborX="-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A3F97DE-E1A2-904D-A35C-C15DD4BC35AC}" type="pres">
      <dgm:prSet presAssocID="{38B58894-5AD7-4C84-9274-9818CD29FC7A}" presName="spacer" presStyleCnt="0"/>
      <dgm:spPr/>
    </dgm:pt>
    <dgm:pt modelId="{2C17B142-2AB5-D143-BEF5-B8E201F456B0}" type="pres">
      <dgm:prSet presAssocID="{F0189BAB-EA13-48DD-AE7A-463F92E48AB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7AD2688-C79D-804E-AA58-F2077873C26B}" type="pres">
      <dgm:prSet presAssocID="{620220AB-1F1F-4660-A153-B6D069CA76D8}" presName="spacer" presStyleCnt="0"/>
      <dgm:spPr/>
    </dgm:pt>
    <dgm:pt modelId="{F5797AF1-F738-A943-AB32-A9D099067E67}" type="pres">
      <dgm:prSet presAssocID="{2DEB134B-AE15-4C0C-9477-6C4BD72C81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9348D8C-F74B-2F42-BC4E-6E4F38C45F36}" type="pres">
      <dgm:prSet presAssocID="{3FC7EBF4-4F4E-4BD5-8F20-82ADCAC40CAB}" presName="spacer" presStyleCnt="0"/>
      <dgm:spPr/>
    </dgm:pt>
    <dgm:pt modelId="{5E5B8EEF-782C-2247-8FB9-3AAE9AA68070}" type="pres">
      <dgm:prSet presAssocID="{0637A99D-9443-41C4-ABCD-D3471E9E2B4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E23E844-83CF-1F45-B843-4202852A4F3B}" type="pres">
      <dgm:prSet presAssocID="{561248B3-A79C-4D37-9349-E6CA4319B533}" presName="spacer" presStyleCnt="0"/>
      <dgm:spPr/>
    </dgm:pt>
    <dgm:pt modelId="{8EAB0FCD-32DF-1546-ABE6-3075D7CEBED9}" type="pres">
      <dgm:prSet presAssocID="{ECCEF9FA-D506-49D6-B24A-8137DC5D033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BBC5870-B5F1-4B9E-BE4F-BBE1E6FA23AB}" type="pres">
      <dgm:prSet presAssocID="{179F00ED-441F-4A98-A351-78E58B45762A}" presName="spacer" presStyleCnt="0"/>
      <dgm:spPr/>
    </dgm:pt>
    <dgm:pt modelId="{B8D63803-C171-45B7-903C-2B2A73594DB1}" type="pres">
      <dgm:prSet presAssocID="{AB6A485C-A685-4F3D-9332-F4077C7A927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8AD62AC-D7FD-4B1B-8EF3-F5198DC73381}" srcId="{55609744-1839-4A7E-B58D-B7495678E5DA}" destId="{ECCEF9FA-D506-49D6-B24A-8137DC5D033D}" srcOrd="4" destOrd="0" parTransId="{54280C69-31E8-4099-A13D-FADC365360C2}" sibTransId="{179F00ED-441F-4A98-A351-78E58B45762A}"/>
    <dgm:cxn modelId="{E27A9F08-975E-6945-A8CB-DD026A43FDA9}" type="presOf" srcId="{F0189BAB-EA13-48DD-AE7A-463F92E48ABE}" destId="{2C17B142-2AB5-D143-BEF5-B8E201F456B0}" srcOrd="0" destOrd="0" presId="urn:microsoft.com/office/officeart/2005/8/layout/vList2"/>
    <dgm:cxn modelId="{AC42E954-BA93-CE4D-9C15-0C785BA31633}" type="presOf" srcId="{F1C5D685-F592-4825-9C33-54C9C1909ECE}" destId="{89DBC9E4-82F5-9C48-8EE8-C1DD127D2A47}" srcOrd="0" destOrd="0" presId="urn:microsoft.com/office/officeart/2005/8/layout/vList2"/>
    <dgm:cxn modelId="{E31E66CA-7EC5-4EE5-9563-048DED82ABC5}" srcId="{55609744-1839-4A7E-B58D-B7495678E5DA}" destId="{F1C5D685-F592-4825-9C33-54C9C1909ECE}" srcOrd="0" destOrd="0" parTransId="{8B181D37-D39F-450E-AF7D-B6E62933E8CF}" sibTransId="{38B58894-5AD7-4C84-9274-9818CD29FC7A}"/>
    <dgm:cxn modelId="{70BBE2C3-99CF-4F7B-AA76-EE6D9ED46E27}" srcId="{55609744-1839-4A7E-B58D-B7495678E5DA}" destId="{F0189BAB-EA13-48DD-AE7A-463F92E48ABE}" srcOrd="1" destOrd="0" parTransId="{5071AB58-F80A-4887-A492-1E5073B83AEF}" sibTransId="{620220AB-1F1F-4660-A153-B6D069CA76D8}"/>
    <dgm:cxn modelId="{0F1964A3-60F8-44D8-99D5-5A3AA31A2AC3}" srcId="{55609744-1839-4A7E-B58D-B7495678E5DA}" destId="{0637A99D-9443-41C4-ABCD-D3471E9E2B44}" srcOrd="3" destOrd="0" parTransId="{8A71E34A-407B-4745-B299-AD16248A9CD9}" sibTransId="{561248B3-A79C-4D37-9349-E6CA4319B533}"/>
    <dgm:cxn modelId="{CC549EE1-3992-B14C-A89E-AE822EEBB9FD}" type="presOf" srcId="{2DEB134B-AE15-4C0C-9477-6C4BD72C81F6}" destId="{F5797AF1-F738-A943-AB32-A9D099067E67}" srcOrd="0" destOrd="0" presId="urn:microsoft.com/office/officeart/2005/8/layout/vList2"/>
    <dgm:cxn modelId="{234959F6-2329-47B3-B06E-2D29F00C5CCC}" srcId="{55609744-1839-4A7E-B58D-B7495678E5DA}" destId="{AB6A485C-A685-4F3D-9332-F4077C7A9275}" srcOrd="5" destOrd="0" parTransId="{BFB873E2-D5DF-4536-8734-F0D1A0CEDE70}" sibTransId="{A08A5BBA-FDF7-4FEB-B8C6-C2015A5AED29}"/>
    <dgm:cxn modelId="{9CA9F56E-BD88-A54C-989B-0BCB29D6B34C}" type="presOf" srcId="{55609744-1839-4A7E-B58D-B7495678E5DA}" destId="{76AEB169-A13B-7E4A-97F9-A08BD507A07B}" srcOrd="0" destOrd="0" presId="urn:microsoft.com/office/officeart/2005/8/layout/vList2"/>
    <dgm:cxn modelId="{15603FA3-745F-4202-9662-0ED58BF57358}" srcId="{55609744-1839-4A7E-B58D-B7495678E5DA}" destId="{2DEB134B-AE15-4C0C-9477-6C4BD72C81F6}" srcOrd="2" destOrd="0" parTransId="{26B6F374-F2AC-4431-9BA8-5667784904A6}" sibTransId="{3FC7EBF4-4F4E-4BD5-8F20-82ADCAC40CAB}"/>
    <dgm:cxn modelId="{3C66E25D-4E30-484E-97F1-878F64FFBFA0}" type="presOf" srcId="{ECCEF9FA-D506-49D6-B24A-8137DC5D033D}" destId="{8EAB0FCD-32DF-1546-ABE6-3075D7CEBED9}" srcOrd="0" destOrd="0" presId="urn:microsoft.com/office/officeart/2005/8/layout/vList2"/>
    <dgm:cxn modelId="{1AE4E58C-F776-C14C-9237-B4053930473C}" type="presOf" srcId="{0637A99D-9443-41C4-ABCD-D3471E9E2B44}" destId="{5E5B8EEF-782C-2247-8FB9-3AAE9AA68070}" srcOrd="0" destOrd="0" presId="urn:microsoft.com/office/officeart/2005/8/layout/vList2"/>
    <dgm:cxn modelId="{C66AA2C1-EEA2-4011-8CFF-5C1AE85F3525}" type="presOf" srcId="{AB6A485C-A685-4F3D-9332-F4077C7A9275}" destId="{B8D63803-C171-45B7-903C-2B2A73594DB1}" srcOrd="0" destOrd="0" presId="urn:microsoft.com/office/officeart/2005/8/layout/vList2"/>
    <dgm:cxn modelId="{686CFF51-D805-314D-B368-C6FFD97EE156}" type="presParOf" srcId="{76AEB169-A13B-7E4A-97F9-A08BD507A07B}" destId="{89DBC9E4-82F5-9C48-8EE8-C1DD127D2A47}" srcOrd="0" destOrd="0" presId="urn:microsoft.com/office/officeart/2005/8/layout/vList2"/>
    <dgm:cxn modelId="{BF15E27A-B274-234E-8F81-30CA639925A6}" type="presParOf" srcId="{76AEB169-A13B-7E4A-97F9-A08BD507A07B}" destId="{AA3F97DE-E1A2-904D-A35C-C15DD4BC35AC}" srcOrd="1" destOrd="0" presId="urn:microsoft.com/office/officeart/2005/8/layout/vList2"/>
    <dgm:cxn modelId="{CACF9C3D-5EB7-3F4B-AC85-AC98568A1D0E}" type="presParOf" srcId="{76AEB169-A13B-7E4A-97F9-A08BD507A07B}" destId="{2C17B142-2AB5-D143-BEF5-B8E201F456B0}" srcOrd="2" destOrd="0" presId="urn:microsoft.com/office/officeart/2005/8/layout/vList2"/>
    <dgm:cxn modelId="{656E8829-7D9F-C345-8D3F-40F67DB20EAD}" type="presParOf" srcId="{76AEB169-A13B-7E4A-97F9-A08BD507A07B}" destId="{D7AD2688-C79D-804E-AA58-F2077873C26B}" srcOrd="3" destOrd="0" presId="urn:microsoft.com/office/officeart/2005/8/layout/vList2"/>
    <dgm:cxn modelId="{752B3CF8-ACD1-2D46-A320-62C14252549F}" type="presParOf" srcId="{76AEB169-A13B-7E4A-97F9-A08BD507A07B}" destId="{F5797AF1-F738-A943-AB32-A9D099067E67}" srcOrd="4" destOrd="0" presId="urn:microsoft.com/office/officeart/2005/8/layout/vList2"/>
    <dgm:cxn modelId="{B54ADB5E-61BF-6340-AF35-548F3585C698}" type="presParOf" srcId="{76AEB169-A13B-7E4A-97F9-A08BD507A07B}" destId="{99348D8C-F74B-2F42-BC4E-6E4F38C45F36}" srcOrd="5" destOrd="0" presId="urn:microsoft.com/office/officeart/2005/8/layout/vList2"/>
    <dgm:cxn modelId="{830DD2A0-20C7-2142-B86A-78AF933EEF32}" type="presParOf" srcId="{76AEB169-A13B-7E4A-97F9-A08BD507A07B}" destId="{5E5B8EEF-782C-2247-8FB9-3AAE9AA68070}" srcOrd="6" destOrd="0" presId="urn:microsoft.com/office/officeart/2005/8/layout/vList2"/>
    <dgm:cxn modelId="{BD44132A-CE7D-0F43-8CE5-F2E14A279A4B}" type="presParOf" srcId="{76AEB169-A13B-7E4A-97F9-A08BD507A07B}" destId="{8E23E844-83CF-1F45-B843-4202852A4F3B}" srcOrd="7" destOrd="0" presId="urn:microsoft.com/office/officeart/2005/8/layout/vList2"/>
    <dgm:cxn modelId="{CF9AC8DD-C122-4C42-B875-72445A112808}" type="presParOf" srcId="{76AEB169-A13B-7E4A-97F9-A08BD507A07B}" destId="{8EAB0FCD-32DF-1546-ABE6-3075D7CEBED9}" srcOrd="8" destOrd="0" presId="urn:microsoft.com/office/officeart/2005/8/layout/vList2"/>
    <dgm:cxn modelId="{3CFDA1A5-556B-4D03-B8F8-0312DD3DC4A8}" type="presParOf" srcId="{76AEB169-A13B-7E4A-97F9-A08BD507A07B}" destId="{1BBC5870-B5F1-4B9E-BE4F-BBE1E6FA23AB}" srcOrd="9" destOrd="0" presId="urn:microsoft.com/office/officeart/2005/8/layout/vList2"/>
    <dgm:cxn modelId="{F201741C-4932-443A-BCD8-0BBF2FEBCC9A}" type="presParOf" srcId="{76AEB169-A13B-7E4A-97F9-A08BD507A07B}" destId="{B8D63803-C171-45B7-903C-2B2A73594D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C08A9-E460-4A0B-AF3A-8331F4024DC6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42E3137-ABD0-418A-ADAE-A26D57069720}">
      <dgm:prSet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a-ES" sz="3200" dirty="0">
              <a:solidFill>
                <a:schemeClr val="tx1"/>
              </a:solidFill>
            </a:rPr>
            <a:t>La policia governativa (I)</a:t>
          </a:r>
          <a:endParaRPr lang="en-US" sz="3200" dirty="0">
            <a:solidFill>
              <a:schemeClr val="tx1"/>
            </a:solidFill>
          </a:endParaRPr>
        </a:p>
      </dgm:t>
    </dgm:pt>
    <dgm:pt modelId="{AD8B1421-EC51-46A4-96F9-0B8FDAD70312}" type="parTrans" cxnId="{76B49FBD-51CA-4069-A4A8-4CD3AB8EA3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2072D0-E94C-4A2C-BA9E-C1EBDBB58E77}" type="sibTrans" cxnId="{76B49FBD-51CA-4069-A4A8-4CD3AB8EA3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D13F9-2E17-C940-9861-D40E5341240B}" type="pres">
      <dgm:prSet presAssocID="{34BC08A9-E460-4A0B-AF3A-8331F4024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D890B89-D50F-7A47-B79F-5E104069A22E}" type="pres">
      <dgm:prSet presAssocID="{642E3137-ABD0-418A-ADAE-A26D57069720}" presName="parentText" presStyleLbl="node1" presStyleIdx="0" presStyleCnt="1" custLinFactNeighborX="-227" custLinFactNeighborY="7647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415CC17-BD16-2445-A5B7-F9CFF2449875}" type="presOf" srcId="{642E3137-ABD0-418A-ADAE-A26D57069720}" destId="{CD890B89-D50F-7A47-B79F-5E104069A22E}" srcOrd="0" destOrd="0" presId="urn:microsoft.com/office/officeart/2005/8/layout/vList2"/>
    <dgm:cxn modelId="{76B49FBD-51CA-4069-A4A8-4CD3AB8EA3DD}" srcId="{34BC08A9-E460-4A0B-AF3A-8331F4024DC6}" destId="{642E3137-ABD0-418A-ADAE-A26D57069720}" srcOrd="0" destOrd="0" parTransId="{AD8B1421-EC51-46A4-96F9-0B8FDAD70312}" sibTransId="{1F2072D0-E94C-4A2C-BA9E-C1EBDBB58E77}"/>
    <dgm:cxn modelId="{A3039151-BF24-034E-AAE6-E1B3FA513841}" type="presOf" srcId="{34BC08A9-E460-4A0B-AF3A-8331F4024DC6}" destId="{A19D13F9-2E17-C940-9861-D40E5341240B}" srcOrd="0" destOrd="0" presId="urn:microsoft.com/office/officeart/2005/8/layout/vList2"/>
    <dgm:cxn modelId="{B8CB839B-0710-9446-BE72-4F9E4BB9F406}" type="presParOf" srcId="{A19D13F9-2E17-C940-9861-D40E5341240B}" destId="{CD890B89-D50F-7A47-B79F-5E104069A22E}" srcOrd="0" destOrd="0" presId="urn:microsoft.com/office/officeart/2005/8/layout/vList2"/>
  </dgm:cxnLst>
  <dgm:bg/>
  <dgm:whole>
    <a:ln>
      <a:solidFill>
        <a:schemeClr val="tx1">
          <a:lumMod val="95000"/>
          <a:lumOff val="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C08A9-E460-4A0B-AF3A-8331F4024DC6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42E3137-ABD0-418A-ADAE-A26D57069720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a-ES" dirty="0">
              <a:solidFill>
                <a:schemeClr val="tx1"/>
              </a:solidFill>
            </a:rPr>
            <a:t>La policia governativa (II)</a:t>
          </a:r>
          <a:endParaRPr lang="en-US" dirty="0">
            <a:solidFill>
              <a:schemeClr val="tx1"/>
            </a:solidFill>
          </a:endParaRPr>
        </a:p>
      </dgm:t>
    </dgm:pt>
    <dgm:pt modelId="{AD8B1421-EC51-46A4-96F9-0B8FDAD70312}" type="parTrans" cxnId="{76B49FBD-51CA-4069-A4A8-4CD3AB8EA3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2072D0-E94C-4A2C-BA9E-C1EBDBB58E77}" type="sibTrans" cxnId="{76B49FBD-51CA-4069-A4A8-4CD3AB8EA3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D13F9-2E17-C940-9861-D40E5341240B}" type="pres">
      <dgm:prSet presAssocID="{34BC08A9-E460-4A0B-AF3A-8331F4024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D890B89-D50F-7A47-B79F-5E104069A22E}" type="pres">
      <dgm:prSet presAssocID="{642E3137-ABD0-418A-ADAE-A26D57069720}" presName="parentText" presStyleLbl="node1" presStyleIdx="0" presStyleCnt="1" custLinFactNeighborX="-227" custLinFactNeighborY="7647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415CC17-BD16-2445-A5B7-F9CFF2449875}" type="presOf" srcId="{642E3137-ABD0-418A-ADAE-A26D57069720}" destId="{CD890B89-D50F-7A47-B79F-5E104069A22E}" srcOrd="0" destOrd="0" presId="urn:microsoft.com/office/officeart/2005/8/layout/vList2"/>
    <dgm:cxn modelId="{76B49FBD-51CA-4069-A4A8-4CD3AB8EA3DD}" srcId="{34BC08A9-E460-4A0B-AF3A-8331F4024DC6}" destId="{642E3137-ABD0-418A-ADAE-A26D57069720}" srcOrd="0" destOrd="0" parTransId="{AD8B1421-EC51-46A4-96F9-0B8FDAD70312}" sibTransId="{1F2072D0-E94C-4A2C-BA9E-C1EBDBB58E77}"/>
    <dgm:cxn modelId="{A3039151-BF24-034E-AAE6-E1B3FA513841}" type="presOf" srcId="{34BC08A9-E460-4A0B-AF3A-8331F4024DC6}" destId="{A19D13F9-2E17-C940-9861-D40E5341240B}" srcOrd="0" destOrd="0" presId="urn:microsoft.com/office/officeart/2005/8/layout/vList2"/>
    <dgm:cxn modelId="{B8CB839B-0710-9446-BE72-4F9E4BB9F406}" type="presParOf" srcId="{A19D13F9-2E17-C940-9861-D40E5341240B}" destId="{CD890B89-D50F-7A47-B79F-5E104069A22E}" srcOrd="0" destOrd="0" presId="urn:microsoft.com/office/officeart/2005/8/layout/vList2"/>
  </dgm:cxnLst>
  <dgm:bg/>
  <dgm:whole>
    <a:ln>
      <a:solidFill>
        <a:schemeClr val="tx1">
          <a:lumMod val="95000"/>
          <a:lumOff val="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EAE89-9543-4428-B1FC-A3641403EA8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E21B4A-98E7-4FA2-AFBB-715016C26A07}">
      <dgm:prSet custT="1"/>
      <dgm:spPr/>
      <dgm:t>
        <a:bodyPr/>
        <a:lstStyle/>
        <a:p>
          <a:r>
            <a:rPr lang="ca-ES" sz="3200" dirty="0"/>
            <a:t>La policia governativa (III)</a:t>
          </a:r>
          <a:endParaRPr lang="en-US" sz="3200" dirty="0"/>
        </a:p>
      </dgm:t>
    </dgm:pt>
    <dgm:pt modelId="{FAEEF7D3-1A01-47AC-ACBB-2EF0402A799E}" type="parTrans" cxnId="{F318CB95-8C7E-49DF-8EF1-494119CE5D4A}">
      <dgm:prSet/>
      <dgm:spPr/>
      <dgm:t>
        <a:bodyPr/>
        <a:lstStyle/>
        <a:p>
          <a:endParaRPr lang="en-US" sz="3200"/>
        </a:p>
      </dgm:t>
    </dgm:pt>
    <dgm:pt modelId="{32F31D21-58A8-40AE-B835-82A886242600}" type="sibTrans" cxnId="{F318CB95-8C7E-49DF-8EF1-494119CE5D4A}">
      <dgm:prSet/>
      <dgm:spPr/>
      <dgm:t>
        <a:bodyPr/>
        <a:lstStyle/>
        <a:p>
          <a:endParaRPr lang="en-US" sz="3200"/>
        </a:p>
      </dgm:t>
    </dgm:pt>
    <dgm:pt modelId="{883FE4E8-506A-9946-96CF-53F9D9D163C6}">
      <dgm:prSet custT="1"/>
      <dgm:spPr/>
      <dgm:t>
        <a:bodyPr/>
        <a:lstStyle/>
        <a:p>
          <a:endParaRPr lang="en-US" sz="3200" dirty="0"/>
        </a:p>
      </dgm:t>
    </dgm:pt>
    <dgm:pt modelId="{DF5F91C0-EECE-A347-863D-3C6DEFCA395F}" type="parTrans" cxnId="{0DF44B78-903C-4B4C-8942-A329AB1B2207}">
      <dgm:prSet/>
      <dgm:spPr/>
      <dgm:t>
        <a:bodyPr/>
        <a:lstStyle/>
        <a:p>
          <a:endParaRPr lang="es-ES" sz="3200"/>
        </a:p>
      </dgm:t>
    </dgm:pt>
    <dgm:pt modelId="{35080941-8C5D-5F4A-AA49-6D8F23684BD1}" type="sibTrans" cxnId="{0DF44B78-903C-4B4C-8942-A329AB1B2207}">
      <dgm:prSet/>
      <dgm:spPr/>
      <dgm:t>
        <a:bodyPr/>
        <a:lstStyle/>
        <a:p>
          <a:endParaRPr lang="es-ES" sz="3200"/>
        </a:p>
      </dgm:t>
    </dgm:pt>
    <dgm:pt modelId="{3F1AE56F-46E5-3745-944C-EFE494B12246}" type="pres">
      <dgm:prSet presAssocID="{B9EEAE89-9543-4428-B1FC-A3641403EA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827DFBB-0311-1B4E-BDBD-BF2B82216D35}" type="pres">
      <dgm:prSet presAssocID="{DEE21B4A-98E7-4FA2-AFBB-715016C26A07}" presName="parentText" presStyleLbl="node1" presStyleIdx="0" presStyleCnt="1" custScaleY="22203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DDD07C1-504B-8145-8BAF-2AFBB8D5339F}" type="pres">
      <dgm:prSet presAssocID="{DEE21B4A-98E7-4FA2-AFBB-715016C26A0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D9F7330-17CA-8445-B23A-67F058713A81}" type="presOf" srcId="{B9EEAE89-9543-4428-B1FC-A3641403EA88}" destId="{3F1AE56F-46E5-3745-944C-EFE494B12246}" srcOrd="0" destOrd="0" presId="urn:microsoft.com/office/officeart/2005/8/layout/vList2"/>
    <dgm:cxn modelId="{0AD7D192-71B0-504A-9838-5935A9FBEABC}" type="presOf" srcId="{DEE21B4A-98E7-4FA2-AFBB-715016C26A07}" destId="{3827DFBB-0311-1B4E-BDBD-BF2B82216D35}" srcOrd="0" destOrd="0" presId="urn:microsoft.com/office/officeart/2005/8/layout/vList2"/>
    <dgm:cxn modelId="{B29F69CF-5956-FF4D-BCF1-6E0B329CD8AF}" type="presOf" srcId="{883FE4E8-506A-9946-96CF-53F9D9D163C6}" destId="{ADDD07C1-504B-8145-8BAF-2AFBB8D5339F}" srcOrd="0" destOrd="0" presId="urn:microsoft.com/office/officeart/2005/8/layout/vList2"/>
    <dgm:cxn modelId="{0DF44B78-903C-4B4C-8942-A329AB1B2207}" srcId="{DEE21B4A-98E7-4FA2-AFBB-715016C26A07}" destId="{883FE4E8-506A-9946-96CF-53F9D9D163C6}" srcOrd="0" destOrd="0" parTransId="{DF5F91C0-EECE-A347-863D-3C6DEFCA395F}" sibTransId="{35080941-8C5D-5F4A-AA49-6D8F23684BD1}"/>
    <dgm:cxn modelId="{F318CB95-8C7E-49DF-8EF1-494119CE5D4A}" srcId="{B9EEAE89-9543-4428-B1FC-A3641403EA88}" destId="{DEE21B4A-98E7-4FA2-AFBB-715016C26A07}" srcOrd="0" destOrd="0" parTransId="{FAEEF7D3-1A01-47AC-ACBB-2EF0402A799E}" sibTransId="{32F31D21-58A8-40AE-B835-82A886242600}"/>
    <dgm:cxn modelId="{935D5D99-F7A6-454D-9B3E-9ACFF2AE98C5}" type="presParOf" srcId="{3F1AE56F-46E5-3745-944C-EFE494B12246}" destId="{3827DFBB-0311-1B4E-BDBD-BF2B82216D35}" srcOrd="0" destOrd="0" presId="urn:microsoft.com/office/officeart/2005/8/layout/vList2"/>
    <dgm:cxn modelId="{B287B457-66D5-884D-A05D-72D513B2A3F7}" type="presParOf" srcId="{3F1AE56F-46E5-3745-944C-EFE494B12246}" destId="{ADDD07C1-504B-8145-8BAF-2AFBB8D533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C744A-51F5-4CF2-ABCC-10C559FC585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99338-1A3D-4A75-B758-513CA829598C}">
      <dgm:prSet/>
      <dgm:spPr/>
      <dgm:t>
        <a:bodyPr/>
        <a:lstStyle/>
        <a:p>
          <a:pPr>
            <a:lnSpc>
              <a:spcPct val="100000"/>
            </a:lnSpc>
          </a:pPr>
          <a:r>
            <a:rPr lang="ca-ES" noProof="0" dirty="0"/>
            <a:t>Moltíssimes gràcies</a:t>
          </a:r>
        </a:p>
      </dgm:t>
    </dgm:pt>
    <dgm:pt modelId="{35214DFD-4002-4C3E-A21F-EC6FDE40B6C3}" type="parTrans" cxnId="{F02BDE77-F4A7-491C-80B1-92A19796ABE7}">
      <dgm:prSet/>
      <dgm:spPr/>
      <dgm:t>
        <a:bodyPr/>
        <a:lstStyle/>
        <a:p>
          <a:endParaRPr lang="en-US"/>
        </a:p>
      </dgm:t>
    </dgm:pt>
    <dgm:pt modelId="{EC484047-A0D6-4117-B6BB-05124F040C0E}" type="sibTrans" cxnId="{F02BDE77-F4A7-491C-80B1-92A19796ABE7}">
      <dgm:prSet/>
      <dgm:spPr/>
      <dgm:t>
        <a:bodyPr/>
        <a:lstStyle/>
        <a:p>
          <a:endParaRPr lang="en-US"/>
        </a:p>
      </dgm:t>
    </dgm:pt>
    <dgm:pt modelId="{73EB075C-287A-4AC6-8FD2-CE04FCB84A9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err="1"/>
            <a:t>fguillen@gencat.cat</a:t>
          </a:r>
          <a:endParaRPr lang="en-US"/>
        </a:p>
      </dgm:t>
    </dgm:pt>
    <dgm:pt modelId="{28001B93-168A-4DCB-AD98-D49467ACA378}" type="parTrans" cxnId="{E382422C-FC0F-44D7-A1FA-6D2D7401E533}">
      <dgm:prSet/>
      <dgm:spPr/>
      <dgm:t>
        <a:bodyPr/>
        <a:lstStyle/>
        <a:p>
          <a:endParaRPr lang="en-US"/>
        </a:p>
      </dgm:t>
    </dgm:pt>
    <dgm:pt modelId="{D451DE17-49A4-43AF-B103-1CC17EB5FACB}" type="sibTrans" cxnId="{E382422C-FC0F-44D7-A1FA-6D2D7401E533}">
      <dgm:prSet/>
      <dgm:spPr/>
      <dgm:t>
        <a:bodyPr/>
        <a:lstStyle/>
        <a:p>
          <a:endParaRPr lang="en-US"/>
        </a:p>
      </dgm:t>
    </dgm:pt>
    <dgm:pt modelId="{374D5E7C-B956-4AE9-8662-991730C91539}" type="pres">
      <dgm:prSet presAssocID="{B5CC744A-51F5-4CF2-ABCC-10C559FC585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6762139-B1AB-48F9-8C8B-6BE2D15EDADA}" type="pres">
      <dgm:prSet presAssocID="{FFA99338-1A3D-4A75-B758-513CA829598C}" presName="compNode" presStyleCnt="0"/>
      <dgm:spPr/>
    </dgm:pt>
    <dgm:pt modelId="{44A573A1-D064-47C8-A901-F778D09DF2DA}" type="pres">
      <dgm:prSet presAssocID="{FFA99338-1A3D-4A75-B758-513CA82959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FE593B7-738E-44A8-AC5A-9AABB108E3AC}" type="pres">
      <dgm:prSet presAssocID="{FFA99338-1A3D-4A75-B758-513CA829598C}" presName="spaceRect" presStyleCnt="0"/>
      <dgm:spPr/>
    </dgm:pt>
    <dgm:pt modelId="{7A9FA5BF-EA2A-4C49-9B43-8CF7360D7F54}" type="pres">
      <dgm:prSet presAssocID="{FFA99338-1A3D-4A75-B758-513CA829598C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a-ES"/>
        </a:p>
      </dgm:t>
    </dgm:pt>
    <dgm:pt modelId="{3FBF9F24-DD46-4436-80A7-27E0860C30D5}" type="pres">
      <dgm:prSet presAssocID="{EC484047-A0D6-4117-B6BB-05124F040C0E}" presName="sibTrans" presStyleCnt="0"/>
      <dgm:spPr/>
    </dgm:pt>
    <dgm:pt modelId="{06850F50-1EF2-4D66-AFFB-0C74A7323144}" type="pres">
      <dgm:prSet presAssocID="{73EB075C-287A-4AC6-8FD2-CE04FCB84A95}" presName="compNode" presStyleCnt="0"/>
      <dgm:spPr/>
    </dgm:pt>
    <dgm:pt modelId="{CFA69F4A-601E-427B-AC93-CDDF1E7CACE6}" type="pres">
      <dgm:prSet presAssocID="{73EB075C-287A-4AC6-8FD2-CE04FCB84A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6FD2F5B9-EC07-439A-BA22-0A7A7987BCD9}" type="pres">
      <dgm:prSet presAssocID="{73EB075C-287A-4AC6-8FD2-CE04FCB84A95}" presName="spaceRect" presStyleCnt="0"/>
      <dgm:spPr/>
    </dgm:pt>
    <dgm:pt modelId="{43549AED-6121-4696-ACBF-4B8A8114DF64}" type="pres">
      <dgm:prSet presAssocID="{73EB075C-287A-4AC6-8FD2-CE04FCB84A95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66A15AE-7B04-E045-92F2-4131283204EF}" type="presOf" srcId="{B5CC744A-51F5-4CF2-ABCC-10C559FC5858}" destId="{374D5E7C-B956-4AE9-8662-991730C91539}" srcOrd="0" destOrd="0" presId="urn:microsoft.com/office/officeart/2018/2/layout/IconLabelList"/>
    <dgm:cxn modelId="{F02BDE77-F4A7-491C-80B1-92A19796ABE7}" srcId="{B5CC744A-51F5-4CF2-ABCC-10C559FC5858}" destId="{FFA99338-1A3D-4A75-B758-513CA829598C}" srcOrd="0" destOrd="0" parTransId="{35214DFD-4002-4C3E-A21F-EC6FDE40B6C3}" sibTransId="{EC484047-A0D6-4117-B6BB-05124F040C0E}"/>
    <dgm:cxn modelId="{AABA3579-5B23-934F-A90D-C3791A68C173}" type="presOf" srcId="{73EB075C-287A-4AC6-8FD2-CE04FCB84A95}" destId="{43549AED-6121-4696-ACBF-4B8A8114DF64}" srcOrd="0" destOrd="0" presId="urn:microsoft.com/office/officeart/2018/2/layout/IconLabelList"/>
    <dgm:cxn modelId="{E382422C-FC0F-44D7-A1FA-6D2D7401E533}" srcId="{B5CC744A-51F5-4CF2-ABCC-10C559FC5858}" destId="{73EB075C-287A-4AC6-8FD2-CE04FCB84A95}" srcOrd="1" destOrd="0" parTransId="{28001B93-168A-4DCB-AD98-D49467ACA378}" sibTransId="{D451DE17-49A4-43AF-B103-1CC17EB5FACB}"/>
    <dgm:cxn modelId="{8679E9F1-7955-244B-82F4-D37BEA318DD3}" type="presOf" srcId="{FFA99338-1A3D-4A75-B758-513CA829598C}" destId="{7A9FA5BF-EA2A-4C49-9B43-8CF7360D7F54}" srcOrd="0" destOrd="0" presId="urn:microsoft.com/office/officeart/2018/2/layout/IconLabelList"/>
    <dgm:cxn modelId="{EEA13BB6-D178-F24A-AC73-C8F13354E0D1}" type="presParOf" srcId="{374D5E7C-B956-4AE9-8662-991730C91539}" destId="{66762139-B1AB-48F9-8C8B-6BE2D15EDADA}" srcOrd="0" destOrd="0" presId="urn:microsoft.com/office/officeart/2018/2/layout/IconLabelList"/>
    <dgm:cxn modelId="{7B78E2C9-B1EF-2047-89BA-96BDDC55E5B4}" type="presParOf" srcId="{66762139-B1AB-48F9-8C8B-6BE2D15EDADA}" destId="{44A573A1-D064-47C8-A901-F778D09DF2DA}" srcOrd="0" destOrd="0" presId="urn:microsoft.com/office/officeart/2018/2/layout/IconLabelList"/>
    <dgm:cxn modelId="{BC2269BB-4673-4345-A1D9-6E4456FEE2ED}" type="presParOf" srcId="{66762139-B1AB-48F9-8C8B-6BE2D15EDADA}" destId="{7FE593B7-738E-44A8-AC5A-9AABB108E3AC}" srcOrd="1" destOrd="0" presId="urn:microsoft.com/office/officeart/2018/2/layout/IconLabelList"/>
    <dgm:cxn modelId="{7533096A-B4D5-6449-8E3F-CBB4110D0AED}" type="presParOf" srcId="{66762139-B1AB-48F9-8C8B-6BE2D15EDADA}" destId="{7A9FA5BF-EA2A-4C49-9B43-8CF7360D7F54}" srcOrd="2" destOrd="0" presId="urn:microsoft.com/office/officeart/2018/2/layout/IconLabelList"/>
    <dgm:cxn modelId="{28E98C2E-F2B2-7C4D-A537-54B06E495667}" type="presParOf" srcId="{374D5E7C-B956-4AE9-8662-991730C91539}" destId="{3FBF9F24-DD46-4436-80A7-27E0860C30D5}" srcOrd="1" destOrd="0" presId="urn:microsoft.com/office/officeart/2018/2/layout/IconLabelList"/>
    <dgm:cxn modelId="{01DF055A-4CC9-184C-9C82-32E98AE97964}" type="presParOf" srcId="{374D5E7C-B956-4AE9-8662-991730C91539}" destId="{06850F50-1EF2-4D66-AFFB-0C74A7323144}" srcOrd="2" destOrd="0" presId="urn:microsoft.com/office/officeart/2018/2/layout/IconLabelList"/>
    <dgm:cxn modelId="{87C1D4B3-5CCD-F84E-A267-6B0DA2EC138E}" type="presParOf" srcId="{06850F50-1EF2-4D66-AFFB-0C74A7323144}" destId="{CFA69F4A-601E-427B-AC93-CDDF1E7CACE6}" srcOrd="0" destOrd="0" presId="urn:microsoft.com/office/officeart/2018/2/layout/IconLabelList"/>
    <dgm:cxn modelId="{B5772AE3-48C0-A24A-A27D-EE784A1B552E}" type="presParOf" srcId="{06850F50-1EF2-4D66-AFFB-0C74A7323144}" destId="{6FD2F5B9-EC07-439A-BA22-0A7A7987BCD9}" srcOrd="1" destOrd="0" presId="urn:microsoft.com/office/officeart/2018/2/layout/IconLabelList"/>
    <dgm:cxn modelId="{CEB8FFF1-6003-4B44-9E21-9FD1AD61D3B3}" type="presParOf" srcId="{06850F50-1EF2-4D66-AFFB-0C74A7323144}" destId="{43549AED-6121-4696-ACBF-4B8A8114DF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C9E4-82F5-9C48-8EE8-C1DD127D2A47}">
      <dsp:nvSpPr>
        <dsp:cNvPr id="0" name=""/>
        <dsp:cNvSpPr/>
      </dsp:nvSpPr>
      <dsp:spPr>
        <a:xfrm>
          <a:off x="0" y="0"/>
          <a:ext cx="6377769" cy="812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/>
            <a:t>Missió</a:t>
          </a:r>
          <a:endParaRPr lang="en-US" sz="2800" kern="1200"/>
        </a:p>
      </dsp:txBody>
      <dsp:txXfrm>
        <a:off x="39641" y="39641"/>
        <a:ext cx="6298487" cy="732759"/>
      </dsp:txXfrm>
    </dsp:sp>
    <dsp:sp modelId="{2C17B142-2AB5-D143-BEF5-B8E201F456B0}">
      <dsp:nvSpPr>
        <dsp:cNvPr id="0" name=""/>
        <dsp:cNvSpPr/>
      </dsp:nvSpPr>
      <dsp:spPr>
        <a:xfrm>
          <a:off x="0" y="824565"/>
          <a:ext cx="6377769" cy="8120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/>
            <a:t>Relació amb la llei</a:t>
          </a:r>
          <a:endParaRPr lang="en-US" sz="2800" kern="1200" dirty="0"/>
        </a:p>
      </dsp:txBody>
      <dsp:txXfrm>
        <a:off x="39641" y="864206"/>
        <a:ext cx="6298487" cy="732759"/>
      </dsp:txXfrm>
    </dsp:sp>
    <dsp:sp modelId="{F5797AF1-F738-A943-AB32-A9D099067E67}">
      <dsp:nvSpPr>
        <dsp:cNvPr id="0" name=""/>
        <dsp:cNvSpPr/>
      </dsp:nvSpPr>
      <dsp:spPr>
        <a:xfrm>
          <a:off x="0" y="1647589"/>
          <a:ext cx="6377769" cy="8120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/>
            <a:t>Poder</a:t>
          </a:r>
          <a:endParaRPr lang="en-US" sz="2800" kern="1200"/>
        </a:p>
      </dsp:txBody>
      <dsp:txXfrm>
        <a:off x="39641" y="1687230"/>
        <a:ext cx="6298487" cy="732759"/>
      </dsp:txXfrm>
    </dsp:sp>
    <dsp:sp modelId="{5E5B8EEF-782C-2247-8FB9-3AAE9AA68070}">
      <dsp:nvSpPr>
        <dsp:cNvPr id="0" name=""/>
        <dsp:cNvSpPr/>
      </dsp:nvSpPr>
      <dsp:spPr>
        <a:xfrm>
          <a:off x="0" y="2470614"/>
          <a:ext cx="6377769" cy="812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/>
            <a:t>ciutadà</a:t>
          </a:r>
          <a:endParaRPr lang="en-US" sz="2800" kern="1200" dirty="0"/>
        </a:p>
      </dsp:txBody>
      <dsp:txXfrm>
        <a:off x="39641" y="2510255"/>
        <a:ext cx="6298487" cy="732759"/>
      </dsp:txXfrm>
    </dsp:sp>
    <dsp:sp modelId="{8EAB0FCD-32DF-1546-ABE6-3075D7CEBED9}">
      <dsp:nvSpPr>
        <dsp:cNvPr id="0" name=""/>
        <dsp:cNvSpPr/>
      </dsp:nvSpPr>
      <dsp:spPr>
        <a:xfrm>
          <a:off x="0" y="3293638"/>
          <a:ext cx="6377769" cy="81204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/>
            <a:t>organització</a:t>
          </a:r>
          <a:r>
            <a:rPr lang="ca-ES" sz="500" kern="1200" dirty="0"/>
            <a:t> </a:t>
          </a:r>
          <a:endParaRPr lang="en-US" sz="500" kern="1200" dirty="0"/>
        </a:p>
      </dsp:txBody>
      <dsp:txXfrm>
        <a:off x="39641" y="3333279"/>
        <a:ext cx="6298487" cy="732759"/>
      </dsp:txXfrm>
    </dsp:sp>
    <dsp:sp modelId="{B8D63803-C171-45B7-903C-2B2A73594DB1}">
      <dsp:nvSpPr>
        <dsp:cNvPr id="0" name=""/>
        <dsp:cNvSpPr/>
      </dsp:nvSpPr>
      <dsp:spPr>
        <a:xfrm>
          <a:off x="0" y="4116663"/>
          <a:ext cx="6377769" cy="812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chemeClr val="tx1"/>
              </a:solidFill>
            </a:rPr>
            <a:t>Es predica de TOTA l’organització, no de cada unitat</a:t>
          </a:r>
          <a:endParaRPr lang="ca-ES" sz="2800" kern="1200" dirty="0">
            <a:solidFill>
              <a:schemeClr val="tx1"/>
            </a:solidFill>
          </a:endParaRPr>
        </a:p>
      </dsp:txBody>
      <dsp:txXfrm>
        <a:off x="39641" y="4156304"/>
        <a:ext cx="6298487" cy="732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90B89-D50F-7A47-B79F-5E104069A22E}">
      <dsp:nvSpPr>
        <dsp:cNvPr id="0" name=""/>
        <dsp:cNvSpPr/>
      </dsp:nvSpPr>
      <dsp:spPr>
        <a:xfrm>
          <a:off x="0" y="6109"/>
          <a:ext cx="8098616" cy="9360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>
              <a:solidFill>
                <a:schemeClr val="tx1"/>
              </a:solidFill>
            </a:rPr>
            <a:t>La policia governativa (I)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5692" y="51801"/>
        <a:ext cx="8007232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90B89-D50F-7A47-B79F-5E104069A22E}">
      <dsp:nvSpPr>
        <dsp:cNvPr id="0" name=""/>
        <dsp:cNvSpPr/>
      </dsp:nvSpPr>
      <dsp:spPr>
        <a:xfrm>
          <a:off x="0" y="10192"/>
          <a:ext cx="8058991" cy="7488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>
              <a:solidFill>
                <a:schemeClr val="tx1"/>
              </a:solidFill>
            </a:rPr>
            <a:t>La policia governativa (II)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6553" y="46745"/>
        <a:ext cx="7985885" cy="67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7DFBB-0311-1B4E-BDBD-BF2B82216D35}">
      <dsp:nvSpPr>
        <dsp:cNvPr id="0" name=""/>
        <dsp:cNvSpPr/>
      </dsp:nvSpPr>
      <dsp:spPr>
        <a:xfrm>
          <a:off x="0" y="12248"/>
          <a:ext cx="7931894" cy="765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La policia governativa (III)</a:t>
          </a:r>
          <a:endParaRPr lang="en-US" sz="3200" kern="1200" dirty="0"/>
        </a:p>
      </dsp:txBody>
      <dsp:txXfrm>
        <a:off x="37374" y="49622"/>
        <a:ext cx="7857146" cy="690871"/>
      </dsp:txXfrm>
    </dsp:sp>
    <dsp:sp modelId="{ADDD07C1-504B-8145-8BAF-2AFBB8D5339F}">
      <dsp:nvSpPr>
        <dsp:cNvPr id="0" name=""/>
        <dsp:cNvSpPr/>
      </dsp:nvSpPr>
      <dsp:spPr>
        <a:xfrm>
          <a:off x="0" y="777868"/>
          <a:ext cx="7931894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3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200" kern="1200" dirty="0"/>
        </a:p>
      </dsp:txBody>
      <dsp:txXfrm>
        <a:off x="0" y="777868"/>
        <a:ext cx="7931894" cy="82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573A1-D064-47C8-A901-F778D09DF2D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FA5BF-EA2A-4C49-9B43-8CF7360D7F54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a-ES" sz="3800" kern="1200" noProof="0" dirty="0"/>
            <a:t>Moltíssimes gràcies</a:t>
          </a:r>
        </a:p>
      </dsp:txBody>
      <dsp:txXfrm>
        <a:off x="559800" y="3022743"/>
        <a:ext cx="4320000" cy="720000"/>
      </dsp:txXfrm>
    </dsp:sp>
    <dsp:sp modelId="{CFA69F4A-601E-427B-AC93-CDDF1E7CACE6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9AED-6121-4696-ACBF-4B8A8114DF64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err="1"/>
            <a:t>fguillen@gencat.cat</a:t>
          </a:r>
          <a:endParaRPr lang="en-US" sz="38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1C535-682A-417E-B762-0B2B37A247D5}" type="datetimeFigureOut">
              <a:rPr lang="ca-ES" smtClean="0"/>
              <a:t>17/12/2021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A581-318E-44B0-83C7-748C6C3C4A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171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554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378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4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926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17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990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237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96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19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81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20/12/2021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Francesc Guillén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59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9000">
              <a:schemeClr val="accent1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20/12/2021</a:t>
            </a: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Francesc Guillén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CDD8-7E65-4D46-8D98-E672485171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22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ca-ES" sz="4000">
                <a:solidFill>
                  <a:srgbClr val="FFFFFF"/>
                </a:solidFill>
              </a:rPr>
              <a:t>MODELS DE POLICIA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 flipV="1">
            <a:off x="660042" y="4502726"/>
            <a:ext cx="2919738" cy="1336285"/>
          </a:xfrm>
        </p:spPr>
        <p:txBody>
          <a:bodyPr anchor="b">
            <a:normAutofit/>
          </a:bodyPr>
          <a:lstStyle/>
          <a:p>
            <a:pPr algn="l"/>
            <a:endParaRPr lang="ca-ES" sz="2000" dirty="0">
              <a:solidFill>
                <a:srgbClr val="FFFFFF"/>
              </a:solidFill>
            </a:endParaRPr>
          </a:p>
          <a:p>
            <a:pPr algn="l"/>
            <a:endParaRPr lang="ca-ES" sz="2000" dirty="0">
              <a:solidFill>
                <a:srgbClr val="FFFFFF"/>
              </a:solidFill>
            </a:endParaRPr>
          </a:p>
          <a:p>
            <a:pPr algn="l"/>
            <a:endParaRPr lang="ca-ES" sz="2000" dirty="0">
              <a:solidFill>
                <a:srgbClr val="FFFFFF"/>
              </a:solidFill>
            </a:endParaRPr>
          </a:p>
          <a:p>
            <a:pPr algn="l"/>
            <a:endParaRPr lang="ca-ES" sz="2000" dirty="0">
              <a:solidFill>
                <a:srgbClr val="FFFFFF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a-ES" sz="1100">
                <a:solidFill>
                  <a:srgbClr val="FFFFFF"/>
                </a:solidFill>
              </a:rPr>
              <a:t>Francesc Guillén</a:t>
            </a:r>
          </a:p>
        </p:txBody>
      </p:sp>
      <p:pic>
        <p:nvPicPr>
          <p:cNvPr id="10" name="Picture 2" descr="C:\Users\felipe\Desktop\Foto 17-2-15 15 22 45_lim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ca-E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DBCDD8-7E65-4D46-8D98-E67248517158}" type="slidenum">
              <a:rPr lang="ca-E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ca-E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ítol 2"/>
          <p:cNvSpPr txBox="1">
            <a:spLocks/>
          </p:cNvSpPr>
          <p:nvPr/>
        </p:nvSpPr>
        <p:spPr>
          <a:xfrm>
            <a:off x="748145" y="1246909"/>
            <a:ext cx="10806546" cy="4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sz="4800" dirty="0"/>
          </a:p>
          <a:p>
            <a:endParaRPr lang="ca-ES" sz="4800" dirty="0"/>
          </a:p>
          <a:p>
            <a:endParaRPr lang="ca-ES" sz="4800" dirty="0"/>
          </a:p>
        </p:txBody>
      </p:sp>
      <p:sp>
        <p:nvSpPr>
          <p:cNvPr id="9" name="Subtítol 2"/>
          <p:cNvSpPr txBox="1">
            <a:spLocks/>
          </p:cNvSpPr>
          <p:nvPr/>
        </p:nvSpPr>
        <p:spPr>
          <a:xfrm>
            <a:off x="900545" y="1399309"/>
            <a:ext cx="10806546" cy="4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sz="4800" dirty="0"/>
          </a:p>
          <a:p>
            <a:endParaRPr lang="ca-ES" sz="4800" dirty="0"/>
          </a:p>
          <a:p>
            <a:r>
              <a:rPr lang="ca-ES" sz="48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91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a-ES" sz="3200" dirty="0"/>
              <a:t>Els problemes:</a:t>
            </a:r>
          </a:p>
          <a:p>
            <a:pPr lvl="1"/>
            <a:r>
              <a:rPr lang="ca-ES" sz="2800" dirty="0"/>
              <a:t>Desconnexió policia-públic (molt clar en cas minories als EEUU</a:t>
            </a:r>
            <a:r>
              <a:rPr lang="ca-ES" sz="2800" dirty="0" smtClean="0"/>
              <a:t>).</a:t>
            </a:r>
          </a:p>
          <a:p>
            <a:pPr marL="457200" lvl="1" indent="0">
              <a:buNone/>
            </a:pPr>
            <a:endParaRPr lang="ca-ES" sz="2800" dirty="0"/>
          </a:p>
          <a:p>
            <a:pPr lvl="1"/>
            <a:r>
              <a:rPr lang="ca-ES" sz="2800" dirty="0"/>
              <a:t>No soluciona problemes de la gent (</a:t>
            </a:r>
            <a:r>
              <a:rPr lang="ca-ES" sz="2800" dirty="0" err="1"/>
              <a:t>Goldstein</a:t>
            </a:r>
            <a:r>
              <a:rPr lang="ca-ES" sz="2800" dirty="0" smtClean="0"/>
              <a:t>).</a:t>
            </a:r>
          </a:p>
          <a:p>
            <a:pPr marL="457200" lvl="1" indent="0">
              <a:buNone/>
            </a:pPr>
            <a:endParaRPr lang="ca-ES" sz="2800" dirty="0"/>
          </a:p>
          <a:p>
            <a:pPr lvl="1"/>
            <a:r>
              <a:rPr lang="ca-ES" sz="2800" dirty="0"/>
              <a:t>es compara falsament amb altres professions:</a:t>
            </a:r>
          </a:p>
          <a:p>
            <a:pPr marL="457200" lvl="1" indent="0">
              <a:buNone/>
            </a:pPr>
            <a:r>
              <a:rPr lang="ca-ES" sz="2800" dirty="0" smtClean="0"/>
              <a:t>  metges </a:t>
            </a:r>
            <a:r>
              <a:rPr lang="ca-ES" sz="2800" dirty="0"/>
              <a:t>o mestres no decideixen </a:t>
            </a:r>
            <a:r>
              <a:rPr lang="ca-ES" sz="2800" dirty="0" smtClean="0"/>
              <a:t>  polítiques</a:t>
            </a:r>
            <a:r>
              <a:rPr lang="ca-ES" sz="2800" dirty="0"/>
              <a:t>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B07013D-706F-FF4D-9798-1C70FDA984EA}"/>
              </a:ext>
            </a:extLst>
          </p:cNvPr>
          <p:cNvSpPr txBox="1"/>
          <p:nvPr/>
        </p:nvSpPr>
        <p:spPr>
          <a:xfrm>
            <a:off x="4274027" y="109410"/>
            <a:ext cx="791492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model professional (IV) </a:t>
            </a:r>
            <a:r>
              <a:rPr lang="en-US" sz="3200" dirty="0" smtClean="0"/>
              <a:t>:</a:t>
            </a:r>
            <a:endParaRPr lang="en-US" sz="3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828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239864"/>
            <a:ext cx="6555347" cy="58721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Exemple model: Policia Metropolitana Londres (UK- excepció IN)</a:t>
            </a:r>
            <a:endParaRPr lang="ca-ES" dirty="0"/>
          </a:p>
          <a:p>
            <a:r>
              <a:rPr lang="ca-ES" dirty="0" smtClean="0"/>
              <a:t>El </a:t>
            </a:r>
            <a:r>
              <a:rPr lang="ca-ES" dirty="0"/>
              <a:t>policia és un ciutadà d’uniforme que proveeix els altres ciutadans amb un servei públic de seguretat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No té poders propis, sinó en la mesura que els ciutadans (subjectes sobirans) els hi deleguen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L’ús de la força es contempla com a excepció (</a:t>
            </a:r>
            <a:r>
              <a:rPr lang="ca-ES" i="1" dirty="0" err="1"/>
              <a:t>policing</a:t>
            </a:r>
            <a:r>
              <a:rPr lang="ca-ES" i="1" dirty="0"/>
              <a:t> </a:t>
            </a:r>
            <a:r>
              <a:rPr lang="ca-ES" i="1" dirty="0" err="1"/>
              <a:t>by</a:t>
            </a:r>
            <a:r>
              <a:rPr lang="ca-ES" i="1" dirty="0"/>
              <a:t> consent</a:t>
            </a:r>
            <a:r>
              <a:rPr lang="ca-ES" dirty="0"/>
              <a:t>).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0C6713-3D30-A543-8A93-9D94306D6BAA}"/>
              </a:ext>
            </a:extLst>
          </p:cNvPr>
          <p:cNvSpPr txBox="1"/>
          <p:nvPr/>
        </p:nvSpPr>
        <p:spPr>
          <a:xfrm>
            <a:off x="4037826" y="0"/>
            <a:ext cx="8011614" cy="13542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 dirty="0"/>
              <a:t>model comunitari (proximitat o servei públic) (I)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108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5711" y="1090098"/>
            <a:ext cx="6555347" cy="554604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sz="3000" dirty="0" smtClean="0"/>
              <a:t>L’objecte </a:t>
            </a:r>
            <a:r>
              <a:rPr lang="ca-ES" sz="3000" dirty="0"/>
              <a:t>de la labor policial és el ciutadà:</a:t>
            </a:r>
          </a:p>
          <a:p>
            <a:pPr lvl="1"/>
            <a:r>
              <a:rPr lang="ca-ES" sz="3000" dirty="0"/>
              <a:t>Atén les seves demandes i necessitats.</a:t>
            </a:r>
          </a:p>
          <a:p>
            <a:pPr lvl="1"/>
            <a:r>
              <a:rPr lang="ca-ES" sz="3000" dirty="0"/>
              <a:t>L’informa de les accions que du a terme (transparència)</a:t>
            </a:r>
          </a:p>
          <a:p>
            <a:pPr lvl="1"/>
            <a:r>
              <a:rPr lang="ca-ES" sz="3000" dirty="0"/>
              <a:t>Atén les queixes del ciutadà</a:t>
            </a:r>
          </a:p>
          <a:p>
            <a:pPr lvl="1"/>
            <a:r>
              <a:rPr lang="ca-ES" sz="3000" dirty="0"/>
              <a:t>Rendeix comptes (</a:t>
            </a:r>
            <a:r>
              <a:rPr lang="ca-ES" sz="3000" i="1" dirty="0" err="1"/>
              <a:t>accountability</a:t>
            </a:r>
            <a:r>
              <a:rPr lang="ca-ES" sz="3000" dirty="0" smtClean="0"/>
              <a:t>)</a:t>
            </a:r>
          </a:p>
          <a:p>
            <a:pPr marL="457200" lvl="1" indent="0">
              <a:buNone/>
            </a:pPr>
            <a:endParaRPr lang="ca-ES" sz="2800" dirty="0" smtClean="0"/>
          </a:p>
          <a:p>
            <a:r>
              <a:rPr lang="ca-ES" sz="3000" dirty="0" smtClean="0"/>
              <a:t>Model de les tres “</a:t>
            </a:r>
            <a:r>
              <a:rPr lang="ca-ES" sz="3000" dirty="0" err="1" smtClean="0"/>
              <a:t>Ps</a:t>
            </a:r>
            <a:r>
              <a:rPr lang="ca-ES" sz="3000" dirty="0" smtClean="0"/>
              <a:t>”- </a:t>
            </a:r>
            <a:r>
              <a:rPr lang="ca-ES" sz="3000" i="1" dirty="0" err="1" smtClean="0"/>
              <a:t>Prevention</a:t>
            </a:r>
            <a:r>
              <a:rPr lang="ca-ES" sz="3000" dirty="0" smtClean="0"/>
              <a:t>, </a:t>
            </a:r>
            <a:r>
              <a:rPr lang="ca-ES" sz="3000" i="1" dirty="0" err="1" smtClean="0"/>
              <a:t>Partnership</a:t>
            </a:r>
            <a:r>
              <a:rPr lang="ca-ES" sz="3000" i="1" dirty="0" smtClean="0"/>
              <a:t> </a:t>
            </a:r>
            <a:r>
              <a:rPr lang="ca-ES" sz="3000" dirty="0" smtClean="0"/>
              <a:t>(</a:t>
            </a:r>
            <a:r>
              <a:rPr lang="ca-ES" sz="3000" dirty="0" err="1" smtClean="0"/>
              <a:t>co</a:t>
            </a:r>
            <a:r>
              <a:rPr lang="ca-ES" sz="3000" dirty="0" smtClean="0"/>
              <a:t>-producció) i </a:t>
            </a:r>
            <a:r>
              <a:rPr lang="ca-ES" sz="3000" i="1" dirty="0" err="1" smtClean="0"/>
              <a:t>Problem</a:t>
            </a:r>
            <a:r>
              <a:rPr lang="ca-ES" sz="3000" i="1" dirty="0" smtClean="0"/>
              <a:t> </a:t>
            </a:r>
            <a:r>
              <a:rPr lang="ca-ES" sz="3000" i="1" dirty="0" err="1" smtClean="0"/>
              <a:t>Solving</a:t>
            </a:r>
            <a:r>
              <a:rPr lang="ca-ES" sz="3000" dirty="0" smtClean="0"/>
              <a:t>.</a:t>
            </a:r>
          </a:p>
          <a:p>
            <a:pPr marL="457200" lvl="1" indent="0">
              <a:buNone/>
            </a:pPr>
            <a:endParaRPr lang="ca-ES" sz="28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517CD5-0125-E645-A2D8-002844D455EC}"/>
              </a:ext>
            </a:extLst>
          </p:cNvPr>
          <p:cNvSpPr txBox="1"/>
          <p:nvPr/>
        </p:nvSpPr>
        <p:spPr>
          <a:xfrm>
            <a:off x="4093385" y="-90254"/>
            <a:ext cx="8081506" cy="13542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model </a:t>
            </a:r>
            <a:r>
              <a:rPr lang="en-US" sz="3200" dirty="0" err="1"/>
              <a:t>comunitari</a:t>
            </a:r>
            <a:r>
              <a:rPr lang="en-US" sz="3200" dirty="0"/>
              <a:t> (</a:t>
            </a:r>
            <a:r>
              <a:rPr lang="en-US" sz="3200" dirty="0" err="1"/>
              <a:t>proximitat</a:t>
            </a:r>
            <a:r>
              <a:rPr lang="en-US" sz="3200" dirty="0"/>
              <a:t> o </a:t>
            </a:r>
            <a:r>
              <a:rPr lang="en-US" sz="3200" dirty="0" err="1"/>
              <a:t>servei</a:t>
            </a:r>
            <a:r>
              <a:rPr lang="en-US" sz="3200" dirty="0"/>
              <a:t> </a:t>
            </a:r>
            <a:r>
              <a:rPr lang="en-US" sz="3200" dirty="0" err="1"/>
              <a:t>públic</a:t>
            </a:r>
            <a:r>
              <a:rPr lang="en-US" sz="3200" dirty="0" smtClean="0"/>
              <a:t>) (</a:t>
            </a:r>
            <a:r>
              <a:rPr lang="en-US" sz="3200" dirty="0"/>
              <a:t>II) 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898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E931ADEA-DCF8-DD49-B848-5AF8C344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596325"/>
            <a:ext cx="6555347" cy="459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ct val="20000"/>
              </a:spcBef>
              <a:spcAft>
                <a:spcPts val="600"/>
              </a:spcAft>
            </a:pPr>
            <a:r>
              <a:rPr lang="ca-ES" sz="3000" dirty="0" smtClean="0"/>
              <a:t>La </a:t>
            </a:r>
            <a:r>
              <a:rPr lang="ca-ES" sz="3000" dirty="0"/>
              <a:t>satisfacció del ciutadà és la finalitat (molta rellevància de la </a:t>
            </a:r>
            <a:r>
              <a:rPr lang="ca-ES" sz="3000" b="1" dirty="0"/>
              <a:t>seguretat </a:t>
            </a:r>
            <a:r>
              <a:rPr lang="ca-ES" sz="3000" b="1" dirty="0" smtClean="0"/>
              <a:t>subjectiva</a:t>
            </a:r>
            <a:r>
              <a:rPr lang="ca-ES" sz="3000" dirty="0" smtClean="0"/>
              <a:t>).</a:t>
            </a:r>
          </a:p>
          <a:p>
            <a:pPr marL="514350" indent="-457200">
              <a:spcBef>
                <a:spcPct val="20000"/>
              </a:spcBef>
              <a:spcAft>
                <a:spcPts val="600"/>
              </a:spcAft>
            </a:pPr>
            <a:endParaRPr lang="ca-ES" sz="3000" dirty="0"/>
          </a:p>
          <a:p>
            <a:pPr marL="228600" lvl="1">
              <a:spcBef>
                <a:spcPct val="20000"/>
              </a:spcBef>
              <a:spcAft>
                <a:spcPts val="600"/>
              </a:spcAft>
            </a:pPr>
            <a:r>
              <a:rPr lang="ca-ES" sz="3000" dirty="0"/>
              <a:t>Delinqüència important en funció de la incidència en la seguretat de les persones</a:t>
            </a:r>
            <a:r>
              <a:rPr lang="ca-ES" sz="3000" dirty="0" smtClean="0"/>
              <a:t>.</a:t>
            </a:r>
          </a:p>
          <a:p>
            <a:pPr marL="228600" lvl="1">
              <a:spcBef>
                <a:spcPct val="20000"/>
              </a:spcBef>
              <a:spcAft>
                <a:spcPts val="600"/>
              </a:spcAft>
            </a:pPr>
            <a:endParaRPr lang="ca-ES" sz="3000" dirty="0"/>
          </a:p>
          <a:p>
            <a:pPr marL="285750">
              <a:spcBef>
                <a:spcPct val="20000"/>
              </a:spcBef>
              <a:spcAft>
                <a:spcPts val="600"/>
              </a:spcAft>
            </a:pPr>
            <a:r>
              <a:rPr lang="ca-ES" sz="3000" dirty="0"/>
              <a:t>La llei és un referent a respectar però no és el nucli de la funció policial, que és el servei públic de seguretat.</a:t>
            </a:r>
          </a:p>
          <a:p>
            <a:pPr marL="285750">
              <a:spcBef>
                <a:spcPct val="200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554891" y="6432042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90D981-A887-3641-B83D-3AD00EA2F8CF}"/>
              </a:ext>
            </a:extLst>
          </p:cNvPr>
          <p:cNvSpPr txBox="1"/>
          <p:nvPr/>
        </p:nvSpPr>
        <p:spPr>
          <a:xfrm>
            <a:off x="4068365" y="37211"/>
            <a:ext cx="8199681" cy="10772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a-ES" sz="3200" dirty="0"/>
              <a:t>model comunitari (proximitat o servei públic)</a:t>
            </a:r>
          </a:p>
          <a:p>
            <a:r>
              <a:rPr lang="ca-ES" sz="3200" dirty="0"/>
              <a:t>(III)</a:t>
            </a:r>
          </a:p>
        </p:txBody>
      </p:sp>
    </p:spTree>
    <p:extLst>
      <p:ext uri="{BB962C8B-B14F-4D97-AF65-F5344CB8AC3E}">
        <p14:creationId xmlns:p14="http://schemas.microsoft.com/office/powerpoint/2010/main" val="366830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31E0CC32-437F-1246-B3A3-AFC1B512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952786"/>
            <a:ext cx="6555347" cy="424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ca-ES" dirty="0"/>
              <a:t>Els/les </a:t>
            </a:r>
            <a:r>
              <a:rPr lang="ca-ES" dirty="0" smtClean="0"/>
              <a:t>policies de base </a:t>
            </a:r>
            <a:r>
              <a:rPr lang="ca-ES" dirty="0"/>
              <a:t>tenen una àmplia discrecionalitat i poder de decisió (reducció de la centralització)</a:t>
            </a:r>
          </a:p>
          <a:p>
            <a:pPr marL="285750">
              <a:spcAft>
                <a:spcPts val="600"/>
              </a:spcAft>
            </a:pPr>
            <a:endParaRPr lang="ca-ES" dirty="0"/>
          </a:p>
          <a:p>
            <a:pPr marL="285750">
              <a:spcAft>
                <a:spcPts val="600"/>
              </a:spcAft>
            </a:pPr>
            <a:r>
              <a:rPr lang="ca-ES" dirty="0"/>
              <a:t>El control jurisdiccional existeix, però no és el mecanisme fonamental de supervisió de la policia.</a:t>
            </a:r>
          </a:p>
          <a:p>
            <a:pPr marL="285750"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07AC0DC-0176-5A42-9A8B-34C9080909CD}"/>
              </a:ext>
            </a:extLst>
          </p:cNvPr>
          <p:cNvSpPr txBox="1"/>
          <p:nvPr/>
        </p:nvSpPr>
        <p:spPr>
          <a:xfrm>
            <a:off x="4009247" y="-55779"/>
            <a:ext cx="8199681" cy="10772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a-ES" sz="3200" dirty="0"/>
              <a:t>model comunitari (proximitat o servei públic)</a:t>
            </a:r>
          </a:p>
          <a:p>
            <a:r>
              <a:rPr lang="ca-ES" sz="3200" dirty="0"/>
              <a:t> (IV)</a:t>
            </a:r>
          </a:p>
        </p:txBody>
      </p:sp>
    </p:spTree>
    <p:extLst>
      <p:ext uri="{BB962C8B-B14F-4D97-AF65-F5344CB8AC3E}">
        <p14:creationId xmlns:p14="http://schemas.microsoft.com/office/powerpoint/2010/main" val="327347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A5D7D04-5447-B640-A7EB-EC8102934D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0" y="1534332"/>
            <a:ext cx="7696199" cy="466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Problemes</a:t>
            </a:r>
            <a:r>
              <a:rPr lang="ca-ES" dirty="0"/>
              <a:t>:</a:t>
            </a:r>
          </a:p>
          <a:p>
            <a:endParaRPr lang="ca-ES" dirty="0" smtClean="0"/>
          </a:p>
          <a:p>
            <a:r>
              <a:rPr lang="ca-ES" dirty="0" smtClean="0"/>
              <a:t>Dificultat </a:t>
            </a:r>
            <a:r>
              <a:rPr lang="ca-ES" dirty="0"/>
              <a:t>de trobar una única comunitat a les </a:t>
            </a:r>
            <a:r>
              <a:rPr lang="ca-ES" dirty="0" smtClean="0"/>
              <a:t>nostres </a:t>
            </a:r>
            <a:r>
              <a:rPr lang="ca-ES" dirty="0"/>
              <a:t>societats plurals i diverses —</a:t>
            </a:r>
            <a:r>
              <a:rPr lang="ca-ES" dirty="0" smtClean="0"/>
              <a:t>gestionar el </a:t>
            </a:r>
            <a:r>
              <a:rPr lang="ca-ES" dirty="0"/>
              <a:t>conflicte.</a:t>
            </a:r>
          </a:p>
          <a:p>
            <a:endParaRPr lang="ca-ES" dirty="0" smtClean="0"/>
          </a:p>
          <a:p>
            <a:r>
              <a:rPr lang="ca-ES" dirty="0" smtClean="0"/>
              <a:t>Els </a:t>
            </a:r>
            <a:r>
              <a:rPr lang="ca-ES" dirty="0"/>
              <a:t>sectors participatius i organitzats poden </a:t>
            </a:r>
            <a:r>
              <a:rPr lang="ca-ES" dirty="0" smtClean="0"/>
              <a:t>manipular </a:t>
            </a:r>
            <a:r>
              <a:rPr lang="ca-ES" dirty="0"/>
              <a:t>el sistema.</a:t>
            </a:r>
          </a:p>
          <a:p>
            <a:endParaRPr lang="ca-ES" dirty="0" smtClean="0"/>
          </a:p>
          <a:p>
            <a:r>
              <a:rPr lang="ca-ES" dirty="0" smtClean="0"/>
              <a:t>Dificultat </a:t>
            </a:r>
            <a:r>
              <a:rPr lang="ca-ES" dirty="0"/>
              <a:t>d’atendre demandes </a:t>
            </a:r>
            <a:r>
              <a:rPr lang="ca-ES"/>
              <a:t>il·legals</a:t>
            </a:r>
            <a:r>
              <a:rPr lang="ca-ES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Desbordament de peticions.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3B3DDE2-9864-C945-80E4-4FF34F56C5F2}"/>
              </a:ext>
            </a:extLst>
          </p:cNvPr>
          <p:cNvSpPr txBox="1"/>
          <p:nvPr/>
        </p:nvSpPr>
        <p:spPr>
          <a:xfrm>
            <a:off x="4083863" y="48246"/>
            <a:ext cx="806210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/>
              <a:t>model comunitari (proximitat o servei públic) (V)</a:t>
            </a:r>
          </a:p>
        </p:txBody>
      </p:sp>
    </p:spTree>
    <p:extLst>
      <p:ext uri="{BB962C8B-B14F-4D97-AF65-F5344CB8AC3E}">
        <p14:creationId xmlns:p14="http://schemas.microsoft.com/office/powerpoint/2010/main" val="183922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1519" y="1797803"/>
            <a:ext cx="6964087" cy="4397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a-ES" dirty="0"/>
              <a:t>Context:</a:t>
            </a:r>
          </a:p>
          <a:p>
            <a:endParaRPr lang="ca-ES" dirty="0"/>
          </a:p>
          <a:p>
            <a:r>
              <a:rPr lang="ca-ES" dirty="0"/>
              <a:t>Globalització de la seguretat.</a:t>
            </a:r>
          </a:p>
          <a:p>
            <a:r>
              <a:rPr lang="ca-ES" dirty="0"/>
              <a:t>Exigència de proximitat.</a:t>
            </a:r>
          </a:p>
          <a:p>
            <a:r>
              <a:rPr lang="ca-ES" dirty="0"/>
              <a:t>Multiplicació de les esferes de risc</a:t>
            </a:r>
            <a:r>
              <a:rPr lang="ca-ES" sz="3200" dirty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A1F85D-5262-174D-9EBE-0DB570895833}"/>
              </a:ext>
            </a:extLst>
          </p:cNvPr>
          <p:cNvSpPr txBox="1"/>
          <p:nvPr/>
        </p:nvSpPr>
        <p:spPr>
          <a:xfrm>
            <a:off x="4037826" y="37128"/>
            <a:ext cx="8197163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/>
              <a:t>La seguretat plural (I)</a:t>
            </a:r>
          </a:p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563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441342"/>
            <a:ext cx="6555347" cy="4754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L’Estat no pot garantir la seguretat </a:t>
            </a:r>
            <a:r>
              <a:rPr lang="ca-ES" dirty="0" smtClean="0"/>
              <a:t>per </a:t>
            </a:r>
            <a:r>
              <a:rPr lang="ca-ES" dirty="0"/>
              <a:t>sí </a:t>
            </a:r>
            <a:r>
              <a:rPr lang="ca-ES" dirty="0" smtClean="0"/>
              <a:t>mateix (mai ho ha fet, però ara evident).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La separació de poders i la defensa dels drets han de seguir presents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L’ús de la força ha de ser legítim</a:t>
            </a:r>
            <a:r>
              <a:rPr lang="ca-ES" dirty="0" smtClean="0"/>
              <a:t>, no la norma, </a:t>
            </a:r>
            <a:r>
              <a:rPr lang="ca-ES" dirty="0"/>
              <a:t>però pot ser necessari.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E245EC-835B-0E4E-A982-4F5865AD4834}"/>
              </a:ext>
            </a:extLst>
          </p:cNvPr>
          <p:cNvSpPr txBox="1"/>
          <p:nvPr/>
        </p:nvSpPr>
        <p:spPr>
          <a:xfrm>
            <a:off x="4037826" y="10138"/>
            <a:ext cx="8267569" cy="87024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 dirty="0"/>
              <a:t>La seguretat plural (II)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629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a-ES" dirty="0"/>
              <a:t>Apareixen altres actors: (interns i internacionals)</a:t>
            </a:r>
          </a:p>
          <a:p>
            <a:r>
              <a:rPr lang="ca-ES" dirty="0"/>
              <a:t>públics: serveis rellevants per a la prevenció i la seguretat.</a:t>
            </a:r>
          </a:p>
          <a:p>
            <a:r>
              <a:rPr lang="ca-ES" dirty="0"/>
              <a:t>seguretat privada.</a:t>
            </a:r>
          </a:p>
          <a:p>
            <a:r>
              <a:rPr lang="ca-ES" dirty="0"/>
              <a:t>ciutadans.</a:t>
            </a:r>
          </a:p>
          <a:p>
            <a:r>
              <a:rPr lang="ca-ES" dirty="0"/>
              <a:t>Associacions (</a:t>
            </a:r>
            <a:r>
              <a:rPr lang="ca-ES" dirty="0" err="1"/>
              <a:t>ONGs</a:t>
            </a:r>
            <a:r>
              <a:rPr lang="ca-ES" dirty="0"/>
              <a:t>). </a:t>
            </a:r>
          </a:p>
          <a:p>
            <a:pPr marL="0"/>
            <a:r>
              <a:rPr lang="ca-ES" dirty="0"/>
              <a:t>La policia continua essent un actor primordial.</a:t>
            </a:r>
          </a:p>
          <a:p>
            <a:endParaRPr lang="en-US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4DDE5D-BBC3-1D44-99BE-C95854ADAE22}"/>
              </a:ext>
            </a:extLst>
          </p:cNvPr>
          <p:cNvSpPr txBox="1"/>
          <p:nvPr/>
        </p:nvSpPr>
        <p:spPr>
          <a:xfrm>
            <a:off x="4037826" y="37211"/>
            <a:ext cx="7987918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/>
              <a:t>La seguretat plural (III)</a:t>
            </a:r>
          </a:p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479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565329"/>
            <a:ext cx="6555347" cy="4630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Legitimitats diverses (serveis públics, nacionals i internacionals, seguretat privada, ciutadans). </a:t>
            </a:r>
          </a:p>
          <a:p>
            <a:pPr lvl="1"/>
            <a:r>
              <a:rPr lang="ca-ES" sz="2800" dirty="0"/>
              <a:t>Els actors privats.</a:t>
            </a:r>
          </a:p>
          <a:p>
            <a:pPr lvl="1"/>
            <a:r>
              <a:rPr lang="ca-ES" sz="2800" dirty="0"/>
              <a:t>Els ciutadans ciutadans.</a:t>
            </a:r>
          </a:p>
          <a:p>
            <a:pPr lvl="1"/>
            <a:r>
              <a:rPr lang="ca-ES" sz="2800" dirty="0"/>
              <a:t>La policia com a únic actor realment obligat a defensar l’interès general.</a:t>
            </a:r>
          </a:p>
          <a:p>
            <a:endParaRPr lang="en-US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947F287-3B5F-694E-92F4-FB30525F8E8D}"/>
              </a:ext>
            </a:extLst>
          </p:cNvPr>
          <p:cNvSpPr txBox="1"/>
          <p:nvPr/>
        </p:nvSpPr>
        <p:spPr>
          <a:xfrm>
            <a:off x="4037826" y="-30418"/>
            <a:ext cx="820668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 dirty="0"/>
              <a:t>La seguretat plural (IV)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932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B4FC6D-9DDC-AD48-8C68-769FFEBBB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Policia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(policia com a principal -monopoli- actor)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BB7D2-B7E1-8748-925B-3A2A6F62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68980-E72D-6E47-A1E9-1EC4D3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19/NOV/20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5E091-A629-F14B-A28C-CA712470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3B850FF-6169-4056-8077-06FFA93A5366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" name="Marcador de contenido 2">
            <a:extLst>
              <a:ext uri="{FF2B5EF4-FFF2-40B4-BE49-F238E27FC236}">
                <a16:creationId xmlns:a16="http://schemas.microsoft.com/office/drawing/2014/main" id="{54B80826-7481-4FA1-BD18-FF6EBB862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30437"/>
              </p:ext>
            </p:extLst>
          </p:nvPr>
        </p:nvGraphicFramePr>
        <p:xfrm>
          <a:off x="4976031" y="963877"/>
          <a:ext cx="6377769" cy="49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92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270861"/>
            <a:ext cx="6555347" cy="4924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a-ES" dirty="0"/>
              <a:t>Els reptes:</a:t>
            </a:r>
          </a:p>
          <a:p>
            <a:pPr marL="0" indent="0">
              <a:buNone/>
            </a:pPr>
            <a:r>
              <a:rPr lang="ca-ES" dirty="0"/>
              <a:t> </a:t>
            </a:r>
          </a:p>
          <a:p>
            <a:pPr marL="0"/>
            <a:r>
              <a:rPr lang="ca-ES" dirty="0"/>
              <a:t>Gestionar la proximitat, la diversitat, i la globalització amb socis diversos i en un entorn d’austeritat.</a:t>
            </a:r>
          </a:p>
          <a:p>
            <a:pPr marL="0"/>
            <a:endParaRPr lang="ca-ES" dirty="0"/>
          </a:p>
          <a:p>
            <a:pPr marL="0"/>
            <a:r>
              <a:rPr lang="ca-ES" dirty="0"/>
              <a:t>Proximitat i globalització: difícil subsistència i  coordinació.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FE0757F-56CF-DE48-B929-DA28157C1192}"/>
              </a:ext>
            </a:extLst>
          </p:cNvPr>
          <p:cNvSpPr txBox="1"/>
          <p:nvPr/>
        </p:nvSpPr>
        <p:spPr>
          <a:xfrm>
            <a:off x="4037826" y="37211"/>
            <a:ext cx="820668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/>
              <a:t>La seguretat plural (V)</a:t>
            </a:r>
          </a:p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260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410346"/>
            <a:ext cx="6555347" cy="47851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Governar la proximitat amb respecte a la diversitat: </a:t>
            </a:r>
          </a:p>
          <a:p>
            <a:pPr lvl="1"/>
            <a:endParaRPr lang="ca-ES" sz="2800" dirty="0"/>
          </a:p>
          <a:p>
            <a:pPr marL="320675" lvl="1" indent="-230188"/>
            <a:r>
              <a:rPr lang="ca-ES" sz="2800" dirty="0"/>
              <a:t>Las dificultats de la globalització:</a:t>
            </a:r>
          </a:p>
          <a:p>
            <a:pPr marL="873125" lvl="2"/>
            <a:r>
              <a:rPr lang="ca-ES" sz="2800" dirty="0"/>
              <a:t>Difícil rendició de comptes i legitimació material.</a:t>
            </a:r>
          </a:p>
          <a:p>
            <a:pPr marL="873125" lvl="2"/>
            <a:r>
              <a:rPr lang="ca-ES" sz="2800" dirty="0"/>
              <a:t>Dificultats del principi de legalitat.</a:t>
            </a:r>
          </a:p>
          <a:p>
            <a:pPr marL="873125" lvl="2"/>
            <a:endParaRPr lang="en-US" dirty="0"/>
          </a:p>
          <a:p>
            <a:pPr marL="873125" lvl="2"/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7D1486-7BB5-A647-8C68-EF92AD37AD8D}"/>
              </a:ext>
            </a:extLst>
          </p:cNvPr>
          <p:cNvSpPr txBox="1"/>
          <p:nvPr/>
        </p:nvSpPr>
        <p:spPr>
          <a:xfrm>
            <a:off x="4037826" y="-10147"/>
            <a:ext cx="8375847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La </a:t>
            </a:r>
            <a:r>
              <a:rPr lang="ca-ES" sz="3200" dirty="0"/>
              <a:t>seguretat</a:t>
            </a:r>
            <a:r>
              <a:rPr lang="en-US" sz="3200" dirty="0"/>
              <a:t> plural (VI)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6178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POLICIA/SEGURETAT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812864"/>
            <a:ext cx="6555347" cy="538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Pot constituir realitats irregulars.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Els actors privats poden provocar diferents graus de seguretat</a:t>
            </a:r>
            <a:r>
              <a:rPr lang="ca-ES" sz="3200" dirty="0" smtClean="0"/>
              <a:t>.</a:t>
            </a:r>
          </a:p>
          <a:p>
            <a:pPr marL="0" indent="0">
              <a:buNone/>
            </a:pPr>
            <a:endParaRPr lang="ca-ES" sz="3200" u="sng" dirty="0" smtClean="0"/>
          </a:p>
          <a:p>
            <a:r>
              <a:rPr lang="ca-ES" dirty="0" smtClean="0"/>
              <a:t>La legitimitat (representació) democràtica com a governança.</a:t>
            </a:r>
            <a:endParaRPr lang="ca-ES" dirty="0"/>
          </a:p>
          <a:p>
            <a:pPr marL="644525" lvl="2" indent="0">
              <a:buNone/>
            </a:pPr>
            <a:endParaRPr lang="en-US" u="sng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A0BC168-305F-334F-AF64-C8956AF646A0}"/>
              </a:ext>
            </a:extLst>
          </p:cNvPr>
          <p:cNvSpPr txBox="1"/>
          <p:nvPr/>
        </p:nvSpPr>
        <p:spPr>
          <a:xfrm>
            <a:off x="4037826" y="10138"/>
            <a:ext cx="810813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ca-ES" sz="3200"/>
              <a:t>La seguretat plural (VII)</a:t>
            </a:r>
          </a:p>
        </p:txBody>
      </p:sp>
    </p:spTree>
    <p:extLst>
      <p:ext uri="{BB962C8B-B14F-4D97-AF65-F5344CB8AC3E}">
        <p14:creationId xmlns:p14="http://schemas.microsoft.com/office/powerpoint/2010/main" val="97362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0F5A82-A8EE-0B48-9391-E614BA03A6E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Bibliografia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E0975D-0AC1-DA43-96C6-61B397C4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Francesc Guillén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67D5971-7BA4-2444-A6F0-C5F78679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863" y="649480"/>
            <a:ext cx="728174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Bowling,B</a:t>
            </a:r>
            <a:r>
              <a:rPr lang="en-US" sz="2000" dirty="0"/>
              <a:t>., Reiner, R</a:t>
            </a:r>
            <a:r>
              <a:rPr lang="en-US" sz="2000" dirty="0" smtClean="0"/>
              <a:t>., </a:t>
            </a:r>
            <a:r>
              <a:rPr lang="en-US" sz="2000" dirty="0" err="1"/>
              <a:t>Sheptycki</a:t>
            </a:r>
            <a:r>
              <a:rPr lang="en-US" sz="2000" dirty="0"/>
              <a:t>, J. (2019).</a:t>
            </a:r>
            <a:r>
              <a:rPr lang="en-US" sz="2000" i="1" dirty="0"/>
              <a:t> The politics of the Police</a:t>
            </a:r>
            <a:r>
              <a:rPr lang="en-US" sz="2000" dirty="0"/>
              <a:t>. </a:t>
            </a:r>
            <a:r>
              <a:rPr lang="en-US" sz="2000" dirty="0" err="1"/>
              <a:t>Orxford</a:t>
            </a:r>
            <a:r>
              <a:rPr lang="en-US" sz="2000" dirty="0"/>
              <a:t> University Press (5a </a:t>
            </a:r>
            <a:r>
              <a:rPr lang="en-US" sz="2000" dirty="0" err="1"/>
              <a:t>edició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Guillén</a:t>
            </a:r>
            <a:r>
              <a:rPr lang="en-US" sz="2000" dirty="0"/>
              <a:t> F. (2015). </a:t>
            </a:r>
            <a:r>
              <a:rPr lang="en-US" sz="2000" dirty="0" err="1"/>
              <a:t>Modelos</a:t>
            </a:r>
            <a:r>
              <a:rPr lang="en-US" sz="2000" dirty="0"/>
              <a:t> de </a:t>
            </a:r>
            <a:r>
              <a:rPr lang="en-US" sz="2000" dirty="0" err="1"/>
              <a:t>policía</a:t>
            </a:r>
            <a:r>
              <a:rPr lang="en-US" sz="2000" dirty="0"/>
              <a:t> y </a:t>
            </a:r>
            <a:r>
              <a:rPr lang="en-US" sz="2000" dirty="0" err="1"/>
              <a:t>seguridad</a:t>
            </a:r>
            <a:r>
              <a:rPr lang="en-US" sz="2000" dirty="0"/>
              <a:t>. </a:t>
            </a:r>
            <a:r>
              <a:rPr lang="en-US" sz="2000" dirty="0" err="1"/>
              <a:t>Tesi</a:t>
            </a:r>
            <a:r>
              <a:rPr lang="en-US" sz="2000" dirty="0"/>
              <a:t> doctoral. UAB.</a:t>
            </a:r>
          </a:p>
          <a:p>
            <a:r>
              <a:rPr lang="en-US" sz="2000" dirty="0" err="1"/>
              <a:t>Guillén</a:t>
            </a:r>
            <a:r>
              <a:rPr lang="en-US" sz="2000" dirty="0"/>
              <a:t>, F. (2016). </a:t>
            </a:r>
            <a:r>
              <a:rPr lang="en-US" sz="2000" i="1" dirty="0" err="1"/>
              <a:t>Modelos</a:t>
            </a:r>
            <a:r>
              <a:rPr lang="en-US" sz="2000" i="1" dirty="0"/>
              <a:t> de </a:t>
            </a:r>
            <a:r>
              <a:rPr lang="en-US" sz="2000" i="1" dirty="0" err="1"/>
              <a:t>policía</a:t>
            </a:r>
            <a:r>
              <a:rPr lang="en-US" sz="2000" i="1" dirty="0"/>
              <a:t>. </a:t>
            </a:r>
            <a:r>
              <a:rPr lang="en-US" sz="2000" i="1" dirty="0" err="1"/>
              <a:t>Hacia</a:t>
            </a:r>
            <a:r>
              <a:rPr lang="en-US" sz="2000" i="1" dirty="0"/>
              <a:t> un </a:t>
            </a:r>
            <a:r>
              <a:rPr lang="en-US" sz="2000" i="1" dirty="0" err="1"/>
              <a:t>modelo</a:t>
            </a:r>
            <a:r>
              <a:rPr lang="en-US" sz="2000" i="1" dirty="0"/>
              <a:t> de </a:t>
            </a:r>
            <a:r>
              <a:rPr lang="en-US" sz="2000" i="1" dirty="0" err="1"/>
              <a:t>seguridad</a:t>
            </a:r>
            <a:r>
              <a:rPr lang="en-US" sz="2000" i="1" dirty="0"/>
              <a:t> plural. Barcelona. </a:t>
            </a:r>
            <a:r>
              <a:rPr lang="en-US" sz="2000" dirty="0"/>
              <a:t>Bosch editor.</a:t>
            </a:r>
          </a:p>
          <a:p>
            <a:r>
              <a:rPr lang="en-US" sz="2000" dirty="0"/>
              <a:t>Jar, G. (2000).</a:t>
            </a:r>
            <a:r>
              <a:rPr lang="en-US" sz="2000" i="1" dirty="0" err="1"/>
              <a:t>Modelos</a:t>
            </a:r>
            <a:r>
              <a:rPr lang="en-US" sz="2000" i="1" dirty="0"/>
              <a:t> </a:t>
            </a:r>
            <a:r>
              <a:rPr lang="en-US" sz="2000" i="1" dirty="0" err="1"/>
              <a:t>comparados</a:t>
            </a:r>
            <a:r>
              <a:rPr lang="en-US" sz="2000" i="1" dirty="0"/>
              <a:t> de </a:t>
            </a:r>
            <a:r>
              <a:rPr lang="en-US" sz="2000" i="1" dirty="0" err="1"/>
              <a:t>policía</a:t>
            </a:r>
            <a:r>
              <a:rPr lang="en-US" sz="2000" i="1" dirty="0"/>
              <a:t>.</a:t>
            </a:r>
            <a:r>
              <a:rPr lang="en-US" sz="2000" dirty="0"/>
              <a:t> Madrid. </a:t>
            </a:r>
            <a:r>
              <a:rPr lang="en-US" sz="2000" dirty="0" err="1"/>
              <a:t>Ministerior</a:t>
            </a:r>
            <a:r>
              <a:rPr lang="en-US" sz="2000" dirty="0"/>
              <a:t> del Interior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Loader, I., Walker, N. (2007). </a:t>
            </a:r>
            <a:r>
              <a:rPr lang="en-US" sz="2000" i="1" dirty="0" smtClean="0"/>
              <a:t>Civilizing Security.</a:t>
            </a:r>
            <a:r>
              <a:rPr lang="en-US" sz="2000" dirty="0" smtClean="0"/>
              <a:t> Cambridge University Press.</a:t>
            </a:r>
            <a:endParaRPr lang="en-US" sz="2000" dirty="0"/>
          </a:p>
          <a:p>
            <a:r>
              <a:rPr lang="en-US" sz="2000" dirty="0"/>
              <a:t>Medina, J. (2011). </a:t>
            </a:r>
            <a:r>
              <a:rPr lang="en-US" sz="2000" i="1" dirty="0" err="1"/>
              <a:t>Políticas</a:t>
            </a:r>
            <a:r>
              <a:rPr lang="en-US" sz="2000" i="1" dirty="0"/>
              <a:t> y </a:t>
            </a:r>
            <a:r>
              <a:rPr lang="en-US" sz="2000" i="1" dirty="0" err="1"/>
              <a:t>estrategias</a:t>
            </a:r>
            <a:r>
              <a:rPr lang="en-US" sz="2000" i="1" dirty="0"/>
              <a:t> de </a:t>
            </a:r>
            <a:r>
              <a:rPr lang="en-US" sz="2000" i="1" dirty="0" err="1"/>
              <a:t>prevención</a:t>
            </a:r>
            <a:r>
              <a:rPr lang="en-US" sz="2000" i="1" dirty="0"/>
              <a:t> del </a:t>
            </a:r>
            <a:r>
              <a:rPr lang="en-US" sz="2000" i="1" dirty="0" err="1"/>
              <a:t>delito</a:t>
            </a:r>
            <a:r>
              <a:rPr lang="en-US" sz="2000" i="1" dirty="0"/>
              <a:t> y </a:t>
            </a:r>
            <a:r>
              <a:rPr lang="en-US" sz="2000" i="1" dirty="0" err="1"/>
              <a:t>seguridad</a:t>
            </a:r>
            <a:r>
              <a:rPr lang="en-US" sz="2000" i="1" dirty="0"/>
              <a:t> </a:t>
            </a:r>
            <a:r>
              <a:rPr lang="en-US" sz="2000" i="1" dirty="0" err="1"/>
              <a:t>ciudadana</a:t>
            </a:r>
            <a:r>
              <a:rPr lang="en-US" sz="2000" i="1" dirty="0"/>
              <a:t>.</a:t>
            </a:r>
            <a:r>
              <a:rPr lang="en-US" sz="2000" dirty="0"/>
              <a:t> Madrid, Buenos Aires, Montevideo. </a:t>
            </a:r>
            <a:r>
              <a:rPr lang="en-US" sz="2000" dirty="0" err="1"/>
              <a:t>Edisofer</a:t>
            </a:r>
            <a:r>
              <a:rPr lang="en-US" sz="2000" dirty="0"/>
              <a:t>, editorial </a:t>
            </a:r>
            <a:r>
              <a:rPr lang="en-US" sz="2000" dirty="0" err="1"/>
              <a:t>IBdeF</a:t>
            </a:r>
            <a:r>
              <a:rPr lang="en-US" sz="2000" dirty="0"/>
              <a:t>.</a:t>
            </a:r>
          </a:p>
          <a:p>
            <a:r>
              <a:rPr lang="en-US" sz="2000" dirty="0"/>
              <a:t>San Juan, C., </a:t>
            </a:r>
            <a:r>
              <a:rPr lang="en-US" sz="2000" dirty="0" err="1" smtClean="0"/>
              <a:t>Vozmediano</a:t>
            </a:r>
            <a:r>
              <a:rPr lang="en-US" sz="2000" dirty="0"/>
              <a:t>, L. (2021). </a:t>
            </a:r>
            <a:r>
              <a:rPr lang="en-US" sz="2000" dirty="0" err="1"/>
              <a:t>Guía</a:t>
            </a:r>
            <a:r>
              <a:rPr lang="en-US" sz="2000" dirty="0"/>
              <a:t> de </a:t>
            </a:r>
            <a:r>
              <a:rPr lang="en-US" sz="2000" dirty="0" err="1"/>
              <a:t>Prevención</a:t>
            </a:r>
            <a:r>
              <a:rPr lang="en-US" sz="2000" dirty="0"/>
              <a:t> del </a:t>
            </a:r>
            <a:r>
              <a:rPr lang="en-US" sz="2000" dirty="0" err="1"/>
              <a:t>delito</a:t>
            </a:r>
            <a:r>
              <a:rPr lang="en-US" sz="2000" dirty="0"/>
              <a:t>. </a:t>
            </a:r>
            <a:r>
              <a:rPr lang="en-US" sz="2000" dirty="0" err="1"/>
              <a:t>Seguridad</a:t>
            </a:r>
            <a:r>
              <a:rPr lang="en-US" sz="2000" dirty="0"/>
              <a:t>, </a:t>
            </a:r>
            <a:r>
              <a:rPr lang="en-US" sz="2000" dirty="0" err="1"/>
              <a:t>diseño</a:t>
            </a:r>
            <a:r>
              <a:rPr lang="en-US" sz="2000" dirty="0"/>
              <a:t> </a:t>
            </a:r>
            <a:r>
              <a:rPr lang="en-US" sz="2000" dirty="0" err="1"/>
              <a:t>urbano</a:t>
            </a:r>
            <a:r>
              <a:rPr lang="en-US" sz="2000" dirty="0"/>
              <a:t>, </a:t>
            </a:r>
            <a:r>
              <a:rPr lang="en-US" sz="2000" dirty="0" err="1"/>
              <a:t>participación</a:t>
            </a:r>
            <a:r>
              <a:rPr lang="en-US" sz="2000" dirty="0"/>
              <a:t> </a:t>
            </a:r>
            <a:r>
              <a:rPr lang="en-US" sz="2000" dirty="0" err="1"/>
              <a:t>ciudadana</a:t>
            </a:r>
            <a:r>
              <a:rPr lang="en-US" sz="2000" dirty="0"/>
              <a:t> y </a:t>
            </a:r>
            <a:r>
              <a:rPr lang="en-US" sz="2000" dirty="0" err="1"/>
              <a:t>acción</a:t>
            </a:r>
            <a:r>
              <a:rPr lang="en-US" sz="2000" dirty="0"/>
              <a:t> </a:t>
            </a:r>
            <a:r>
              <a:rPr lang="en-US" sz="2000" dirty="0" err="1"/>
              <a:t>policial</a:t>
            </a:r>
            <a:r>
              <a:rPr lang="en-US" sz="2000" dirty="0"/>
              <a:t>. Barcelona. Bosch editor.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44385C-82BB-DA4D-B07C-E1D98FBA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F41C8-849B-4640-9398-9693A996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3DBCDD8-7E65-4D46-8D98-E6724851715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B5C2B-4819-4188-B7C8-796DE4BA6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916" b="10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MODELS DE POLICIA/SEGURETAT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20/12/2021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Francesc</a:t>
            </a: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Guillén</a:t>
            </a:r>
            <a:endParaRPr lang="en-US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63F3EE2-B4A6-F146-A7FC-AFC2B42CE2AF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4FF0E853-96D7-41A5-835F-57D0421C2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8450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36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EF0E6B88-FDBE-4586-9A0A-E9538ECA6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84166"/>
              </p:ext>
            </p:extLst>
          </p:nvPr>
        </p:nvGraphicFramePr>
        <p:xfrm>
          <a:off x="4093384" y="0"/>
          <a:ext cx="8098616" cy="94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B703B58-0C72-5A44-AFBB-A89D4323AEFF}"/>
              </a:ext>
            </a:extLst>
          </p:cNvPr>
          <p:cNvSpPr txBox="1"/>
          <p:nvPr/>
        </p:nvSpPr>
        <p:spPr>
          <a:xfrm>
            <a:off x="4336473" y="2202873"/>
            <a:ext cx="10846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Exemple: França</a:t>
            </a:r>
          </a:p>
          <a:p>
            <a:endParaRPr lang="ca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El </a:t>
            </a:r>
            <a:r>
              <a:rPr lang="ca-ES" sz="2800" dirty="0"/>
              <a:t>govern, legítimament escollit, com centre </a:t>
            </a:r>
          </a:p>
          <a:p>
            <a:r>
              <a:rPr lang="ca-ES" sz="2800" dirty="0"/>
              <a:t>	de decisions i d’orientació </a:t>
            </a:r>
            <a:r>
              <a:rPr lang="ca-ES" sz="2800" dirty="0" smtClean="0"/>
              <a:t>política.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/>
              <a:t>La llei com element clau de control (en el </a:t>
            </a:r>
          </a:p>
          <a:p>
            <a:r>
              <a:rPr lang="ca-ES" sz="2800" dirty="0"/>
              <a:t>	marc de la separació de poders) i de </a:t>
            </a:r>
          </a:p>
          <a:p>
            <a:r>
              <a:rPr lang="ca-ES" sz="2800" dirty="0"/>
              <a:t>	legitimació</a:t>
            </a:r>
            <a:r>
              <a:rPr lang="ca-E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Controls jurisdiccionals.</a:t>
            </a:r>
          </a:p>
        </p:txBody>
      </p:sp>
    </p:spTree>
    <p:extLst>
      <p:ext uri="{BB962C8B-B14F-4D97-AF65-F5344CB8AC3E}">
        <p14:creationId xmlns:p14="http://schemas.microsoft.com/office/powerpoint/2010/main" val="248702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Guillén</a:t>
            </a:r>
            <a:endParaRPr lang="en-US" sz="11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EF0E6B88-FDBE-4586-9A0A-E9538ECA6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03526"/>
              </p:ext>
            </p:extLst>
          </p:nvPr>
        </p:nvGraphicFramePr>
        <p:xfrm>
          <a:off x="4093384" y="127698"/>
          <a:ext cx="8058991" cy="75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4854AED-64A1-3B46-B360-384F0F1288EB}"/>
              </a:ext>
            </a:extLst>
          </p:cNvPr>
          <p:cNvSpPr txBox="1"/>
          <p:nvPr/>
        </p:nvSpPr>
        <p:spPr>
          <a:xfrm>
            <a:off x="4696691" y="2064327"/>
            <a:ext cx="72836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L’organització burocratitzada I centralitzada. Els esglaons més baixos sense cap tipus d’autonomia (teòrica) (PNTS, ordres 	de treball).</a:t>
            </a:r>
          </a:p>
          <a:p>
            <a:endParaRPr lang="ca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La Policia es concep com “Força” o “Cos”.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La transparència no és necessària (excepte si hi ha previsions legals)</a:t>
            </a:r>
          </a:p>
          <a:p>
            <a:endParaRPr lang="ca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El ciutadà només hi incideix difusament.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051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8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8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: Shape 8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48773" y="1982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09056C6D-F3A3-4FBC-9374-994BF6EE7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92972"/>
              </p:ext>
            </p:extLst>
          </p:nvPr>
        </p:nvGraphicFramePr>
        <p:xfrm>
          <a:off x="4079997" y="160812"/>
          <a:ext cx="7931894" cy="87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D618CFC2-0183-0146-996C-B4B8FC33DCE7}"/>
              </a:ext>
            </a:extLst>
          </p:cNvPr>
          <p:cNvSpPr txBox="1"/>
          <p:nvPr/>
        </p:nvSpPr>
        <p:spPr>
          <a:xfrm>
            <a:off x="4788432" y="1628036"/>
            <a:ext cx="679396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sz="2800" dirty="0"/>
              <a:t>El manteniment de l’ordre polític com objectiu </a:t>
            </a:r>
            <a:r>
              <a:rPr lang="ca-ES" sz="2800" dirty="0" smtClean="0"/>
              <a:t>bàsic (missió) </a:t>
            </a:r>
            <a:r>
              <a:rPr lang="ca-ES" sz="2800" dirty="0"/>
              <a:t>del sistema.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sz="2800" dirty="0"/>
              <a:t>Els drets dels ciutadans com a teòrica base de l’ordre polític.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sz="2800" dirty="0"/>
              <a:t>Importància de la informació i de l’ordre públic.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sz="2800" dirty="0"/>
              <a:t>Usa la força sense complexes.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74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1456841"/>
            <a:ext cx="6555347" cy="4738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a-ES" dirty="0" smtClean="0"/>
              <a:t>Dificultats: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Requereix un Estat amb bona salut democràtica (separació de poders</a:t>
            </a:r>
            <a:r>
              <a:rPr lang="ca-ES" dirty="0" smtClean="0"/>
              <a:t>).</a:t>
            </a:r>
          </a:p>
          <a:p>
            <a:endParaRPr lang="ca-ES" dirty="0"/>
          </a:p>
          <a:p>
            <a:r>
              <a:rPr lang="ca-ES" dirty="0" smtClean="0"/>
              <a:t>Pot </a:t>
            </a:r>
            <a:r>
              <a:rPr lang="ca-ES" dirty="0"/>
              <a:t>presentar alguns símptomes de politització (selecció i operatius)</a:t>
            </a:r>
          </a:p>
          <a:p>
            <a:endParaRPr lang="ca-ES" dirty="0" smtClean="0"/>
          </a:p>
          <a:p>
            <a:r>
              <a:rPr lang="ca-ES" dirty="0" smtClean="0"/>
              <a:t>Tendeix </a:t>
            </a:r>
            <a:r>
              <a:rPr lang="ca-ES" dirty="0"/>
              <a:t>a ser sensible a les raons d’estat (policia patriòtica).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48773" y="1982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730D23-F6AF-6E40-BB45-B1CA1957C48B}"/>
              </a:ext>
            </a:extLst>
          </p:cNvPr>
          <p:cNvSpPr txBox="1"/>
          <p:nvPr/>
        </p:nvSpPr>
        <p:spPr>
          <a:xfrm>
            <a:off x="4048723" y="37210"/>
            <a:ext cx="8097239" cy="8586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3200" dirty="0"/>
              <a:t>La policia governativa (IV)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09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9949" y="1690249"/>
            <a:ext cx="7188283" cy="5277161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ca-ES" sz="7000" dirty="0" smtClean="0"/>
              <a:t>Exemple del model: EEUU mitjan segle XX</a:t>
            </a:r>
          </a:p>
          <a:p>
            <a:pPr marL="0" indent="0">
              <a:buNone/>
            </a:pPr>
            <a:endParaRPr lang="ca-ES" sz="7000" dirty="0" smtClean="0"/>
          </a:p>
          <a:p>
            <a:r>
              <a:rPr lang="ca-ES" sz="7000" dirty="0" smtClean="0"/>
              <a:t>L’element </a:t>
            </a:r>
            <a:r>
              <a:rPr lang="ca-ES" sz="7000" dirty="0"/>
              <a:t>fonamental és el saber professional</a:t>
            </a:r>
            <a:r>
              <a:rPr lang="ca-ES" sz="7000" dirty="0" smtClean="0"/>
              <a:t>.</a:t>
            </a:r>
          </a:p>
          <a:p>
            <a:endParaRPr lang="ca-ES" sz="7000" dirty="0"/>
          </a:p>
          <a:p>
            <a:r>
              <a:rPr lang="ca-ES" sz="7000" dirty="0"/>
              <a:t>L’actuació d’acord amb la llei forma part de l’actuació professional. En la pràctica </a:t>
            </a:r>
            <a:r>
              <a:rPr lang="ca-ES" sz="7000" dirty="0" err="1"/>
              <a:t>Dirty</a:t>
            </a:r>
            <a:r>
              <a:rPr lang="ca-ES" sz="7000" dirty="0"/>
              <a:t> </a:t>
            </a:r>
            <a:r>
              <a:rPr lang="ca-ES" sz="7000" dirty="0" err="1"/>
              <a:t>Harry’s</a:t>
            </a:r>
            <a:r>
              <a:rPr lang="ca-ES" sz="7000" dirty="0"/>
              <a:t> </a:t>
            </a:r>
            <a:r>
              <a:rPr lang="ca-ES" sz="7000" dirty="0" err="1"/>
              <a:t>Dilemma</a:t>
            </a:r>
            <a:r>
              <a:rPr lang="ca-ES" sz="7000" dirty="0" smtClean="0"/>
              <a:t>.</a:t>
            </a:r>
          </a:p>
          <a:p>
            <a:endParaRPr lang="ca-ES" sz="7000" dirty="0"/>
          </a:p>
          <a:p>
            <a:r>
              <a:rPr lang="ca-ES" sz="7000" dirty="0"/>
              <a:t>La missió de la policia és lluitar contra el delicte (</a:t>
            </a:r>
            <a:r>
              <a:rPr lang="ca-ES" sz="7000" i="1" dirty="0" err="1"/>
              <a:t>war</a:t>
            </a:r>
            <a:r>
              <a:rPr lang="ca-ES" sz="7000" i="1" dirty="0"/>
              <a:t> on </a:t>
            </a:r>
            <a:r>
              <a:rPr lang="ca-ES" sz="7000" i="1" dirty="0" err="1"/>
              <a:t>crime</a:t>
            </a:r>
            <a:r>
              <a:rPr lang="ca-ES" sz="7000" dirty="0" smtClean="0"/>
              <a:t>).</a:t>
            </a:r>
          </a:p>
          <a:p>
            <a:endParaRPr lang="ca-ES" sz="7000" dirty="0"/>
          </a:p>
          <a:p>
            <a:r>
              <a:rPr lang="ca-ES" sz="7000" dirty="0"/>
              <a:t>està incòmode governant l’ordre públic.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04AC92-B7BB-544D-B7AA-DAF3B43AB18D}"/>
              </a:ext>
            </a:extLst>
          </p:cNvPr>
          <p:cNvSpPr txBox="1"/>
          <p:nvPr/>
        </p:nvSpPr>
        <p:spPr>
          <a:xfrm>
            <a:off x="4274027" y="109410"/>
            <a:ext cx="7914925" cy="13542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model professional (I) (Vollmer—Berkeley):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13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975341" cy="62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El públic només té rellevància si és necessari per als fins de l’organització, però no en sap, i, per tant, no pot incidir en les decisions de la policia</a:t>
            </a:r>
            <a:r>
              <a:rPr lang="ca-ES" dirty="0" smtClean="0"/>
              <a:t>.</a:t>
            </a:r>
          </a:p>
          <a:p>
            <a:endParaRPr lang="ca-ES" dirty="0"/>
          </a:p>
          <a:p>
            <a:r>
              <a:rPr lang="ca-ES" dirty="0"/>
              <a:t>La discrecionalitat no </a:t>
            </a:r>
            <a:r>
              <a:rPr lang="ca-ES" dirty="0" smtClean="0"/>
              <a:t>existeix—</a:t>
            </a:r>
            <a:r>
              <a:rPr lang="ca-ES" dirty="0" err="1" smtClean="0"/>
              <a:t>PNTs</a:t>
            </a:r>
            <a:endParaRPr lang="ca-ES" dirty="0" smtClean="0"/>
          </a:p>
          <a:p>
            <a:endParaRPr lang="ca-ES" dirty="0"/>
          </a:p>
          <a:p>
            <a:r>
              <a:rPr lang="ca-ES" dirty="0"/>
              <a:t>La força és un recurs més—s’aplica estrictament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dirty="0" smtClean="0"/>
              <a:t>Es basa en les tres </a:t>
            </a:r>
            <a:r>
              <a:rPr lang="ca-ES" dirty="0" err="1" smtClean="0"/>
              <a:t>Rs</a:t>
            </a:r>
            <a:r>
              <a:rPr lang="ca-ES" dirty="0" smtClean="0"/>
              <a:t> (</a:t>
            </a:r>
            <a:r>
              <a:rPr lang="ca-ES" i="1" dirty="0" err="1" smtClean="0"/>
              <a:t>Random</a:t>
            </a:r>
            <a:r>
              <a:rPr lang="ca-ES" i="1" dirty="0" smtClean="0"/>
              <a:t> </a:t>
            </a:r>
            <a:r>
              <a:rPr lang="ca-ES" i="1" dirty="0" err="1" smtClean="0"/>
              <a:t>Patrol</a:t>
            </a:r>
            <a:r>
              <a:rPr lang="ca-ES" dirty="0" smtClean="0"/>
              <a:t>, </a:t>
            </a:r>
            <a:r>
              <a:rPr lang="ca-ES" i="1" dirty="0" err="1" smtClean="0"/>
              <a:t>Rapid</a:t>
            </a:r>
            <a:r>
              <a:rPr lang="ca-ES" i="1" dirty="0" smtClean="0"/>
              <a:t> </a:t>
            </a:r>
            <a:r>
              <a:rPr lang="ca-ES" i="1" dirty="0" err="1" smtClean="0"/>
              <a:t>Response</a:t>
            </a:r>
            <a:r>
              <a:rPr lang="ca-ES" i="1" dirty="0" smtClean="0"/>
              <a:t> </a:t>
            </a:r>
            <a:r>
              <a:rPr lang="ca-ES" dirty="0" smtClean="0"/>
              <a:t>i </a:t>
            </a:r>
            <a:r>
              <a:rPr lang="ca-ES" i="1" dirty="0" err="1" smtClean="0"/>
              <a:t>Reactive</a:t>
            </a:r>
            <a:r>
              <a:rPr lang="ca-ES" i="1" dirty="0" smtClean="0"/>
              <a:t> </a:t>
            </a:r>
            <a:r>
              <a:rPr lang="ca-ES" i="1" dirty="0" err="1" smtClean="0"/>
              <a:t>investigation</a:t>
            </a:r>
            <a:r>
              <a:rPr lang="ca-ES" dirty="0" smtClean="0"/>
              <a:t>)</a:t>
            </a:r>
            <a:endParaRPr lang="ca-ES" dirty="0"/>
          </a:p>
          <a:p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DD5F22C-86F4-4244-BAFD-274B91A52FC8}"/>
              </a:ext>
            </a:extLst>
          </p:cNvPr>
          <p:cNvSpPr txBox="1"/>
          <p:nvPr/>
        </p:nvSpPr>
        <p:spPr>
          <a:xfrm>
            <a:off x="4037826" y="-20280"/>
            <a:ext cx="791492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3200" dirty="0"/>
              <a:t>model professional (II) </a:t>
            </a:r>
            <a:r>
              <a:rPr lang="ca-ES" sz="3200" dirty="0" smtClean="0"/>
              <a:t>:</a:t>
            </a:r>
            <a:endParaRPr lang="ca-ES" sz="3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553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MODELS DE POLICIA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Francésc Guillén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3000" dirty="0"/>
          </a:p>
          <a:p>
            <a:endParaRPr lang="en-US" sz="3000" dirty="0"/>
          </a:p>
          <a:p>
            <a:r>
              <a:rPr lang="ca-ES" sz="3000" dirty="0"/>
              <a:t>En un model pur, el control s’hauria de dur a terme per la mateixa policia (afers interns), però el model pot assumir controls jurisdiccionals.</a:t>
            </a:r>
          </a:p>
          <a:p>
            <a:pPr marL="0"/>
            <a:endParaRPr lang="en-US" sz="3000" dirty="0"/>
          </a:p>
          <a:p>
            <a:r>
              <a:rPr lang="ca-ES" sz="3000" dirty="0"/>
              <a:t>Els controls informals o </a:t>
            </a:r>
            <a:r>
              <a:rPr lang="ca-ES" sz="3000" dirty="0" err="1"/>
              <a:t>semiformals</a:t>
            </a:r>
            <a:r>
              <a:rPr lang="ca-ES" sz="3000" dirty="0"/>
              <a:t> per part de no professionals no són acceptables.</a:t>
            </a:r>
          </a:p>
          <a:p>
            <a:pPr marL="0"/>
            <a:endParaRPr lang="en-US" sz="3000" dirty="0"/>
          </a:p>
          <a:p>
            <a:r>
              <a:rPr lang="ca-ES" sz="3000" dirty="0"/>
              <a:t>Ni la transparència ni la satisfacció del públic són elements essencials.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20/12/2021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3F3EE2-B4A6-F146-A7FC-AFC2B42CE2A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A938121-5DBA-364A-9E30-F0E328C9FE19}"/>
              </a:ext>
            </a:extLst>
          </p:cNvPr>
          <p:cNvSpPr txBox="1"/>
          <p:nvPr/>
        </p:nvSpPr>
        <p:spPr>
          <a:xfrm>
            <a:off x="4274027" y="109410"/>
            <a:ext cx="791492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model professional (III) </a:t>
            </a:r>
            <a:r>
              <a:rPr lang="en-US" sz="3200" dirty="0" smtClean="0"/>
              <a:t>:</a:t>
            </a:r>
            <a:endParaRPr lang="en-US" sz="3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9101900"/>
      </p:ext>
    </p:extLst>
  </p:cSld>
  <p:clrMapOvr>
    <a:masterClrMapping/>
  </p:clrMapOvr>
</p:sld>
</file>

<file path=ppt/theme/theme1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1373</Words>
  <Application>Microsoft Office PowerPoint</Application>
  <PresentationFormat>Panorámica</PresentationFormat>
  <Paragraphs>275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Disseny personalitzat</vt:lpstr>
      <vt:lpstr>MODELS DE POLICIA</vt:lpstr>
      <vt:lpstr>Models de Policia  (policia com a principal -monopoli- actor)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</vt:lpstr>
      <vt:lpstr>MODELS DE POLICIA/SEGURETAT</vt:lpstr>
      <vt:lpstr>MODELS DE POLICIA/SEGURETAT</vt:lpstr>
      <vt:lpstr>MODELS DE POLICIA/SEGURETAT</vt:lpstr>
      <vt:lpstr>MODELS DE POLICIA/SEGURETAT</vt:lpstr>
      <vt:lpstr>MODELS DE POLICIA/SEGURETAT</vt:lpstr>
      <vt:lpstr>MODELS DE POLICIA/SEGURETAT</vt:lpstr>
      <vt:lpstr>MODELS DE POLICIA/SEGURETAT</vt:lpstr>
      <vt:lpstr>Presentación de PowerPoint</vt:lpstr>
      <vt:lpstr>MODELS DE POLICIA/SEGURETAT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DE POLICIA</dc:title>
  <dc:creator>Francesc Guillén Lasierra</dc:creator>
  <cp:lastModifiedBy>Rombouts Matamala, Odile</cp:lastModifiedBy>
  <cp:revision>14</cp:revision>
  <dcterms:created xsi:type="dcterms:W3CDTF">2021-12-16T12:31:31Z</dcterms:created>
  <dcterms:modified xsi:type="dcterms:W3CDTF">2021-12-17T12:20:40Z</dcterms:modified>
</cp:coreProperties>
</file>