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5.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notesSlides/notesSlide20.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notesSlides/notesSlide21.xml" ContentType="application/vnd.openxmlformats-officedocument.presentationml.notesSl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heme/themeOverride1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2.xml" ContentType="application/vnd.openxmlformats-officedocument.themeOverr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72" r:id="rId2"/>
    <p:sldMasterId id="2147483890" r:id="rId3"/>
    <p:sldMasterId id="2147483912" r:id="rId4"/>
    <p:sldMasterId id="2147483949" r:id="rId5"/>
    <p:sldMasterId id="2147483968" r:id="rId6"/>
    <p:sldMasterId id="2147483985" r:id="rId7"/>
    <p:sldMasterId id="2147484001" r:id="rId8"/>
    <p:sldMasterId id="2147484017" r:id="rId9"/>
    <p:sldMasterId id="2147484033" r:id="rId10"/>
  </p:sldMasterIdLst>
  <p:notesMasterIdLst>
    <p:notesMasterId r:id="rId65"/>
  </p:notesMasterIdLst>
  <p:handoutMasterIdLst>
    <p:handoutMasterId r:id="rId66"/>
  </p:handoutMasterIdLst>
  <p:sldIdLst>
    <p:sldId id="1246" r:id="rId11"/>
    <p:sldId id="1060" r:id="rId12"/>
    <p:sldId id="1247" r:id="rId13"/>
    <p:sldId id="1248" r:id="rId14"/>
    <p:sldId id="1147" r:id="rId15"/>
    <p:sldId id="1249" r:id="rId16"/>
    <p:sldId id="1155" r:id="rId17"/>
    <p:sldId id="1180" r:id="rId18"/>
    <p:sldId id="1250" r:id="rId19"/>
    <p:sldId id="1276" r:id="rId20"/>
    <p:sldId id="1277" r:id="rId21"/>
    <p:sldId id="1278" r:id="rId22"/>
    <p:sldId id="1280" r:id="rId23"/>
    <p:sldId id="1256" r:id="rId24"/>
    <p:sldId id="1281" r:id="rId25"/>
    <p:sldId id="1260" r:id="rId26"/>
    <p:sldId id="1157" r:id="rId27"/>
    <p:sldId id="1257" r:id="rId28"/>
    <p:sldId id="1258" r:id="rId29"/>
    <p:sldId id="1261" r:id="rId30"/>
    <p:sldId id="1262" r:id="rId31"/>
    <p:sldId id="1263" r:id="rId32"/>
    <p:sldId id="1264" r:id="rId33"/>
    <p:sldId id="1265" r:id="rId34"/>
    <p:sldId id="1285" r:id="rId35"/>
    <p:sldId id="1288" r:id="rId36"/>
    <p:sldId id="1162" r:id="rId37"/>
    <p:sldId id="1139" r:id="rId38"/>
    <p:sldId id="1172" r:id="rId39"/>
    <p:sldId id="1141" r:id="rId40"/>
    <p:sldId id="1179" r:id="rId41"/>
    <p:sldId id="1287" r:id="rId42"/>
    <p:sldId id="1296" r:id="rId43"/>
    <p:sldId id="1177" r:id="rId44"/>
    <p:sldId id="1178" r:id="rId45"/>
    <p:sldId id="1145" r:id="rId46"/>
    <p:sldId id="1235" r:id="rId47"/>
    <p:sldId id="1242" r:id="rId48"/>
    <p:sldId id="1214" r:id="rId49"/>
    <p:sldId id="1297" r:id="rId50"/>
    <p:sldId id="1266" r:id="rId51"/>
    <p:sldId id="1289" r:id="rId52"/>
    <p:sldId id="1292" r:id="rId53"/>
    <p:sldId id="1293" r:id="rId54"/>
    <p:sldId id="1294" r:id="rId55"/>
    <p:sldId id="1267" r:id="rId56"/>
    <p:sldId id="1282" r:id="rId57"/>
    <p:sldId id="1272" r:id="rId58"/>
    <p:sldId id="1270" r:id="rId59"/>
    <p:sldId id="1284" r:id="rId60"/>
    <p:sldId id="1298" r:id="rId61"/>
    <p:sldId id="1299" r:id="rId62"/>
    <p:sldId id="1275" r:id="rId63"/>
    <p:sldId id="1300" r:id="rId64"/>
  </p:sldIdLst>
  <p:sldSz cx="9144000" cy="6858000" type="screen4x3"/>
  <p:notesSz cx="6669088" cy="9775825"/>
  <p:defaultTex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sot" initials="e" lastIdx="0" clrIdx="0"/>
  <p:cmAuthor id="1" name="mestradao" initials="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8F6F6"/>
    <a:srgbClr val="960000"/>
    <a:srgbClr val="EE6000"/>
    <a:srgbClr val="C47500"/>
    <a:srgbClr val="FF9900"/>
    <a:srgbClr val="DDEEFF"/>
    <a:srgbClr val="DDF6FF"/>
    <a:srgbClr val="000000"/>
    <a:srgbClr val="BE4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Estil clar 3 - èmfasi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7230" autoAdjust="0"/>
  </p:normalViewPr>
  <p:slideViewPr>
    <p:cSldViewPr>
      <p:cViewPr>
        <p:scale>
          <a:sx n="66" d="100"/>
          <a:sy n="66" d="100"/>
        </p:scale>
        <p:origin x="-1986" y="-522"/>
      </p:cViewPr>
      <p:guideLst>
        <p:guide orient="horz" pos="1162"/>
        <p:guide pos="657"/>
      </p:guideLst>
    </p:cSldViewPr>
  </p:slideViewPr>
  <p:notesTextViewPr>
    <p:cViewPr>
      <p:scale>
        <a:sx n="100" d="100"/>
        <a:sy n="100" d="100"/>
      </p:scale>
      <p:origin x="0" y="0"/>
    </p:cViewPr>
  </p:notesTextViewPr>
  <p:sorterViewPr>
    <p:cViewPr>
      <p:scale>
        <a:sx n="100" d="100"/>
        <a:sy n="100" d="100"/>
      </p:scale>
      <p:origin x="0" y="9162"/>
    </p:cViewPr>
  </p:sorterViewPr>
  <p:notesViewPr>
    <p:cSldViewPr>
      <p:cViewPr varScale="1">
        <p:scale>
          <a:sx n="76" d="100"/>
          <a:sy n="76" d="100"/>
        </p:scale>
        <p:origin x="-2166" y="-114"/>
      </p:cViewPr>
      <p:guideLst>
        <p:guide orient="horz" pos="308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oleObject" Target="file:///\\Csis.dmn\dfs\GrupsDS1\ave\grups\DROGUES\Epidemiologia\2.Sistemes%20d'informaci&#243;%20XAD\NOTES%20PREMSA\RODA%20PREMSA%202016\Dades%20evolutius%20inici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137520828868841E-2"/>
          <c:y val="4.3981722477495606E-2"/>
          <c:w val="0.80848688253388612"/>
          <c:h val="0.88611482735983482"/>
        </c:manualLayout>
      </c:layout>
      <c:barChart>
        <c:barDir val="col"/>
        <c:grouping val="clustered"/>
        <c:varyColors val="0"/>
        <c:ser>
          <c:idx val="0"/>
          <c:order val="0"/>
          <c:tx>
            <c:strRef>
              <c:f>Hoja1!$B$1</c:f>
              <c:strCache>
                <c:ptCount val="1"/>
                <c:pt idx="0">
                  <c:v>14-18 anys (2014)</c:v>
                </c:pt>
              </c:strCache>
            </c:strRef>
          </c:tx>
          <c:spPr>
            <a:solidFill>
              <a:srgbClr val="3D78A9"/>
            </a:solidFill>
          </c:spPr>
          <c:invertIfNegative val="0"/>
          <c:dLbls>
            <c:dLbl>
              <c:idx val="1"/>
              <c:layout>
                <c:manualLayout>
                  <c:x val="-9.7201387279192124E-3"/>
                  <c:y val="-8.246572964530418E-3"/>
                </c:manualLayout>
              </c:layout>
              <c:showLegendKey val="0"/>
              <c:showVal val="1"/>
              <c:showCatName val="0"/>
              <c:showSerName val="0"/>
              <c:showPercent val="0"/>
              <c:showBubbleSize val="0"/>
            </c:dLbl>
            <c:dLbl>
              <c:idx val="2"/>
              <c:layout>
                <c:manualLayout>
                  <c:x val="-2.7771824936912042E-3"/>
                  <c:y val="1.0995430619373943E-2"/>
                </c:manualLayout>
              </c:layout>
              <c:showLegendKey val="0"/>
              <c:showVal val="1"/>
              <c:showCatName val="0"/>
              <c:showSerName val="0"/>
              <c:showPercent val="0"/>
              <c:showBubbleSize val="0"/>
            </c:dLbl>
            <c:txPr>
              <a:bodyPr/>
              <a:lstStyle/>
              <a:p>
                <a:pPr>
                  <a:defRPr sz="1050" b="1">
                    <a:solidFill>
                      <a:srgbClr val="3D78A9"/>
                    </a:solidFill>
                  </a:defRPr>
                </a:pPr>
                <a:endParaRPr lang="ca-ES"/>
              </a:p>
            </c:txPr>
            <c:showLegendKey val="0"/>
            <c:showVal val="1"/>
            <c:showCatName val="0"/>
            <c:showSerName val="0"/>
            <c:showPercent val="0"/>
            <c:showBubbleSize val="0"/>
            <c:showLeaderLines val="0"/>
          </c:dLbls>
          <c:cat>
            <c:strRef>
              <c:f>Hoja1!$A$2:$A$5</c:f>
              <c:strCache>
                <c:ptCount val="4"/>
                <c:pt idx="0">
                  <c:v>Alguna vegada a la vida</c:v>
                </c:pt>
                <c:pt idx="1">
                  <c:v>Alguna vegada darrers 12 mesos</c:v>
                </c:pt>
                <c:pt idx="2">
                  <c:v>Alguna vegada darrers 30 dies</c:v>
                </c:pt>
                <c:pt idx="3">
                  <c:v>Consum diari en els darrers 30 dies</c:v>
                </c:pt>
              </c:strCache>
            </c:strRef>
          </c:cat>
          <c:val>
            <c:numRef>
              <c:f>Hoja1!$B$2:$B$5</c:f>
              <c:numCache>
                <c:formatCode>General</c:formatCode>
                <c:ptCount val="4"/>
                <c:pt idx="0">
                  <c:v>37.1</c:v>
                </c:pt>
                <c:pt idx="1">
                  <c:v>33.700000000000003</c:v>
                </c:pt>
                <c:pt idx="2">
                  <c:v>23.4</c:v>
                </c:pt>
                <c:pt idx="3">
                  <c:v>1.9000000000000001</c:v>
                </c:pt>
              </c:numCache>
            </c:numRef>
          </c:val>
        </c:ser>
        <c:ser>
          <c:idx val="1"/>
          <c:order val="1"/>
          <c:tx>
            <c:strRef>
              <c:f>Hoja1!$C$1</c:f>
              <c:strCache>
                <c:ptCount val="1"/>
                <c:pt idx="0">
                  <c:v>15-29 anys (2013)</c:v>
                </c:pt>
              </c:strCache>
            </c:strRef>
          </c:tx>
          <c:spPr>
            <a:solidFill>
              <a:srgbClr val="BE4D4A"/>
            </a:solidFill>
          </c:spPr>
          <c:invertIfNegative val="0"/>
          <c:dLbls>
            <c:txPr>
              <a:bodyPr/>
              <a:lstStyle/>
              <a:p>
                <a:pPr>
                  <a:defRPr sz="1050" b="1">
                    <a:solidFill>
                      <a:srgbClr val="BE4D4A"/>
                    </a:solidFill>
                  </a:defRPr>
                </a:pPr>
                <a:endParaRPr lang="ca-ES"/>
              </a:p>
            </c:txPr>
            <c:showLegendKey val="0"/>
            <c:showVal val="1"/>
            <c:showCatName val="0"/>
            <c:showSerName val="0"/>
            <c:showPercent val="0"/>
            <c:showBubbleSize val="0"/>
            <c:showLeaderLines val="0"/>
          </c:dLbls>
          <c:cat>
            <c:strRef>
              <c:f>Hoja1!$A$2:$A$5</c:f>
              <c:strCache>
                <c:ptCount val="4"/>
                <c:pt idx="0">
                  <c:v>Alguna vegada a la vida</c:v>
                </c:pt>
                <c:pt idx="1">
                  <c:v>Alguna vegada darrers 12 mesos</c:v>
                </c:pt>
                <c:pt idx="2">
                  <c:v>Alguna vegada darrers 30 dies</c:v>
                </c:pt>
                <c:pt idx="3">
                  <c:v>Consum diari en els darrers 30 dies</c:v>
                </c:pt>
              </c:strCache>
            </c:strRef>
          </c:cat>
          <c:val>
            <c:numRef>
              <c:f>Hoja1!$C$2:$C$5</c:f>
              <c:numCache>
                <c:formatCode>General</c:formatCode>
                <c:ptCount val="4"/>
                <c:pt idx="0">
                  <c:v>47.4</c:v>
                </c:pt>
                <c:pt idx="1">
                  <c:v>23.4</c:v>
                </c:pt>
                <c:pt idx="2">
                  <c:v>17.5</c:v>
                </c:pt>
                <c:pt idx="3">
                  <c:v>4</c:v>
                </c:pt>
              </c:numCache>
            </c:numRef>
          </c:val>
        </c:ser>
        <c:ser>
          <c:idx val="2"/>
          <c:order val="2"/>
          <c:tx>
            <c:strRef>
              <c:f>Hoja1!$D$1</c:f>
              <c:strCache>
                <c:ptCount val="1"/>
                <c:pt idx="0">
                  <c:v>30-64 anys (2013)</c:v>
                </c:pt>
              </c:strCache>
            </c:strRef>
          </c:tx>
          <c:spPr>
            <a:solidFill>
              <a:srgbClr val="8CBC5C"/>
            </a:solidFill>
          </c:spPr>
          <c:invertIfNegative val="0"/>
          <c:dLbls>
            <c:dLbl>
              <c:idx val="2"/>
              <c:layout>
                <c:manualLayout>
                  <c:x val="6.4228974558382544E-5"/>
                  <c:y val="-1.3744288274217413E-2"/>
                </c:manualLayout>
              </c:layout>
              <c:showLegendKey val="0"/>
              <c:showVal val="1"/>
              <c:showCatName val="0"/>
              <c:showSerName val="0"/>
              <c:showPercent val="0"/>
              <c:showBubbleSize val="0"/>
            </c:dLbl>
            <c:dLbl>
              <c:idx val="3"/>
              <c:layout>
                <c:manualLayout>
                  <c:x val="4.1657737405368074E-3"/>
                  <c:y val="-5.4977153096869465E-3"/>
                </c:manualLayout>
              </c:layout>
              <c:showLegendKey val="0"/>
              <c:showVal val="1"/>
              <c:showCatName val="0"/>
              <c:showSerName val="0"/>
              <c:showPercent val="0"/>
              <c:showBubbleSize val="0"/>
            </c:dLbl>
            <c:dLbl>
              <c:idx val="4"/>
              <c:layout>
                <c:manualLayout>
                  <c:x val="1.3885912468456017E-2"/>
                  <c:y val="0"/>
                </c:manualLayout>
              </c:layout>
              <c:showLegendKey val="0"/>
              <c:showVal val="1"/>
              <c:showCatName val="0"/>
              <c:showSerName val="0"/>
              <c:showPercent val="0"/>
              <c:showBubbleSize val="0"/>
            </c:dLbl>
            <c:dLbl>
              <c:idx val="7"/>
              <c:layout>
                <c:manualLayout>
                  <c:x val="9.7201387279193148E-3"/>
                  <c:y val="2.7488576548435092E-3"/>
                </c:manualLayout>
              </c:layout>
              <c:showLegendKey val="0"/>
              <c:showVal val="1"/>
              <c:showCatName val="0"/>
              <c:showSerName val="0"/>
              <c:showPercent val="0"/>
              <c:showBubbleSize val="0"/>
            </c:dLbl>
            <c:txPr>
              <a:bodyPr/>
              <a:lstStyle/>
              <a:p>
                <a:pPr>
                  <a:defRPr sz="1050" b="1">
                    <a:solidFill>
                      <a:srgbClr val="94BD63"/>
                    </a:solidFill>
                  </a:defRPr>
                </a:pPr>
                <a:endParaRPr lang="ca-ES"/>
              </a:p>
            </c:txPr>
            <c:showLegendKey val="0"/>
            <c:showVal val="1"/>
            <c:showCatName val="0"/>
            <c:showSerName val="0"/>
            <c:showPercent val="0"/>
            <c:showBubbleSize val="0"/>
            <c:showLeaderLines val="0"/>
          </c:dLbls>
          <c:cat>
            <c:strRef>
              <c:f>Hoja1!$A$2:$A$5</c:f>
              <c:strCache>
                <c:ptCount val="4"/>
                <c:pt idx="0">
                  <c:v>Alguna vegada a la vida</c:v>
                </c:pt>
                <c:pt idx="1">
                  <c:v>Alguna vegada darrers 12 mesos</c:v>
                </c:pt>
                <c:pt idx="2">
                  <c:v>Alguna vegada darrers 30 dies</c:v>
                </c:pt>
                <c:pt idx="3">
                  <c:v>Consum diari en els darrers 30 dies</c:v>
                </c:pt>
              </c:strCache>
            </c:strRef>
          </c:cat>
          <c:val>
            <c:numRef>
              <c:f>Hoja1!$D$2:$D$5</c:f>
              <c:numCache>
                <c:formatCode>General</c:formatCode>
                <c:ptCount val="4"/>
                <c:pt idx="0">
                  <c:v>31.4</c:v>
                </c:pt>
                <c:pt idx="1">
                  <c:v>8.2000000000000011</c:v>
                </c:pt>
                <c:pt idx="2">
                  <c:v>6.3</c:v>
                </c:pt>
                <c:pt idx="3">
                  <c:v>2</c:v>
                </c:pt>
              </c:numCache>
            </c:numRef>
          </c:val>
        </c:ser>
        <c:ser>
          <c:idx val="3"/>
          <c:order val="3"/>
          <c:tx>
            <c:strRef>
              <c:f>Hoja1!$E$1</c:f>
              <c:strCache>
                <c:ptCount val="1"/>
                <c:pt idx="0">
                  <c:v>15-64 anys (2013)</c:v>
                </c:pt>
              </c:strCache>
            </c:strRef>
          </c:tx>
          <c:spPr>
            <a:solidFill>
              <a:srgbClr val="F29B1A"/>
            </a:solidFill>
          </c:spPr>
          <c:invertIfNegative val="0"/>
          <c:dLbls>
            <c:dLbl>
              <c:idx val="0"/>
              <c:layout>
                <c:manualLayout>
                  <c:x val="6.9429562342280104E-3"/>
                  <c:y val="0"/>
                </c:manualLayout>
              </c:layout>
              <c:showLegendKey val="0"/>
              <c:showVal val="1"/>
              <c:showCatName val="0"/>
              <c:showSerName val="0"/>
              <c:showPercent val="0"/>
              <c:showBubbleSize val="0"/>
            </c:dLbl>
            <c:dLbl>
              <c:idx val="1"/>
              <c:layout>
                <c:manualLayout>
                  <c:x val="5.5543649873823833E-3"/>
                  <c:y val="-2.7488576548435092E-3"/>
                </c:manualLayout>
              </c:layout>
              <c:showLegendKey val="0"/>
              <c:showVal val="1"/>
              <c:showCatName val="0"/>
              <c:showSerName val="0"/>
              <c:showPercent val="0"/>
              <c:showBubbleSize val="0"/>
            </c:dLbl>
            <c:dLbl>
              <c:idx val="2"/>
              <c:layout>
                <c:manualLayout>
                  <c:x val="4.1657737405368074E-3"/>
                  <c:y val="0"/>
                </c:manualLayout>
              </c:layout>
              <c:showLegendKey val="0"/>
              <c:showVal val="1"/>
              <c:showCatName val="0"/>
              <c:showSerName val="0"/>
              <c:showPercent val="0"/>
              <c:showBubbleSize val="0"/>
            </c:dLbl>
            <c:dLbl>
              <c:idx val="4"/>
              <c:layout>
                <c:manualLayout>
                  <c:x val="3.1937598677448845E-2"/>
                  <c:y val="0"/>
                </c:manualLayout>
              </c:layout>
              <c:showLegendKey val="0"/>
              <c:showVal val="1"/>
              <c:showCatName val="0"/>
              <c:showSerName val="0"/>
              <c:showPercent val="0"/>
              <c:showBubbleSize val="0"/>
            </c:dLbl>
            <c:dLbl>
              <c:idx val="5"/>
              <c:layout>
                <c:manualLayout>
                  <c:x val="1.1108729974764813E-2"/>
                  <c:y val="2.7488576548435092E-3"/>
                </c:manualLayout>
              </c:layout>
              <c:showLegendKey val="0"/>
              <c:showVal val="1"/>
              <c:showCatName val="0"/>
              <c:showSerName val="0"/>
              <c:showPercent val="0"/>
              <c:showBubbleSize val="0"/>
            </c:dLbl>
            <c:dLbl>
              <c:idx val="6"/>
              <c:layout>
                <c:manualLayout>
                  <c:x val="1.2497321221610421E-2"/>
                  <c:y val="-5.4977153096869465E-3"/>
                </c:manualLayout>
              </c:layout>
              <c:showLegendKey val="0"/>
              <c:showVal val="1"/>
              <c:showCatName val="0"/>
              <c:showSerName val="0"/>
              <c:showPercent val="0"/>
              <c:showBubbleSize val="0"/>
            </c:dLbl>
            <c:dLbl>
              <c:idx val="7"/>
              <c:layout>
                <c:manualLayout>
                  <c:x val="1.805168620899272E-2"/>
                  <c:y val="5.4977153096869465E-3"/>
                </c:manualLayout>
              </c:layout>
              <c:showLegendKey val="0"/>
              <c:showVal val="1"/>
              <c:showCatName val="0"/>
              <c:showSerName val="0"/>
              <c:showPercent val="0"/>
              <c:showBubbleSize val="0"/>
            </c:dLbl>
            <c:txPr>
              <a:bodyPr/>
              <a:lstStyle/>
              <a:p>
                <a:pPr>
                  <a:defRPr sz="1050" b="1">
                    <a:solidFill>
                      <a:srgbClr val="FF9900"/>
                    </a:solidFill>
                  </a:defRPr>
                </a:pPr>
                <a:endParaRPr lang="ca-ES"/>
              </a:p>
            </c:txPr>
            <c:showLegendKey val="0"/>
            <c:showVal val="1"/>
            <c:showCatName val="0"/>
            <c:showSerName val="0"/>
            <c:showPercent val="0"/>
            <c:showBubbleSize val="0"/>
            <c:showLeaderLines val="0"/>
          </c:dLbls>
          <c:cat>
            <c:strRef>
              <c:f>Hoja1!$A$2:$A$5</c:f>
              <c:strCache>
                <c:ptCount val="4"/>
                <c:pt idx="0">
                  <c:v>Alguna vegada a la vida</c:v>
                </c:pt>
                <c:pt idx="1">
                  <c:v>Alguna vegada darrers 12 mesos</c:v>
                </c:pt>
                <c:pt idx="2">
                  <c:v>Alguna vegada darrers 30 dies</c:v>
                </c:pt>
                <c:pt idx="3">
                  <c:v>Consum diari en els darrers 30 dies</c:v>
                </c:pt>
              </c:strCache>
            </c:strRef>
          </c:cat>
          <c:val>
            <c:numRef>
              <c:f>Hoja1!$E$2:$E$5</c:f>
              <c:numCache>
                <c:formatCode>General</c:formatCode>
                <c:ptCount val="4"/>
                <c:pt idx="0">
                  <c:v>35.1</c:v>
                </c:pt>
                <c:pt idx="1">
                  <c:v>11.7</c:v>
                </c:pt>
                <c:pt idx="2">
                  <c:v>8.9</c:v>
                </c:pt>
                <c:pt idx="3">
                  <c:v>2.4</c:v>
                </c:pt>
              </c:numCache>
            </c:numRef>
          </c:val>
        </c:ser>
        <c:dLbls>
          <c:showLegendKey val="0"/>
          <c:showVal val="1"/>
          <c:showCatName val="0"/>
          <c:showSerName val="0"/>
          <c:showPercent val="0"/>
          <c:showBubbleSize val="0"/>
        </c:dLbls>
        <c:gapWidth val="150"/>
        <c:axId val="57651584"/>
        <c:axId val="57653120"/>
      </c:barChart>
      <c:catAx>
        <c:axId val="57651584"/>
        <c:scaling>
          <c:orientation val="minMax"/>
        </c:scaling>
        <c:delete val="0"/>
        <c:axPos val="b"/>
        <c:majorTickMark val="out"/>
        <c:minorTickMark val="none"/>
        <c:tickLblPos val="nextTo"/>
        <c:txPr>
          <a:bodyPr/>
          <a:lstStyle/>
          <a:p>
            <a:pPr>
              <a:defRPr sz="1400" b="1"/>
            </a:pPr>
            <a:endParaRPr lang="ca-ES"/>
          </a:p>
        </c:txPr>
        <c:crossAx val="57653120"/>
        <c:crosses val="autoZero"/>
        <c:auto val="1"/>
        <c:lblAlgn val="ctr"/>
        <c:lblOffset val="100"/>
        <c:noMultiLvlLbl val="0"/>
      </c:catAx>
      <c:valAx>
        <c:axId val="57653120"/>
        <c:scaling>
          <c:orientation val="minMax"/>
        </c:scaling>
        <c:delete val="0"/>
        <c:axPos val="l"/>
        <c:numFmt formatCode="General" sourceLinked="1"/>
        <c:majorTickMark val="out"/>
        <c:minorTickMark val="none"/>
        <c:tickLblPos val="nextTo"/>
        <c:txPr>
          <a:bodyPr/>
          <a:lstStyle/>
          <a:p>
            <a:pPr>
              <a:defRPr sz="800"/>
            </a:pPr>
            <a:endParaRPr lang="ca-ES"/>
          </a:p>
        </c:txPr>
        <c:crossAx val="57651584"/>
        <c:crosses val="autoZero"/>
        <c:crossBetween val="between"/>
      </c:valAx>
    </c:plotArea>
    <c:legend>
      <c:legendPos val="r"/>
      <c:layout>
        <c:manualLayout>
          <c:xMode val="edge"/>
          <c:yMode val="edge"/>
          <c:x val="0.71869711348145882"/>
          <c:y val="6.9604709143165674E-2"/>
          <c:w val="0.21181478756945049"/>
          <c:h val="0.23195510228023175"/>
        </c:manualLayout>
      </c:layout>
      <c:overlay val="0"/>
      <c:spPr>
        <a:solidFill>
          <a:schemeClr val="bg1"/>
        </a:solidFill>
        <a:ln>
          <a:solidFill>
            <a:schemeClr val="bg2">
              <a:lumMod val="40000"/>
              <a:lumOff val="60000"/>
            </a:schemeClr>
          </a:solidFill>
        </a:ln>
      </c:spPr>
      <c:txPr>
        <a:bodyPr/>
        <a:lstStyle/>
        <a:p>
          <a:pPr>
            <a:defRPr sz="1050"/>
          </a:pPr>
          <a:endParaRPr lang="ca-ES"/>
        </a:p>
      </c:txPr>
    </c:legend>
    <c:plotVisOnly val="1"/>
    <c:dispBlanksAs val="gap"/>
    <c:showDLblsOverMax val="0"/>
  </c:chart>
  <c:txPr>
    <a:bodyPr/>
    <a:lstStyle/>
    <a:p>
      <a:pPr>
        <a:defRPr sz="1800"/>
      </a:pPr>
      <a:endParaRPr lang="ca-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36"/>
      <c:rAngAx val="0"/>
      <c:perspective val="30"/>
    </c:view3D>
    <c:floor>
      <c:thickness val="0"/>
    </c:floor>
    <c:sideWall>
      <c:thickness val="0"/>
    </c:sideWall>
    <c:backWall>
      <c:thickness val="0"/>
    </c:backWall>
    <c:plotArea>
      <c:layout>
        <c:manualLayout>
          <c:layoutTarget val="inner"/>
          <c:xMode val="edge"/>
          <c:yMode val="edge"/>
          <c:x val="0.20360820472391464"/>
          <c:y val="7.6413312798421493E-2"/>
          <c:w val="0.58540969824036226"/>
          <c:h val="0.56827261978280186"/>
        </c:manualLayout>
      </c:layout>
      <c:pie3DChart>
        <c:varyColors val="1"/>
        <c:ser>
          <c:idx val="0"/>
          <c:order val="0"/>
          <c:tx>
            <c:strRef>
              <c:f>Full1!$B$1</c:f>
              <c:strCache>
                <c:ptCount val="1"/>
                <c:pt idx="0">
                  <c:v>Columna1</c:v>
                </c:pt>
              </c:strCache>
            </c:strRef>
          </c:tx>
          <c:dLbls>
            <c:dLbl>
              <c:idx val="0"/>
              <c:layout>
                <c:manualLayout>
                  <c:x val="7.6257074255431143E-2"/>
                  <c:y val="0.1160712226943337"/>
                </c:manualLayout>
              </c:layout>
              <c:tx>
                <c:rich>
                  <a:bodyPr/>
                  <a:lstStyle/>
                  <a:p>
                    <a:r>
                      <a:rPr lang="ca-ES" sz="900" b="1" noProof="0" dirty="0" smtClean="0"/>
                      <a:t>11 - 17 ANYS</a:t>
                    </a:r>
                  </a:p>
                  <a:p>
                    <a:r>
                      <a:rPr lang="ca-ES" sz="900" b="1" noProof="0" dirty="0" smtClean="0">
                        <a:solidFill>
                          <a:schemeClr val="tx1">
                            <a:lumMod val="65000"/>
                            <a:lumOff val="35000"/>
                          </a:schemeClr>
                        </a:solidFill>
                      </a:rPr>
                      <a:t>10%</a:t>
                    </a:r>
                    <a:endParaRPr lang="en-US" sz="900" dirty="0">
                      <a:solidFill>
                        <a:schemeClr val="tx1">
                          <a:lumMod val="65000"/>
                          <a:lumOff val="35000"/>
                        </a:schemeClr>
                      </a:solidFill>
                    </a:endParaRPr>
                  </a:p>
                </c:rich>
              </c:tx>
              <c:dLblPos val="bestFit"/>
              <c:showLegendKey val="0"/>
              <c:showVal val="1"/>
              <c:showCatName val="0"/>
              <c:showSerName val="0"/>
              <c:showPercent val="0"/>
              <c:showBubbleSize val="0"/>
            </c:dLbl>
            <c:dLbl>
              <c:idx val="1"/>
              <c:layout>
                <c:manualLayout>
                  <c:x val="0.12014937809563458"/>
                  <c:y val="-9.8251661765045104E-3"/>
                </c:manualLayout>
              </c:layout>
              <c:tx>
                <c:rich>
                  <a:bodyPr/>
                  <a:lstStyle/>
                  <a:p>
                    <a:r>
                      <a:rPr lang="ca-ES" sz="900" b="1" noProof="0" dirty="0" smtClean="0"/>
                      <a:t>18 - 25 ANYS</a:t>
                    </a:r>
                  </a:p>
                  <a:p>
                    <a:r>
                      <a:rPr lang="ca-ES" sz="900" b="1" noProof="0" dirty="0" smtClean="0">
                        <a:solidFill>
                          <a:schemeClr val="tx1">
                            <a:lumMod val="65000"/>
                            <a:lumOff val="35000"/>
                          </a:schemeClr>
                        </a:solidFill>
                      </a:rPr>
                      <a:t>40%</a:t>
                    </a:r>
                    <a:endParaRPr lang="en-US" sz="900" dirty="0">
                      <a:solidFill>
                        <a:schemeClr val="tx1">
                          <a:lumMod val="65000"/>
                          <a:lumOff val="35000"/>
                        </a:schemeClr>
                      </a:solidFill>
                    </a:endParaRPr>
                  </a:p>
                </c:rich>
              </c:tx>
              <c:dLblPos val="bestFit"/>
              <c:showLegendKey val="0"/>
              <c:showVal val="1"/>
              <c:showCatName val="0"/>
              <c:showSerName val="0"/>
              <c:showPercent val="0"/>
              <c:showBubbleSize val="0"/>
            </c:dLbl>
            <c:dLbl>
              <c:idx val="2"/>
              <c:layout>
                <c:manualLayout>
                  <c:x val="-9.8229135402865715E-3"/>
                  <c:y val="5.746714725617489E-2"/>
                </c:manualLayout>
              </c:layout>
              <c:tx>
                <c:rich>
                  <a:bodyPr/>
                  <a:lstStyle/>
                  <a:p>
                    <a:r>
                      <a:rPr lang="ca-ES" sz="900" b="1" noProof="0" dirty="0" smtClean="0"/>
                      <a:t>26 - 30 ANYS</a:t>
                    </a:r>
                  </a:p>
                  <a:p>
                    <a:r>
                      <a:rPr lang="ca-ES" sz="900" b="1" noProof="0" dirty="0" smtClean="0">
                        <a:solidFill>
                          <a:schemeClr val="tx1">
                            <a:lumMod val="65000"/>
                            <a:lumOff val="35000"/>
                          </a:schemeClr>
                        </a:solidFill>
                      </a:rPr>
                      <a:t>13%</a:t>
                    </a:r>
                    <a:endParaRPr lang="en-US" sz="900" dirty="0">
                      <a:solidFill>
                        <a:schemeClr val="tx1">
                          <a:lumMod val="65000"/>
                          <a:lumOff val="35000"/>
                        </a:schemeClr>
                      </a:solidFill>
                    </a:endParaRPr>
                  </a:p>
                </c:rich>
              </c:tx>
              <c:dLblPos val="bestFit"/>
              <c:showLegendKey val="0"/>
              <c:showVal val="1"/>
              <c:showCatName val="0"/>
              <c:showSerName val="0"/>
              <c:showPercent val="0"/>
              <c:showBubbleSize val="0"/>
            </c:dLbl>
            <c:dLbl>
              <c:idx val="3"/>
              <c:layout>
                <c:manualLayout>
                  <c:x val="-7.2144139871689217E-2"/>
                  <c:y val="2.6282981136267879E-2"/>
                </c:manualLayout>
              </c:layout>
              <c:tx>
                <c:rich>
                  <a:bodyPr/>
                  <a:lstStyle/>
                  <a:p>
                    <a:r>
                      <a:rPr lang="ca-ES" sz="900" b="1" noProof="0" dirty="0" smtClean="0"/>
                      <a:t>31 - 40 ANYS</a:t>
                    </a:r>
                  </a:p>
                  <a:p>
                    <a:r>
                      <a:rPr lang="ca-ES" sz="900" b="1" noProof="0" dirty="0" smtClean="0">
                        <a:solidFill>
                          <a:schemeClr val="tx1">
                            <a:lumMod val="65000"/>
                            <a:lumOff val="35000"/>
                          </a:schemeClr>
                        </a:solidFill>
                      </a:rPr>
                      <a:t>20%</a:t>
                    </a:r>
                    <a:endParaRPr lang="en-US" sz="900" dirty="0">
                      <a:solidFill>
                        <a:schemeClr val="tx1">
                          <a:lumMod val="65000"/>
                          <a:lumOff val="35000"/>
                        </a:schemeClr>
                      </a:solidFill>
                    </a:endParaRPr>
                  </a:p>
                </c:rich>
              </c:tx>
              <c:dLblPos val="bestFit"/>
              <c:showLegendKey val="0"/>
              <c:showVal val="1"/>
              <c:showCatName val="0"/>
              <c:showSerName val="0"/>
              <c:showPercent val="0"/>
              <c:showBubbleSize val="0"/>
            </c:dLbl>
            <c:dLbl>
              <c:idx val="4"/>
              <c:layout>
                <c:manualLayout>
                  <c:x val="-0.29069614155641083"/>
                  <c:y val="-2.1878596298524487E-2"/>
                </c:manualLayout>
              </c:layout>
              <c:tx>
                <c:rich>
                  <a:bodyPr/>
                  <a:lstStyle/>
                  <a:p>
                    <a:pPr>
                      <a:defRPr lang="ca-ES" sz="900" b="1" noProof="0">
                        <a:latin typeface="Arial" panose="020B0604020202020204" pitchFamily="34" charset="0"/>
                        <a:cs typeface="Arial" panose="020B0604020202020204" pitchFamily="34" charset="0"/>
                      </a:defRPr>
                    </a:pPr>
                    <a:r>
                      <a:rPr lang="ca-ES" sz="900" b="1" noProof="0" dirty="0" smtClean="0"/>
                      <a:t>41 - 50 ANYS</a:t>
                    </a:r>
                  </a:p>
                  <a:p>
                    <a:pPr>
                      <a:defRPr lang="ca-ES" sz="900" b="1" noProof="0">
                        <a:latin typeface="Arial" panose="020B0604020202020204" pitchFamily="34" charset="0"/>
                        <a:cs typeface="Arial" panose="020B0604020202020204" pitchFamily="34" charset="0"/>
                      </a:defRPr>
                    </a:pPr>
                    <a:r>
                      <a:rPr lang="ca-ES" sz="900" b="1" noProof="0" dirty="0" smtClean="0">
                        <a:solidFill>
                          <a:schemeClr val="tx1">
                            <a:lumMod val="65000"/>
                            <a:lumOff val="35000"/>
                          </a:schemeClr>
                        </a:solidFill>
                      </a:rPr>
                      <a:t>9%</a:t>
                    </a:r>
                    <a:endParaRPr lang="en-US" sz="900" b="1" dirty="0">
                      <a:solidFill>
                        <a:schemeClr val="tx1">
                          <a:lumMod val="65000"/>
                          <a:lumOff val="35000"/>
                        </a:schemeClr>
                      </a:solidFill>
                    </a:endParaRPr>
                  </a:p>
                </c:rich>
              </c:tx>
              <c:spPr/>
              <c:dLblPos val="bestFit"/>
              <c:showLegendKey val="0"/>
              <c:showVal val="1"/>
              <c:showCatName val="0"/>
              <c:showSerName val="0"/>
              <c:showPercent val="0"/>
              <c:showBubbleSize val="0"/>
            </c:dLbl>
            <c:dLbl>
              <c:idx val="5"/>
              <c:layout>
                <c:manualLayout>
                  <c:x val="-0.12725555369469727"/>
                  <c:y val="-6.8188178252730824E-2"/>
                </c:manualLayout>
              </c:layout>
              <c:tx>
                <c:rich>
                  <a:bodyPr/>
                  <a:lstStyle/>
                  <a:p>
                    <a:pPr>
                      <a:defRPr lang="ca-ES" sz="900" b="1" noProof="0">
                        <a:latin typeface="Arial" panose="020B0604020202020204" pitchFamily="34" charset="0"/>
                        <a:cs typeface="Arial" panose="020B0604020202020204" pitchFamily="34" charset="0"/>
                      </a:defRPr>
                    </a:pPr>
                    <a:r>
                      <a:rPr lang="ca-ES" sz="900" b="1" noProof="0" dirty="0" smtClean="0"/>
                      <a:t>51 - 60 ANYS</a:t>
                    </a:r>
                  </a:p>
                  <a:p>
                    <a:pPr>
                      <a:defRPr lang="ca-ES" sz="900" b="1" noProof="0">
                        <a:latin typeface="Arial" panose="020B0604020202020204" pitchFamily="34" charset="0"/>
                        <a:cs typeface="Arial" panose="020B0604020202020204" pitchFamily="34" charset="0"/>
                      </a:defRPr>
                    </a:pPr>
                    <a:r>
                      <a:rPr lang="ca-ES" sz="900" b="1" noProof="0" dirty="0" smtClean="0">
                        <a:solidFill>
                          <a:schemeClr val="tx1">
                            <a:lumMod val="65000"/>
                            <a:lumOff val="35000"/>
                          </a:schemeClr>
                        </a:solidFill>
                      </a:rPr>
                      <a:t>2%</a:t>
                    </a:r>
                    <a:endParaRPr lang="en-US" sz="900" b="1" dirty="0">
                      <a:solidFill>
                        <a:schemeClr val="tx1">
                          <a:lumMod val="65000"/>
                          <a:lumOff val="35000"/>
                        </a:schemeClr>
                      </a:solidFill>
                    </a:endParaRPr>
                  </a:p>
                </c:rich>
              </c:tx>
              <c:spPr/>
              <c:dLblPos val="bestFit"/>
              <c:showLegendKey val="0"/>
              <c:showVal val="1"/>
              <c:showCatName val="0"/>
              <c:showSerName val="0"/>
              <c:showPercent val="0"/>
              <c:showBubbleSize val="0"/>
            </c:dLbl>
            <c:dLbl>
              <c:idx val="6"/>
              <c:layout>
                <c:manualLayout>
                  <c:x val="0.18188650680604321"/>
                  <c:y val="-7.6477351573095653E-2"/>
                </c:manualLayout>
              </c:layout>
              <c:tx>
                <c:rich>
                  <a:bodyPr/>
                  <a:lstStyle/>
                  <a:p>
                    <a:r>
                      <a:rPr lang="ca-ES" sz="900" b="1" noProof="0" dirty="0" smtClean="0"/>
                      <a:t>61 - 70 ANYS</a:t>
                    </a:r>
                  </a:p>
                  <a:p>
                    <a:r>
                      <a:rPr lang="ca-ES" sz="900" b="1" noProof="0" dirty="0" smtClean="0">
                        <a:solidFill>
                          <a:schemeClr val="tx1">
                            <a:lumMod val="65000"/>
                            <a:lumOff val="35000"/>
                          </a:schemeClr>
                        </a:solidFill>
                      </a:rPr>
                      <a:t>0%</a:t>
                    </a:r>
                    <a:endParaRPr lang="en-US" sz="900" dirty="0">
                      <a:solidFill>
                        <a:schemeClr val="tx1">
                          <a:lumMod val="65000"/>
                          <a:lumOff val="35000"/>
                        </a:schemeClr>
                      </a:solidFill>
                    </a:endParaRPr>
                  </a:p>
                </c:rich>
              </c:tx>
              <c:dLblPos val="bestFit"/>
              <c:showLegendKey val="0"/>
              <c:showVal val="1"/>
              <c:showCatName val="0"/>
              <c:showSerName val="0"/>
              <c:showPercent val="0"/>
              <c:showBubbleSize val="0"/>
            </c:dLbl>
            <c:dLbl>
              <c:idx val="7"/>
              <c:layout>
                <c:manualLayout>
                  <c:x val="0.18775463588622829"/>
                  <c:y val="6.2598652560616974E-2"/>
                </c:manualLayout>
              </c:layout>
              <c:tx>
                <c:rich>
                  <a:bodyPr/>
                  <a:lstStyle/>
                  <a:p>
                    <a:r>
                      <a:rPr lang="ca-ES" sz="900" b="1" noProof="0" dirty="0" smtClean="0"/>
                      <a:t>MÉS DE 71 ANYS</a:t>
                    </a:r>
                  </a:p>
                  <a:p>
                    <a:r>
                      <a:rPr lang="ca-ES" sz="900" b="1" noProof="0" dirty="0" smtClean="0">
                        <a:solidFill>
                          <a:schemeClr val="tx1">
                            <a:lumMod val="65000"/>
                            <a:lumOff val="35000"/>
                          </a:schemeClr>
                        </a:solidFill>
                      </a:rPr>
                      <a:t>0%</a:t>
                    </a:r>
                    <a:endParaRPr lang="en-US" sz="900" dirty="0">
                      <a:solidFill>
                        <a:schemeClr val="tx1">
                          <a:lumMod val="65000"/>
                          <a:lumOff val="35000"/>
                        </a:schemeClr>
                      </a:solidFill>
                    </a:endParaRPr>
                  </a:p>
                </c:rich>
              </c:tx>
              <c:dLblPos val="bestFit"/>
              <c:showLegendKey val="0"/>
              <c:showVal val="1"/>
              <c:showCatName val="0"/>
              <c:showSerName val="0"/>
              <c:showPercent val="0"/>
              <c:showBubbleSize val="0"/>
            </c:dLbl>
            <c:dLbl>
              <c:idx val="10"/>
              <c:layout>
                <c:manualLayout>
                  <c:x val="5.320521426333915E-2"/>
                  <c:y val="-8.9667650735792918E-3"/>
                </c:manualLayout>
              </c:layout>
              <c:dLblPos val="bestFit"/>
              <c:showLegendKey val="0"/>
              <c:showVal val="1"/>
              <c:showCatName val="0"/>
              <c:showSerName val="0"/>
              <c:showPercent val="0"/>
              <c:showBubbleSize val="0"/>
            </c:dLbl>
            <c:txPr>
              <a:bodyPr/>
              <a:lstStyle/>
              <a:p>
                <a:pPr>
                  <a:defRPr lang="ca-ES" sz="900" noProof="0">
                    <a:latin typeface="Arial" panose="020B0604020202020204" pitchFamily="34" charset="0"/>
                    <a:cs typeface="Arial" panose="020B0604020202020204" pitchFamily="34" charset="0"/>
                  </a:defRPr>
                </a:pPr>
                <a:endParaRPr lang="ca-ES"/>
              </a:p>
            </c:txPr>
            <c:dLblPos val="outEnd"/>
            <c:showLegendKey val="0"/>
            <c:showVal val="1"/>
            <c:showCatName val="0"/>
            <c:showSerName val="0"/>
            <c:showPercent val="0"/>
            <c:showBubbleSize val="0"/>
            <c:showLeaderLines val="1"/>
          </c:dLbls>
          <c:cat>
            <c:strRef>
              <c:f>Full1!$A$2:$A$9</c:f>
              <c:strCache>
                <c:ptCount val="8"/>
                <c:pt idx="0">
                  <c:v>De 11 a 17 anys</c:v>
                </c:pt>
                <c:pt idx="1">
                  <c:v>De 18 a 25 anys</c:v>
                </c:pt>
                <c:pt idx="2">
                  <c:v>De 26 a 30 anys</c:v>
                </c:pt>
                <c:pt idx="3">
                  <c:v>De 31 a 40 anys</c:v>
                </c:pt>
                <c:pt idx="4">
                  <c:v>De 41 a 50 anys</c:v>
                </c:pt>
                <c:pt idx="5">
                  <c:v>De 51 a 60 anys</c:v>
                </c:pt>
                <c:pt idx="6">
                  <c:v>De 61 a 70 anys</c:v>
                </c:pt>
                <c:pt idx="7">
                  <c:v>Més de 71 anys</c:v>
                </c:pt>
              </c:strCache>
            </c:strRef>
          </c:cat>
          <c:val>
            <c:numRef>
              <c:f>Full1!$B$2:$B$9</c:f>
              <c:numCache>
                <c:formatCode>#,##0</c:formatCode>
                <c:ptCount val="8"/>
                <c:pt idx="0">
                  <c:v>296</c:v>
                </c:pt>
                <c:pt idx="1">
                  <c:v>756</c:v>
                </c:pt>
                <c:pt idx="2">
                  <c:v>256</c:v>
                </c:pt>
                <c:pt idx="3">
                  <c:v>381</c:v>
                </c:pt>
                <c:pt idx="4">
                  <c:v>163</c:v>
                </c:pt>
                <c:pt idx="5">
                  <c:v>47</c:v>
                </c:pt>
                <c:pt idx="6">
                  <c:v>4</c:v>
                </c:pt>
                <c:pt idx="7">
                  <c:v>0</c:v>
                </c:pt>
              </c:numCache>
            </c:numRef>
          </c:val>
        </c:ser>
        <c:dLbls>
          <c:showLegendKey val="0"/>
          <c:showVal val="1"/>
          <c:showCatName val="0"/>
          <c:showSerName val="0"/>
          <c:showPercent val="0"/>
          <c:showBubbleSize val="0"/>
          <c:showLeaderLines val="1"/>
        </c:dLbls>
      </c:pie3DChart>
    </c:plotArea>
    <c:plotVisOnly val="1"/>
    <c:dispBlanksAs val="zero"/>
    <c:showDLblsOverMax val="0"/>
  </c:chart>
  <c:txPr>
    <a:bodyPr/>
    <a:lstStyle/>
    <a:p>
      <a:pPr>
        <a:defRPr sz="1800"/>
      </a:pPr>
      <a:endParaRPr lang="ca-E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Homes</c:v>
                </c:pt>
              </c:strCache>
            </c:strRef>
          </c:tx>
          <c:spPr>
            <a:solidFill>
              <a:schemeClr val="accent5">
                <a:lumMod val="50000"/>
              </a:schemeClr>
            </a:solidFill>
          </c:spPr>
          <c:invertIfNegative val="0"/>
          <c:dLbls>
            <c:numFmt formatCode="#,##0" sourceLinked="0"/>
            <c:txPr>
              <a:bodyPr/>
              <a:lstStyle/>
              <a:p>
                <a:pPr>
                  <a:defRPr sz="1100">
                    <a:solidFill>
                      <a:schemeClr val="bg1"/>
                    </a:solidFill>
                    <a:latin typeface="Arial" panose="020B0604020202020204" pitchFamily="34" charset="0"/>
                    <a:cs typeface="Arial" panose="020B0604020202020204" pitchFamily="34" charset="0"/>
                  </a:defRPr>
                </a:pPr>
                <a:endParaRPr lang="ca-ES"/>
              </a:p>
            </c:txPr>
            <c:dLblPos val="inEnd"/>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Hoja1!$B$2:$B$6</c:f>
              <c:numCache>
                <c:formatCode>General</c:formatCode>
                <c:ptCount val="5"/>
                <c:pt idx="0">
                  <c:v>46</c:v>
                </c:pt>
                <c:pt idx="1">
                  <c:v>37</c:v>
                </c:pt>
                <c:pt idx="2">
                  <c:v>27</c:v>
                </c:pt>
                <c:pt idx="3">
                  <c:v>40</c:v>
                </c:pt>
                <c:pt idx="4">
                  <c:v>48</c:v>
                </c:pt>
              </c:numCache>
            </c:numRef>
          </c:val>
        </c:ser>
        <c:dLbls>
          <c:showLegendKey val="0"/>
          <c:showVal val="1"/>
          <c:showCatName val="0"/>
          <c:showSerName val="0"/>
          <c:showPercent val="0"/>
          <c:showBubbleSize val="0"/>
        </c:dLbls>
        <c:gapWidth val="145"/>
        <c:axId val="52410624"/>
        <c:axId val="52413568"/>
      </c:barChart>
      <c:catAx>
        <c:axId val="52410624"/>
        <c:scaling>
          <c:orientation val="minMax"/>
        </c:scaling>
        <c:delete val="0"/>
        <c:axPos val="b"/>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ca-ES"/>
          </a:p>
        </c:txPr>
        <c:crossAx val="52413568"/>
        <c:crosses val="autoZero"/>
        <c:auto val="1"/>
        <c:lblAlgn val="ctr"/>
        <c:lblOffset val="100"/>
        <c:noMultiLvlLbl val="0"/>
      </c:catAx>
      <c:valAx>
        <c:axId val="52413568"/>
        <c:scaling>
          <c:orientation val="minMax"/>
          <c:max val="50"/>
        </c:scaling>
        <c:delete val="0"/>
        <c:axPos val="l"/>
        <c:majorGridlines>
          <c:spPr>
            <a:ln w="6350">
              <a:solidFill>
                <a:schemeClr val="bg1">
                  <a:lumMod val="85000"/>
                </a:schemeClr>
              </a:solidFill>
            </a:ln>
          </c:spPr>
        </c:majorGridlines>
        <c:numFmt formatCode="General" sourceLinked="1"/>
        <c:majorTickMark val="out"/>
        <c:minorTickMark val="none"/>
        <c:tickLblPos val="nextTo"/>
        <c:txPr>
          <a:bodyPr/>
          <a:lstStyle/>
          <a:p>
            <a:pPr>
              <a:defRPr sz="700">
                <a:latin typeface="Arial" panose="020B0604020202020204" pitchFamily="34" charset="0"/>
                <a:cs typeface="Arial" panose="020B0604020202020204" pitchFamily="34" charset="0"/>
              </a:defRPr>
            </a:pPr>
            <a:endParaRPr lang="ca-ES"/>
          </a:p>
        </c:txPr>
        <c:crossAx val="52410624"/>
        <c:crosses val="autoZero"/>
        <c:crossBetween val="between"/>
      </c:valAx>
    </c:plotArea>
    <c:plotVisOnly val="1"/>
    <c:dispBlanksAs val="gap"/>
    <c:showDLblsOverMax val="0"/>
  </c:chart>
  <c:txPr>
    <a:bodyPr/>
    <a:lstStyle/>
    <a:p>
      <a:pPr>
        <a:defRPr sz="1800"/>
      </a:pPr>
      <a:endParaRPr lang="ca-E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Hoja1!$B$1</c:f>
              <c:strCache>
                <c:ptCount val="1"/>
                <c:pt idx="0">
                  <c:v>Treballa</c:v>
                </c:pt>
              </c:strCache>
            </c:strRef>
          </c:tx>
          <c:spPr>
            <a:solidFill>
              <a:srgbClr val="3D78A9"/>
            </a:solidFill>
          </c:spPr>
          <c:invertIfNegative val="0"/>
          <c:dLbls>
            <c:numFmt formatCode="0%" sourceLinked="0"/>
            <c:txPr>
              <a:bodyPr/>
              <a:lstStyle/>
              <a:p>
                <a:pPr>
                  <a:defRPr sz="1200" b="1" u="sng">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Hoja1!$B$2:$B$6</c:f>
              <c:numCache>
                <c:formatCode>General</c:formatCode>
                <c:ptCount val="5"/>
                <c:pt idx="0">
                  <c:v>0.32750000000000085</c:v>
                </c:pt>
                <c:pt idx="1">
                  <c:v>0.37770000000000031</c:v>
                </c:pt>
                <c:pt idx="2">
                  <c:v>0.25010000000000004</c:v>
                </c:pt>
                <c:pt idx="3">
                  <c:v>0.12300000000000012</c:v>
                </c:pt>
                <c:pt idx="4">
                  <c:v>0.47410000000000002</c:v>
                </c:pt>
              </c:numCache>
            </c:numRef>
          </c:val>
        </c:ser>
        <c:ser>
          <c:idx val="1"/>
          <c:order val="1"/>
          <c:tx>
            <c:strRef>
              <c:f>Hoja1!$C$1</c:f>
              <c:strCache>
                <c:ptCount val="1"/>
                <c:pt idx="0">
                  <c:v>Aturat</c:v>
                </c:pt>
              </c:strCache>
            </c:strRef>
          </c:tx>
          <c:spPr>
            <a:solidFill>
              <a:srgbClr val="BE4D4A"/>
            </a:solidFill>
          </c:spPr>
          <c:invertIfNegative val="0"/>
          <c:dLbls>
            <c:numFmt formatCode="0%" sourceLinked="0"/>
            <c:txPr>
              <a:bodyPr/>
              <a:lstStyle/>
              <a:p>
                <a:pPr>
                  <a:defRPr sz="1200" b="1" u="sng">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Hoja1!$C$2:$C$6</c:f>
              <c:numCache>
                <c:formatCode>General</c:formatCode>
                <c:ptCount val="5"/>
                <c:pt idx="0">
                  <c:v>0.36900000000000038</c:v>
                </c:pt>
                <c:pt idx="1">
                  <c:v>0.37440000000000084</c:v>
                </c:pt>
                <c:pt idx="2">
                  <c:v>0.37890000000000096</c:v>
                </c:pt>
                <c:pt idx="3">
                  <c:v>0.46410000000000001</c:v>
                </c:pt>
                <c:pt idx="4">
                  <c:v>0.1116</c:v>
                </c:pt>
              </c:numCache>
            </c:numRef>
          </c:val>
        </c:ser>
        <c:ser>
          <c:idx val="2"/>
          <c:order val="2"/>
          <c:tx>
            <c:strRef>
              <c:f>Hoja1!$D$1</c:f>
              <c:strCache>
                <c:ptCount val="1"/>
                <c:pt idx="0">
                  <c:v>Incapacitat/Pensionista</c:v>
                </c:pt>
              </c:strCache>
            </c:strRef>
          </c:tx>
          <c:spPr>
            <a:solidFill>
              <a:srgbClr val="FF9900"/>
            </a:solidFill>
          </c:spPr>
          <c:invertIfNegative val="0"/>
          <c:dLbls>
            <c:numFmt formatCode="0%" sourceLinked="0"/>
            <c:txPr>
              <a:bodyPr/>
              <a:lstStyle/>
              <a:p>
                <a:pPr>
                  <a:defRPr sz="800" b="0">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Hoja1!$D$2:$D$6</c:f>
              <c:numCache>
                <c:formatCode>General</c:formatCode>
                <c:ptCount val="5"/>
                <c:pt idx="0">
                  <c:v>0.16789999999999999</c:v>
                </c:pt>
                <c:pt idx="1">
                  <c:v>8.7300000000000003E-2</c:v>
                </c:pt>
                <c:pt idx="2">
                  <c:v>6.0400000000000023E-2</c:v>
                </c:pt>
                <c:pt idx="3">
                  <c:v>0.1331</c:v>
                </c:pt>
                <c:pt idx="4">
                  <c:v>0.29280000000000084</c:v>
                </c:pt>
              </c:numCache>
            </c:numRef>
          </c:val>
        </c:ser>
        <c:ser>
          <c:idx val="3"/>
          <c:order val="3"/>
          <c:tx>
            <c:strRef>
              <c:f>Hoja1!$E$1</c:f>
              <c:strCache>
                <c:ptCount val="1"/>
                <c:pt idx="0">
                  <c:v>Altres situacions (*)</c:v>
                </c:pt>
              </c:strCache>
            </c:strRef>
          </c:tx>
          <c:spPr>
            <a:solidFill>
              <a:srgbClr val="FFCC00"/>
            </a:solidFill>
          </c:spPr>
          <c:invertIfNegative val="0"/>
          <c:dLbls>
            <c:dLbl>
              <c:idx val="2"/>
              <c:numFmt formatCode="0%" sourceLinked="0"/>
              <c:spPr/>
              <c:txPr>
                <a:bodyPr/>
                <a:lstStyle/>
                <a:p>
                  <a:pPr>
                    <a:defRPr sz="1200" b="1" i="0">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dLbl>
            <c:numFmt formatCode="0%" sourceLinked="0"/>
            <c:txPr>
              <a:bodyPr/>
              <a:lstStyle/>
              <a:p>
                <a:pPr>
                  <a:defRPr sz="800" b="0" i="0">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Hoja1!$E$2:$E$6</c:f>
              <c:numCache>
                <c:formatCode>General</c:formatCode>
                <c:ptCount val="5"/>
                <c:pt idx="0">
                  <c:v>5.0500000000000003E-2</c:v>
                </c:pt>
                <c:pt idx="1">
                  <c:v>6.7100000000000021E-2</c:v>
                </c:pt>
                <c:pt idx="2">
                  <c:v>0.2591</c:v>
                </c:pt>
                <c:pt idx="3">
                  <c:v>0.15860000000000021</c:v>
                </c:pt>
                <c:pt idx="4">
                  <c:v>0.10360000000000009</c:v>
                </c:pt>
              </c:numCache>
            </c:numRef>
          </c:val>
        </c:ser>
        <c:ser>
          <c:idx val="4"/>
          <c:order val="4"/>
          <c:tx>
            <c:strRef>
              <c:f>Hoja1!$F$1</c:f>
              <c:strCache>
                <c:ptCount val="1"/>
                <c:pt idx="0">
                  <c:v>Desconegut</c:v>
                </c:pt>
              </c:strCache>
            </c:strRef>
          </c:tx>
          <c:spPr>
            <a:solidFill>
              <a:schemeClr val="accent3"/>
            </a:solidFill>
          </c:spPr>
          <c:invertIfNegative val="0"/>
          <c:dLbls>
            <c:numFmt formatCode="0%" sourceLinked="0"/>
            <c:txPr>
              <a:bodyPr/>
              <a:lstStyle/>
              <a:p>
                <a:pPr>
                  <a:defRPr sz="800" b="0">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Hoja1!$F$2:$F$6</c:f>
              <c:numCache>
                <c:formatCode>General</c:formatCode>
                <c:ptCount val="5"/>
                <c:pt idx="0">
                  <c:v>8.5100000000000023E-2</c:v>
                </c:pt>
                <c:pt idx="1">
                  <c:v>9.3400000000000025E-2</c:v>
                </c:pt>
                <c:pt idx="2">
                  <c:v>5.1499999999999997E-2</c:v>
                </c:pt>
                <c:pt idx="3">
                  <c:v>0.12120000000000018</c:v>
                </c:pt>
                <c:pt idx="4">
                  <c:v>1.7899999999999999E-2</c:v>
                </c:pt>
              </c:numCache>
            </c:numRef>
          </c:val>
        </c:ser>
        <c:dLbls>
          <c:showLegendKey val="0"/>
          <c:showVal val="1"/>
          <c:showCatName val="0"/>
          <c:showSerName val="0"/>
          <c:showPercent val="0"/>
          <c:showBubbleSize val="0"/>
        </c:dLbls>
        <c:gapWidth val="39"/>
        <c:overlap val="100"/>
        <c:axId val="52496640"/>
        <c:axId val="52502528"/>
      </c:barChart>
      <c:catAx>
        <c:axId val="52496640"/>
        <c:scaling>
          <c:orientation val="minMax"/>
        </c:scaling>
        <c:delete val="0"/>
        <c:axPos val="b"/>
        <c:majorTickMark val="out"/>
        <c:minorTickMark val="none"/>
        <c:tickLblPos val="nextTo"/>
        <c:txPr>
          <a:bodyPr/>
          <a:lstStyle/>
          <a:p>
            <a:pPr>
              <a:defRPr sz="1200" b="1">
                <a:latin typeface="Arial" panose="020B0604020202020204" pitchFamily="34" charset="0"/>
                <a:cs typeface="Arial" panose="020B0604020202020204" pitchFamily="34" charset="0"/>
              </a:defRPr>
            </a:pPr>
            <a:endParaRPr lang="ca-ES"/>
          </a:p>
        </c:txPr>
        <c:crossAx val="52502528"/>
        <c:crosses val="autoZero"/>
        <c:auto val="1"/>
        <c:lblAlgn val="ctr"/>
        <c:lblOffset val="100"/>
        <c:noMultiLvlLbl val="0"/>
      </c:catAx>
      <c:valAx>
        <c:axId val="52502528"/>
        <c:scaling>
          <c:orientation val="minMax"/>
        </c:scaling>
        <c:delete val="0"/>
        <c:axPos val="l"/>
        <c:majorGridlines>
          <c:spPr>
            <a:ln>
              <a:solidFill>
                <a:schemeClr val="bg1">
                  <a:lumMod val="85000"/>
                </a:schemeClr>
              </a:solidFill>
            </a:ln>
          </c:spPr>
        </c:majorGridlines>
        <c:numFmt formatCode="0%" sourceLinked="1"/>
        <c:majorTickMark val="out"/>
        <c:minorTickMark val="none"/>
        <c:tickLblPos val="nextTo"/>
        <c:txPr>
          <a:bodyPr/>
          <a:lstStyle/>
          <a:p>
            <a:pPr>
              <a:defRPr sz="900"/>
            </a:pPr>
            <a:endParaRPr lang="ca-ES"/>
          </a:p>
        </c:txPr>
        <c:crossAx val="52496640"/>
        <c:crosses val="autoZero"/>
        <c:crossBetween val="between"/>
      </c:valAx>
    </c:plotArea>
    <c:legend>
      <c:legendPos val="r"/>
      <c:legendEntry>
        <c:idx val="3"/>
        <c:txPr>
          <a:bodyPr/>
          <a:lstStyle/>
          <a:p>
            <a:pPr>
              <a:defRPr sz="1200" b="1" u="sng">
                <a:latin typeface="Arial" panose="020B0604020202020204" pitchFamily="34" charset="0"/>
                <a:cs typeface="Arial" panose="020B0604020202020204" pitchFamily="34" charset="0"/>
              </a:defRPr>
            </a:pPr>
            <a:endParaRPr lang="ca-ES"/>
          </a:p>
        </c:txPr>
      </c:legendEntry>
      <c:legendEntry>
        <c:idx val="4"/>
        <c:txPr>
          <a:bodyPr/>
          <a:lstStyle/>
          <a:p>
            <a:pPr>
              <a:defRPr sz="1200" b="1" u="sng">
                <a:latin typeface="Arial" panose="020B0604020202020204" pitchFamily="34" charset="0"/>
                <a:cs typeface="Arial" panose="020B0604020202020204" pitchFamily="34" charset="0"/>
              </a:defRPr>
            </a:pPr>
            <a:endParaRPr lang="ca-ES"/>
          </a:p>
        </c:txPr>
      </c:legendEntry>
      <c:layout>
        <c:manualLayout>
          <c:xMode val="edge"/>
          <c:yMode val="edge"/>
          <c:x val="0.74813178303770078"/>
          <c:y val="3.8239484771593689E-2"/>
          <c:w val="0.25186821696229938"/>
          <c:h val="0.30149558854047681"/>
        </c:manualLayout>
      </c:layout>
      <c:overlay val="0"/>
      <c:txPr>
        <a:bodyPr/>
        <a:lstStyle/>
        <a:p>
          <a:pPr>
            <a:defRPr sz="1100">
              <a:latin typeface="Arial" panose="020B0604020202020204" pitchFamily="34" charset="0"/>
              <a:cs typeface="Arial" panose="020B0604020202020204" pitchFamily="34" charset="0"/>
            </a:defRPr>
          </a:pPr>
          <a:endParaRPr lang="ca-ES"/>
        </a:p>
      </c:txPr>
    </c:legend>
    <c:plotVisOnly val="1"/>
    <c:dispBlanksAs val="gap"/>
    <c:showDLblsOverMax val="0"/>
  </c:chart>
  <c:txPr>
    <a:bodyPr/>
    <a:lstStyle/>
    <a:p>
      <a:pPr>
        <a:defRPr sz="1800"/>
      </a:pPr>
      <a:endParaRPr lang="ca-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0"/>
    <c:plotArea>
      <c:layout>
        <c:manualLayout>
          <c:layoutTarget val="inner"/>
          <c:xMode val="edge"/>
          <c:yMode val="edge"/>
          <c:x val="4.2678378437173446E-2"/>
          <c:y val="3.4643968130525275E-2"/>
          <c:w val="0.64647875550217926"/>
          <c:h val="0.93071206373894821"/>
        </c:manualLayout>
      </c:layout>
      <c:barChart>
        <c:barDir val="col"/>
        <c:grouping val="percentStacked"/>
        <c:varyColors val="0"/>
        <c:ser>
          <c:idx val="0"/>
          <c:order val="0"/>
          <c:tx>
            <c:strRef>
              <c:f>Hoja1!$B$1</c:f>
              <c:strCache>
                <c:ptCount val="1"/>
                <c:pt idx="0">
                  <c:v>Estudis primaris/sense estudis</c:v>
                </c:pt>
              </c:strCache>
            </c:strRef>
          </c:tx>
          <c:spPr>
            <a:solidFill>
              <a:srgbClr val="8064A2"/>
            </a:solidFill>
            <a:ln>
              <a:noFill/>
            </a:ln>
          </c:spPr>
          <c:invertIfNegative val="0"/>
          <c:dLbls>
            <c:dLbl>
              <c:idx val="1"/>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4"/>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7"/>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0"/>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3"/>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6"/>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numFmt formatCode="0%" sourceLinked="0"/>
            <c:txPr>
              <a:bodyPr/>
              <a:lstStyle/>
              <a:p>
                <a:pPr>
                  <a:defRPr sz="1100" b="1" u="sng">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showLeaderLines val="0"/>
          </c:dLbls>
          <c:cat>
            <c:strRef>
              <c:f>Hoja1!$A$2:$A$15</c:f>
              <c:strCache>
                <c:ptCount val="14"/>
                <c:pt idx="0">
                  <c:v>Alcohol (h)</c:v>
                </c:pt>
                <c:pt idx="1">
                  <c:v>Alcohol (D)</c:v>
                </c:pt>
                <c:pt idx="3">
                  <c:v>Cocaïna (H)</c:v>
                </c:pt>
                <c:pt idx="4">
                  <c:v>Cocaïna (D)</c:v>
                </c:pt>
                <c:pt idx="6">
                  <c:v>Cànnabis (h)</c:v>
                </c:pt>
                <c:pt idx="7">
                  <c:v>Cànnabis (D)</c:v>
                </c:pt>
                <c:pt idx="9">
                  <c:v>Heroïna (h)</c:v>
                </c:pt>
                <c:pt idx="10">
                  <c:v>Heroïna (D)</c:v>
                </c:pt>
                <c:pt idx="12">
                  <c:v>Tabac (h)</c:v>
                </c:pt>
                <c:pt idx="13">
                  <c:v>Tabac (D)</c:v>
                </c:pt>
              </c:strCache>
            </c:strRef>
          </c:cat>
          <c:val>
            <c:numRef>
              <c:f>Hoja1!$B$2:$B$15</c:f>
              <c:numCache>
                <c:formatCode>0.00%</c:formatCode>
                <c:ptCount val="14"/>
                <c:pt idx="0">
                  <c:v>0.37800000000000072</c:v>
                </c:pt>
                <c:pt idx="1">
                  <c:v>0.31940000000000096</c:v>
                </c:pt>
                <c:pt idx="3">
                  <c:v>0.31290000000000084</c:v>
                </c:pt>
                <c:pt idx="4">
                  <c:v>0.30240000000000072</c:v>
                </c:pt>
                <c:pt idx="6">
                  <c:v>0.36410000000000031</c:v>
                </c:pt>
                <c:pt idx="7">
                  <c:v>0.31510000000000032</c:v>
                </c:pt>
                <c:pt idx="9">
                  <c:v>0.52280000000000004</c:v>
                </c:pt>
                <c:pt idx="10">
                  <c:v>0.41330000000000072</c:v>
                </c:pt>
                <c:pt idx="12">
                  <c:v>0.33450000000000096</c:v>
                </c:pt>
                <c:pt idx="13">
                  <c:v>0.33980000000000127</c:v>
                </c:pt>
              </c:numCache>
            </c:numRef>
          </c:val>
        </c:ser>
        <c:ser>
          <c:idx val="1"/>
          <c:order val="1"/>
          <c:tx>
            <c:strRef>
              <c:f>Hoja1!$C$1</c:f>
              <c:strCache>
                <c:ptCount val="1"/>
                <c:pt idx="0">
                  <c:v>Estudis secundaris</c:v>
                </c:pt>
              </c:strCache>
            </c:strRef>
          </c:tx>
          <c:spPr>
            <a:solidFill>
              <a:srgbClr val="9BBB59"/>
            </a:solidFill>
            <a:ln>
              <a:noFill/>
            </a:ln>
          </c:spPr>
          <c:invertIfNegative val="0"/>
          <c:dLbls>
            <c:dLbl>
              <c:idx val="1"/>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4"/>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7"/>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0"/>
              <c:numFmt formatCode="0%" sourceLinked="0"/>
              <c:spPr/>
              <c:txPr>
                <a:bodyPr/>
                <a:lstStyle/>
                <a:p>
                  <a:pPr>
                    <a:defRPr sz="1100" b="1" u="sng">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3"/>
              <c:numFmt formatCode="0%" sourceLinked="0"/>
              <c:spPr/>
              <c:txPr>
                <a:bodyPr/>
                <a:lstStyle/>
                <a:p>
                  <a:pPr>
                    <a:defRPr sz="1100" b="1" u="sng">
                      <a:solidFill>
                        <a:srgbClr val="632523"/>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6"/>
              <c:numFmt formatCode="0%" sourceLinked="0"/>
              <c:spPr/>
              <c:txPr>
                <a:bodyPr/>
                <a:lstStyle/>
                <a:p>
                  <a:pPr>
                    <a:defRPr sz="1100" b="1" u="sng">
                      <a:solidFill>
                        <a:srgbClr val="632523"/>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numFmt formatCode="0%" sourceLinked="0"/>
            <c:txPr>
              <a:bodyPr/>
              <a:lstStyle/>
              <a:p>
                <a:pPr>
                  <a:defRPr sz="1100" b="1" u="sng">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showLeaderLines val="0"/>
          </c:dLbls>
          <c:cat>
            <c:strRef>
              <c:f>Hoja1!$A$2:$A$15</c:f>
              <c:strCache>
                <c:ptCount val="14"/>
                <c:pt idx="0">
                  <c:v>Alcohol (h)</c:v>
                </c:pt>
                <c:pt idx="1">
                  <c:v>Alcohol (D)</c:v>
                </c:pt>
                <c:pt idx="3">
                  <c:v>Cocaïna (H)</c:v>
                </c:pt>
                <c:pt idx="4">
                  <c:v>Cocaïna (D)</c:v>
                </c:pt>
                <c:pt idx="6">
                  <c:v>Cànnabis (h)</c:v>
                </c:pt>
                <c:pt idx="7">
                  <c:v>Cànnabis (D)</c:v>
                </c:pt>
                <c:pt idx="9">
                  <c:v>Heroïna (h)</c:v>
                </c:pt>
                <c:pt idx="10">
                  <c:v>Heroïna (D)</c:v>
                </c:pt>
                <c:pt idx="12">
                  <c:v>Tabac (h)</c:v>
                </c:pt>
                <c:pt idx="13">
                  <c:v>Tabac (D)</c:v>
                </c:pt>
              </c:strCache>
            </c:strRef>
          </c:cat>
          <c:val>
            <c:numRef>
              <c:f>Hoja1!$C$2:$C$15</c:f>
              <c:numCache>
                <c:formatCode>0.00%</c:formatCode>
                <c:ptCount val="14"/>
                <c:pt idx="0">
                  <c:v>0.50409999999999999</c:v>
                </c:pt>
                <c:pt idx="1">
                  <c:v>0.47450000000000031</c:v>
                </c:pt>
                <c:pt idx="3">
                  <c:v>0.53320000000000001</c:v>
                </c:pt>
                <c:pt idx="4">
                  <c:v>0.5232</c:v>
                </c:pt>
                <c:pt idx="6">
                  <c:v>0.52600000000000002</c:v>
                </c:pt>
                <c:pt idx="7">
                  <c:v>0.57030000000000003</c:v>
                </c:pt>
                <c:pt idx="9">
                  <c:v>0.34920000000000001</c:v>
                </c:pt>
                <c:pt idx="10">
                  <c:v>0.38670000000000032</c:v>
                </c:pt>
                <c:pt idx="12">
                  <c:v>0.48650000000000032</c:v>
                </c:pt>
                <c:pt idx="13">
                  <c:v>0.4466</c:v>
                </c:pt>
              </c:numCache>
            </c:numRef>
          </c:val>
        </c:ser>
        <c:ser>
          <c:idx val="2"/>
          <c:order val="2"/>
          <c:tx>
            <c:strRef>
              <c:f>Hoja1!$D$1</c:f>
              <c:strCache>
                <c:ptCount val="1"/>
                <c:pt idx="0">
                  <c:v>Estudis universitaris</c:v>
                </c:pt>
              </c:strCache>
            </c:strRef>
          </c:tx>
          <c:spPr>
            <a:solidFill>
              <a:srgbClr val="F79646"/>
            </a:solidFill>
            <a:ln>
              <a:noFill/>
            </a:ln>
          </c:spPr>
          <c:invertIfNegative val="0"/>
          <c:dLbls>
            <c:dLbl>
              <c:idx val="1"/>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4"/>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7"/>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0"/>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3"/>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6"/>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numFmt formatCode="0%" sourceLinked="0"/>
            <c:txPr>
              <a:bodyPr/>
              <a:lstStyle/>
              <a:p>
                <a:pPr>
                  <a:defRPr sz="900" b="0">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showLeaderLines val="0"/>
          </c:dLbls>
          <c:cat>
            <c:strRef>
              <c:f>Hoja1!$A$2:$A$15</c:f>
              <c:strCache>
                <c:ptCount val="14"/>
                <c:pt idx="0">
                  <c:v>Alcohol (h)</c:v>
                </c:pt>
                <c:pt idx="1">
                  <c:v>Alcohol (D)</c:v>
                </c:pt>
                <c:pt idx="3">
                  <c:v>Cocaïna (H)</c:v>
                </c:pt>
                <c:pt idx="4">
                  <c:v>Cocaïna (D)</c:v>
                </c:pt>
                <c:pt idx="6">
                  <c:v>Cànnabis (h)</c:v>
                </c:pt>
                <c:pt idx="7">
                  <c:v>Cànnabis (D)</c:v>
                </c:pt>
                <c:pt idx="9">
                  <c:v>Heroïna (h)</c:v>
                </c:pt>
                <c:pt idx="10">
                  <c:v>Heroïna (D)</c:v>
                </c:pt>
                <c:pt idx="12">
                  <c:v>Tabac (h)</c:v>
                </c:pt>
                <c:pt idx="13">
                  <c:v>Tabac (D)</c:v>
                </c:pt>
              </c:strCache>
            </c:strRef>
          </c:cat>
          <c:val>
            <c:numRef>
              <c:f>Hoja1!$D$2:$D$15</c:f>
              <c:numCache>
                <c:formatCode>0.00%</c:formatCode>
                <c:ptCount val="14"/>
                <c:pt idx="0">
                  <c:v>6.3800000000000009E-2</c:v>
                </c:pt>
                <c:pt idx="1">
                  <c:v>0.1174</c:v>
                </c:pt>
                <c:pt idx="3">
                  <c:v>5.8400000000000014E-2</c:v>
                </c:pt>
                <c:pt idx="4">
                  <c:v>8.1700000000000023E-2</c:v>
                </c:pt>
                <c:pt idx="6">
                  <c:v>5.9200000000000003E-2</c:v>
                </c:pt>
                <c:pt idx="7">
                  <c:v>6.7700000000000024E-2</c:v>
                </c:pt>
                <c:pt idx="9">
                  <c:v>3.2500000000000001E-2</c:v>
                </c:pt>
                <c:pt idx="10">
                  <c:v>8.3300000000000041E-2</c:v>
                </c:pt>
                <c:pt idx="12">
                  <c:v>0.14190000000000036</c:v>
                </c:pt>
                <c:pt idx="13">
                  <c:v>0.17480000000000001</c:v>
                </c:pt>
              </c:numCache>
            </c:numRef>
          </c:val>
        </c:ser>
        <c:ser>
          <c:idx val="3"/>
          <c:order val="3"/>
          <c:tx>
            <c:strRef>
              <c:f>Hoja1!$E$1</c:f>
              <c:strCache>
                <c:ptCount val="1"/>
                <c:pt idx="0">
                  <c:v>Desconegut</c:v>
                </c:pt>
              </c:strCache>
            </c:strRef>
          </c:tx>
          <c:spPr>
            <a:solidFill>
              <a:srgbClr val="C0504D"/>
            </a:solidFill>
            <a:ln>
              <a:noFill/>
            </a:ln>
          </c:spPr>
          <c:invertIfNegative val="0"/>
          <c:dLbls>
            <c:dLbl>
              <c:idx val="1"/>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4"/>
              <c:numFmt formatCode="0%" sourceLinked="0"/>
              <c:spPr/>
              <c:txPr>
                <a:bodyPr/>
                <a:lstStyle/>
                <a:p>
                  <a:pPr>
                    <a:defRPr sz="900" b="0">
                      <a:solidFill>
                        <a:srgbClr val="632523"/>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7"/>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0"/>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3"/>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dLbl>
              <c:idx val="16"/>
              <c:numFmt formatCode="0%" sourceLinked="0"/>
              <c:spPr/>
              <c:txPr>
                <a:bodyPr/>
                <a:lstStyle/>
                <a:p>
                  <a:pPr>
                    <a:defRPr sz="900" b="0">
                      <a:solidFill>
                        <a:schemeClr val="accent2">
                          <a:lumMod val="50000"/>
                        </a:schemeClr>
                      </a:solidFill>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dLbl>
            <c:numFmt formatCode="0%" sourceLinked="0"/>
            <c:txPr>
              <a:bodyPr/>
              <a:lstStyle/>
              <a:p>
                <a:pPr>
                  <a:defRPr sz="900" b="0">
                    <a:latin typeface="Arial" panose="020B0604020202020204" pitchFamily="34" charset="0"/>
                    <a:cs typeface="Arial" panose="020B0604020202020204" pitchFamily="34" charset="0"/>
                  </a:defRPr>
                </a:pPr>
                <a:endParaRPr lang="ca-ES"/>
              </a:p>
            </c:txPr>
            <c:showLegendKey val="0"/>
            <c:showVal val="1"/>
            <c:showCatName val="0"/>
            <c:showSerName val="0"/>
            <c:showPercent val="0"/>
            <c:showBubbleSize val="0"/>
            <c:showLeaderLines val="0"/>
          </c:dLbls>
          <c:cat>
            <c:strRef>
              <c:f>Hoja1!$A$2:$A$15</c:f>
              <c:strCache>
                <c:ptCount val="14"/>
                <c:pt idx="0">
                  <c:v>Alcohol (h)</c:v>
                </c:pt>
                <c:pt idx="1">
                  <c:v>Alcohol (D)</c:v>
                </c:pt>
                <c:pt idx="3">
                  <c:v>Cocaïna (H)</c:v>
                </c:pt>
                <c:pt idx="4">
                  <c:v>Cocaïna (D)</c:v>
                </c:pt>
                <c:pt idx="6">
                  <c:v>Cànnabis (h)</c:v>
                </c:pt>
                <c:pt idx="7">
                  <c:v>Cànnabis (D)</c:v>
                </c:pt>
                <c:pt idx="9">
                  <c:v>Heroïna (h)</c:v>
                </c:pt>
                <c:pt idx="10">
                  <c:v>Heroïna (D)</c:v>
                </c:pt>
                <c:pt idx="12">
                  <c:v>Tabac (h)</c:v>
                </c:pt>
                <c:pt idx="13">
                  <c:v>Tabac (D)</c:v>
                </c:pt>
              </c:strCache>
            </c:strRef>
          </c:cat>
          <c:val>
            <c:numRef>
              <c:f>Hoja1!$E$2:$E$15</c:f>
              <c:numCache>
                <c:formatCode>0.00%</c:formatCode>
                <c:ptCount val="14"/>
                <c:pt idx="0">
                  <c:v>4.5300000000000014E-2</c:v>
                </c:pt>
                <c:pt idx="1">
                  <c:v>8.8700000000000265E-2</c:v>
                </c:pt>
                <c:pt idx="3">
                  <c:v>9.5500000000000265E-2</c:v>
                </c:pt>
                <c:pt idx="4">
                  <c:v>9.2700000000000005E-2</c:v>
                </c:pt>
                <c:pt idx="6">
                  <c:v>5.0700000000000023E-2</c:v>
                </c:pt>
                <c:pt idx="7">
                  <c:v>4.6899999999999997E-2</c:v>
                </c:pt>
                <c:pt idx="9">
                  <c:v>9.540000000000004E-2</c:v>
                </c:pt>
                <c:pt idx="10">
                  <c:v>0.11670000000000012</c:v>
                </c:pt>
                <c:pt idx="12">
                  <c:v>3.7200000000000052E-2</c:v>
                </c:pt>
                <c:pt idx="13">
                  <c:v>3.8800000000000001E-2</c:v>
                </c:pt>
              </c:numCache>
            </c:numRef>
          </c:val>
        </c:ser>
        <c:dLbls>
          <c:showLegendKey val="0"/>
          <c:showVal val="1"/>
          <c:showCatName val="0"/>
          <c:showSerName val="0"/>
          <c:showPercent val="0"/>
          <c:showBubbleSize val="0"/>
        </c:dLbls>
        <c:gapWidth val="17"/>
        <c:overlap val="100"/>
        <c:axId val="52938240"/>
        <c:axId val="52939776"/>
      </c:barChart>
      <c:catAx>
        <c:axId val="52938240"/>
        <c:scaling>
          <c:orientation val="minMax"/>
        </c:scaling>
        <c:delete val="1"/>
        <c:axPos val="b"/>
        <c:numFmt formatCode="0.00%" sourceLinked="1"/>
        <c:majorTickMark val="out"/>
        <c:minorTickMark val="none"/>
        <c:tickLblPos val="none"/>
        <c:crossAx val="52939776"/>
        <c:crosses val="autoZero"/>
        <c:auto val="1"/>
        <c:lblAlgn val="ctr"/>
        <c:lblOffset val="100"/>
        <c:noMultiLvlLbl val="0"/>
      </c:catAx>
      <c:valAx>
        <c:axId val="52939776"/>
        <c:scaling>
          <c:orientation val="minMax"/>
        </c:scaling>
        <c:delete val="0"/>
        <c:axPos val="l"/>
        <c:majorGridlines>
          <c:spPr>
            <a:ln w="6350">
              <a:solidFill>
                <a:schemeClr val="bg1">
                  <a:lumMod val="85000"/>
                </a:schemeClr>
              </a:solidFill>
            </a:ln>
          </c:spPr>
        </c:majorGridlines>
        <c:numFmt formatCode="0%" sourceLinked="1"/>
        <c:majorTickMark val="out"/>
        <c:minorTickMark val="none"/>
        <c:tickLblPos val="nextTo"/>
        <c:txPr>
          <a:bodyPr/>
          <a:lstStyle/>
          <a:p>
            <a:pPr>
              <a:defRPr sz="700">
                <a:latin typeface="Arial" panose="020B0604020202020204" pitchFamily="34" charset="0"/>
                <a:cs typeface="Arial" panose="020B0604020202020204" pitchFamily="34" charset="0"/>
              </a:defRPr>
            </a:pPr>
            <a:endParaRPr lang="ca-ES"/>
          </a:p>
        </c:txPr>
        <c:crossAx val="52938240"/>
        <c:crosses val="autoZero"/>
        <c:crossBetween val="between"/>
      </c:valAx>
    </c:plotArea>
    <c:legend>
      <c:legendPos val="r"/>
      <c:legendEntry>
        <c:idx val="2"/>
        <c:txPr>
          <a:bodyPr/>
          <a:lstStyle/>
          <a:p>
            <a:pPr>
              <a:defRPr sz="1200" b="1" u="sng">
                <a:latin typeface="Arial" panose="020B0604020202020204" pitchFamily="34" charset="0"/>
                <a:cs typeface="Arial" panose="020B0604020202020204" pitchFamily="34" charset="0"/>
              </a:defRPr>
            </a:pPr>
            <a:endParaRPr lang="ca-ES"/>
          </a:p>
        </c:txPr>
      </c:legendEntry>
      <c:legendEntry>
        <c:idx val="3"/>
        <c:txPr>
          <a:bodyPr/>
          <a:lstStyle/>
          <a:p>
            <a:pPr>
              <a:defRPr sz="1200" b="1" u="sng">
                <a:latin typeface="Arial" panose="020B0604020202020204" pitchFamily="34" charset="0"/>
                <a:cs typeface="Arial" panose="020B0604020202020204" pitchFamily="34" charset="0"/>
              </a:defRPr>
            </a:pPr>
            <a:endParaRPr lang="ca-ES"/>
          </a:p>
        </c:txPr>
      </c:legendEntry>
      <c:layout>
        <c:manualLayout>
          <c:xMode val="edge"/>
          <c:yMode val="edge"/>
          <c:x val="0.74412156819176967"/>
          <c:y val="3.4345886171377786E-2"/>
          <c:w val="0.17732740246415196"/>
          <c:h val="0.44932606694494459"/>
        </c:manualLayout>
      </c:layout>
      <c:overlay val="0"/>
      <c:txPr>
        <a:bodyPr/>
        <a:lstStyle/>
        <a:p>
          <a:pPr>
            <a:defRPr>
              <a:latin typeface="Arial" panose="020B0604020202020204" pitchFamily="34" charset="0"/>
              <a:cs typeface="Arial" panose="020B0604020202020204" pitchFamily="34" charset="0"/>
            </a:defRPr>
          </a:pPr>
          <a:endParaRPr lang="ca-ES"/>
        </a:p>
      </c:txPr>
    </c:legend>
    <c:plotVisOnly val="1"/>
    <c:dispBlanksAs val="gap"/>
    <c:showDLblsOverMax val="0"/>
  </c:chart>
  <c:txPr>
    <a:bodyPr/>
    <a:lstStyle/>
    <a:p>
      <a:pPr>
        <a:defRPr sz="1100"/>
      </a:pPr>
      <a:endParaRPr lang="ca-E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30"/>
      <c:depthPercent val="120"/>
      <c:rAngAx val="1"/>
    </c:view3D>
    <c:floor>
      <c:thickness val="0"/>
    </c:floor>
    <c:sideWall>
      <c:thickness val="0"/>
    </c:sideWall>
    <c:backWall>
      <c:thickness val="0"/>
    </c:backWall>
    <c:plotArea>
      <c:layout>
        <c:manualLayout>
          <c:layoutTarget val="inner"/>
          <c:xMode val="edge"/>
          <c:yMode val="edge"/>
          <c:x val="4.9474468421896102E-2"/>
          <c:y val="0.10937500000000012"/>
          <c:w val="0.80329654533404249"/>
          <c:h val="0.80521464399713349"/>
        </c:manualLayout>
      </c:layout>
      <c:bar3DChart>
        <c:barDir val="col"/>
        <c:grouping val="clustered"/>
        <c:varyColors val="0"/>
        <c:ser>
          <c:idx val="0"/>
          <c:order val="0"/>
          <c:tx>
            <c:strRef>
              <c:f>Full1!$B$1</c:f>
              <c:strCache>
                <c:ptCount val="1"/>
                <c:pt idx="0">
                  <c:v>Iniciativa Pròpia</c:v>
                </c:pt>
              </c:strCache>
            </c:strRef>
          </c:tx>
          <c:spPr>
            <a:solidFill>
              <a:srgbClr val="83BC64"/>
            </a:solidFill>
          </c:spPr>
          <c:invertIfNegative val="0"/>
          <c:dLbls>
            <c:dLbl>
              <c:idx val="0"/>
              <c:layout>
                <c:manualLayout>
                  <c:x val="9.3647411841162268E-3"/>
                  <c:y val="-1.3949054100363071E-2"/>
                </c:manualLayout>
              </c:layout>
              <c:showLegendKey val="0"/>
              <c:showVal val="1"/>
              <c:showCatName val="0"/>
              <c:showSerName val="0"/>
              <c:showPercent val="0"/>
              <c:showBubbleSize val="0"/>
            </c:dLbl>
            <c:dLbl>
              <c:idx val="1"/>
              <c:layout>
                <c:manualLayout>
                  <c:x val="9.3647411841162268E-3"/>
                  <c:y val="-1.1159243280290294E-2"/>
                </c:manualLayout>
              </c:layout>
              <c:showLegendKey val="0"/>
              <c:showVal val="1"/>
              <c:showCatName val="0"/>
              <c:showSerName val="0"/>
              <c:showPercent val="0"/>
              <c:showBubbleSize val="0"/>
            </c:dLbl>
            <c:dLbl>
              <c:idx val="2"/>
              <c:layout>
                <c:manualLayout>
                  <c:x val="3.121580394705452E-3"/>
                  <c:y val="-1.1159243280290294E-2"/>
                </c:manualLayout>
              </c:layout>
              <c:showLegendKey val="0"/>
              <c:showVal val="1"/>
              <c:showCatName val="0"/>
              <c:showSerName val="0"/>
              <c:showPercent val="0"/>
              <c:showBubbleSize val="0"/>
            </c:dLbl>
            <c:dLbl>
              <c:idx val="3"/>
              <c:layout>
                <c:manualLayout>
                  <c:x val="7.1647349713760255E-3"/>
                  <c:y val="-7.7560093804964489E-3"/>
                </c:manualLayout>
              </c:layout>
              <c:showLegendKey val="0"/>
              <c:showVal val="1"/>
              <c:showCatName val="0"/>
              <c:showSerName val="0"/>
              <c:showPercent val="0"/>
              <c:showBubbleSize val="0"/>
            </c:dLbl>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Full1!$B$2:$B$5</c:f>
              <c:numCache>
                <c:formatCode>General</c:formatCode>
                <c:ptCount val="4"/>
                <c:pt idx="0">
                  <c:v>333</c:v>
                </c:pt>
                <c:pt idx="1">
                  <c:v>395</c:v>
                </c:pt>
                <c:pt idx="2">
                  <c:v>490</c:v>
                </c:pt>
                <c:pt idx="3" formatCode="0">
                  <c:v>419</c:v>
                </c:pt>
              </c:numCache>
            </c:numRef>
          </c:val>
        </c:ser>
        <c:ser>
          <c:idx val="1"/>
          <c:order val="1"/>
          <c:tx>
            <c:strRef>
              <c:f>Full1!$C$1</c:f>
              <c:strCache>
                <c:ptCount val="1"/>
                <c:pt idx="0">
                  <c:v>Familiar o amic</c:v>
                </c:pt>
              </c:strCache>
            </c:strRef>
          </c:tx>
          <c:spPr>
            <a:solidFill>
              <a:srgbClr val="E17A65"/>
            </a:solidFill>
          </c:spPr>
          <c:invertIfNegative val="0"/>
          <c:dLbls>
            <c:dLbl>
              <c:idx val="0"/>
              <c:layout>
                <c:manualLayout>
                  <c:x val="9.3647411841162268E-3"/>
                  <c:y val="-1.1159243280290294E-2"/>
                </c:manualLayout>
              </c:layout>
              <c:showLegendKey val="0"/>
              <c:showVal val="1"/>
              <c:showCatName val="0"/>
              <c:showSerName val="0"/>
              <c:showPercent val="0"/>
              <c:showBubbleSize val="0"/>
            </c:dLbl>
            <c:dLbl>
              <c:idx val="1"/>
              <c:layout>
                <c:manualLayout>
                  <c:x val="6.2431607894109439E-3"/>
                  <c:y val="-1.1159243280290294E-2"/>
                </c:manualLayout>
              </c:layout>
              <c:showLegendKey val="0"/>
              <c:showVal val="1"/>
              <c:showCatName val="0"/>
              <c:showSerName val="0"/>
              <c:showPercent val="0"/>
              <c:showBubbleSize val="0"/>
            </c:dLbl>
            <c:dLbl>
              <c:idx val="2"/>
              <c:layout>
                <c:manualLayout>
                  <c:x val="1.4047111776174324E-2"/>
                  <c:y val="-1.3949054100363071E-2"/>
                </c:manualLayout>
              </c:layout>
              <c:showLegendKey val="0"/>
              <c:showVal val="1"/>
              <c:showCatName val="0"/>
              <c:showSerName val="0"/>
              <c:showPercent val="0"/>
              <c:showBubbleSize val="0"/>
            </c:dLbl>
            <c:dLbl>
              <c:idx val="3"/>
              <c:layout>
                <c:manualLayout>
                  <c:x val="4.2988409828256758E-3"/>
                  <c:y val="-2.585336460165585E-3"/>
                </c:manualLayout>
              </c:layout>
              <c:showLegendKey val="0"/>
              <c:showVal val="1"/>
              <c:showCatName val="0"/>
              <c:showSerName val="0"/>
              <c:showPercent val="0"/>
              <c:showBubbleSize val="0"/>
            </c:dLbl>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Full1!$C$2:$C$5</c:f>
              <c:numCache>
                <c:formatCode>General</c:formatCode>
                <c:ptCount val="4"/>
                <c:pt idx="0">
                  <c:v>134</c:v>
                </c:pt>
                <c:pt idx="1">
                  <c:v>169</c:v>
                </c:pt>
                <c:pt idx="2">
                  <c:v>120</c:v>
                </c:pt>
                <c:pt idx="3" formatCode="0">
                  <c:v>117</c:v>
                </c:pt>
              </c:numCache>
            </c:numRef>
          </c:val>
        </c:ser>
        <c:ser>
          <c:idx val="2"/>
          <c:order val="2"/>
          <c:tx>
            <c:strRef>
              <c:f>Full1!$D$1</c:f>
              <c:strCache>
                <c:ptCount val="1"/>
                <c:pt idx="0">
                  <c:v>Derivació CAS Xarxa</c:v>
                </c:pt>
              </c:strCache>
            </c:strRef>
          </c:tx>
          <c:spPr>
            <a:solidFill>
              <a:srgbClr val="FFD85D"/>
            </a:solidFill>
          </c:spPr>
          <c:invertIfNegative val="0"/>
          <c:dLbls>
            <c:dLbl>
              <c:idx val="0"/>
              <c:layout>
                <c:manualLayout>
                  <c:x val="4.6823705920581134E-3"/>
                  <c:y val="5.5796216401452527E-3"/>
                </c:manualLayout>
              </c:layout>
              <c:showLegendKey val="0"/>
              <c:showVal val="1"/>
              <c:showCatName val="0"/>
              <c:showSerName val="0"/>
              <c:showPercent val="0"/>
              <c:showBubbleSize val="0"/>
            </c:dLbl>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Full1!$D$2:$D$5</c:f>
              <c:numCache>
                <c:formatCode>General</c:formatCode>
                <c:ptCount val="4"/>
                <c:pt idx="0">
                  <c:v>54</c:v>
                </c:pt>
                <c:pt idx="1">
                  <c:v>61</c:v>
                </c:pt>
                <c:pt idx="2">
                  <c:v>49</c:v>
                </c:pt>
                <c:pt idx="3" formatCode="0">
                  <c:v>45</c:v>
                </c:pt>
              </c:numCache>
            </c:numRef>
          </c:val>
        </c:ser>
        <c:ser>
          <c:idx val="3"/>
          <c:order val="3"/>
          <c:tx>
            <c:strRef>
              <c:f>Full1!$E$1</c:f>
              <c:strCache>
                <c:ptCount val="1"/>
                <c:pt idx="0">
                  <c:v>Medicina General</c:v>
                </c:pt>
              </c:strCache>
            </c:strRef>
          </c:tx>
          <c:spPr>
            <a:solidFill>
              <a:srgbClr val="77CF92"/>
            </a:solidFill>
          </c:spPr>
          <c:invertIfNegative val="0"/>
          <c:dLbls>
            <c:dLbl>
              <c:idx val="0"/>
              <c:layout>
                <c:manualLayout>
                  <c:x val="6.2431607894109439E-3"/>
                  <c:y val="-1.3949054100363022E-2"/>
                </c:manualLayout>
              </c:layout>
              <c:showLegendKey val="0"/>
              <c:showVal val="1"/>
              <c:showCatName val="0"/>
              <c:showSerName val="0"/>
              <c:showPercent val="0"/>
              <c:showBubbleSize val="0"/>
            </c:dLbl>
            <c:dLbl>
              <c:idx val="1"/>
              <c:layout>
                <c:manualLayout>
                  <c:x val="4.6823705920581134E-3"/>
                  <c:y val="-1.9528675740508455E-2"/>
                </c:manualLayout>
              </c:layout>
              <c:showLegendKey val="0"/>
              <c:showVal val="1"/>
              <c:showCatName val="0"/>
              <c:showSerName val="0"/>
              <c:showPercent val="0"/>
              <c:showBubbleSize val="0"/>
            </c:dLbl>
            <c:dLbl>
              <c:idx val="2"/>
              <c:layout>
                <c:manualLayout>
                  <c:x val="7.8039509867635524E-3"/>
                  <c:y val="-1.9528675740508455E-2"/>
                </c:manualLayout>
              </c:layout>
              <c:showLegendKey val="0"/>
              <c:showVal val="1"/>
              <c:showCatName val="0"/>
              <c:showSerName val="0"/>
              <c:showPercent val="0"/>
              <c:showBubbleSize val="0"/>
            </c:dLbl>
            <c:dLbl>
              <c:idx val="3"/>
              <c:layout>
                <c:manualLayout>
                  <c:x val="4.2988409828256758E-3"/>
                  <c:y val="-5.1706729203309524E-3"/>
                </c:manualLayout>
              </c:layout>
              <c:showLegendKey val="0"/>
              <c:showVal val="1"/>
              <c:showCatName val="0"/>
              <c:showSerName val="0"/>
              <c:showPercent val="0"/>
              <c:showBubbleSize val="0"/>
            </c:dLbl>
            <c:txPr>
              <a:bodyPr/>
              <a:lstStyle/>
              <a:p>
                <a:pPr>
                  <a:defRPr sz="100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Full1!$E$2:$E$5</c:f>
              <c:numCache>
                <c:formatCode>General</c:formatCode>
                <c:ptCount val="4"/>
                <c:pt idx="0">
                  <c:v>275</c:v>
                </c:pt>
                <c:pt idx="1">
                  <c:v>270</c:v>
                </c:pt>
                <c:pt idx="2">
                  <c:v>258</c:v>
                </c:pt>
                <c:pt idx="3" formatCode="0">
                  <c:v>330</c:v>
                </c:pt>
              </c:numCache>
            </c:numRef>
          </c:val>
        </c:ser>
        <c:ser>
          <c:idx val="4"/>
          <c:order val="4"/>
          <c:tx>
            <c:strRef>
              <c:f>Full1!$F$1</c:f>
              <c:strCache>
                <c:ptCount val="1"/>
                <c:pt idx="0">
                  <c:v>Hospitals i altres</c:v>
                </c:pt>
              </c:strCache>
            </c:strRef>
          </c:tx>
          <c:spPr>
            <a:solidFill>
              <a:srgbClr val="FFB03B"/>
            </a:solidFill>
          </c:spPr>
          <c:invertIfNegative val="0"/>
          <c:dLbls>
            <c:dLbl>
              <c:idx val="0"/>
              <c:layout>
                <c:manualLayout>
                  <c:x val="1.5607901973527035E-2"/>
                  <c:y val="-1.6738864920435473E-2"/>
                </c:manualLayout>
              </c:layout>
              <c:showLegendKey val="0"/>
              <c:showVal val="1"/>
              <c:showCatName val="0"/>
              <c:showSerName val="0"/>
              <c:showPercent val="0"/>
              <c:showBubbleSize val="0"/>
            </c:dLbl>
            <c:dLbl>
              <c:idx val="1"/>
              <c:layout>
                <c:manualLayout>
                  <c:x val="8.5975691351792768E-3"/>
                  <c:y val="-1.0341345840661847E-2"/>
                </c:manualLayout>
              </c:layout>
              <c:showLegendKey val="0"/>
              <c:showVal val="1"/>
              <c:showCatName val="0"/>
              <c:showSerName val="0"/>
              <c:showPercent val="0"/>
              <c:showBubbleSize val="0"/>
            </c:dLbl>
            <c:dLbl>
              <c:idx val="2"/>
              <c:layout>
                <c:manualLayout>
                  <c:x val="1.3535707572301199E-2"/>
                  <c:y val="-1.1159289297114221E-2"/>
                </c:manualLayout>
              </c:layout>
              <c:showLegendKey val="0"/>
              <c:showVal val="1"/>
              <c:showCatName val="0"/>
              <c:showSerName val="0"/>
              <c:showPercent val="0"/>
              <c:showBubbleSize val="0"/>
            </c:dLbl>
            <c:dLbl>
              <c:idx val="3"/>
              <c:layout>
                <c:manualLayout>
                  <c:x val="4.2988409828256758E-3"/>
                  <c:y val="-1.0341345840661847E-2"/>
                </c:manualLayout>
              </c:layout>
              <c:showLegendKey val="0"/>
              <c:showVal val="1"/>
              <c:showCatName val="0"/>
              <c:showSerName val="0"/>
              <c:showPercent val="0"/>
              <c:showBubbleSize val="0"/>
            </c:dLbl>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Full1!$F$2:$F$5</c:f>
              <c:numCache>
                <c:formatCode>General</c:formatCode>
                <c:ptCount val="4"/>
                <c:pt idx="0">
                  <c:v>189</c:v>
                </c:pt>
                <c:pt idx="1">
                  <c:v>172</c:v>
                </c:pt>
                <c:pt idx="2">
                  <c:v>241</c:v>
                </c:pt>
                <c:pt idx="3" formatCode="0">
                  <c:v>221</c:v>
                </c:pt>
              </c:numCache>
            </c:numRef>
          </c:val>
        </c:ser>
        <c:ser>
          <c:idx val="5"/>
          <c:order val="5"/>
          <c:tx>
            <c:strRef>
              <c:f>Full1!$G$1</c:f>
              <c:strCache>
                <c:ptCount val="1"/>
                <c:pt idx="0">
                  <c:v>Serveis Socials</c:v>
                </c:pt>
              </c:strCache>
            </c:strRef>
          </c:tx>
          <c:spPr>
            <a:solidFill>
              <a:srgbClr val="E1ED97"/>
            </a:solidFill>
          </c:spPr>
          <c:invertIfNegative val="0"/>
          <c:dLbls>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Full1!$G$2:$G$5</c:f>
              <c:numCache>
                <c:formatCode>General</c:formatCode>
                <c:ptCount val="4"/>
                <c:pt idx="0">
                  <c:v>120</c:v>
                </c:pt>
                <c:pt idx="1">
                  <c:v>75</c:v>
                </c:pt>
                <c:pt idx="2">
                  <c:v>101</c:v>
                </c:pt>
                <c:pt idx="3" formatCode="0">
                  <c:v>71</c:v>
                </c:pt>
              </c:numCache>
            </c:numRef>
          </c:val>
        </c:ser>
        <c:ser>
          <c:idx val="6"/>
          <c:order val="6"/>
          <c:tx>
            <c:strRef>
              <c:f>Full1!$H$1</c:f>
              <c:strCache>
                <c:ptCount val="1"/>
                <c:pt idx="0">
                  <c:v>Serveis Legals i Policia</c:v>
                </c:pt>
              </c:strCache>
            </c:strRef>
          </c:tx>
          <c:spPr>
            <a:solidFill>
              <a:srgbClr val="6E9FD0"/>
            </a:solidFill>
          </c:spPr>
          <c:invertIfNegative val="0"/>
          <c:dLbls>
            <c:dLbl>
              <c:idx val="0"/>
              <c:layout>
                <c:manualLayout>
                  <c:x val="7.8039509867634874E-3"/>
                  <c:y val="-5.5796216401452527E-3"/>
                </c:manualLayout>
              </c:layout>
              <c:showLegendKey val="0"/>
              <c:showVal val="1"/>
              <c:showCatName val="0"/>
              <c:showSerName val="0"/>
              <c:showPercent val="0"/>
              <c:showBubbleSize val="0"/>
            </c:dLbl>
            <c:dLbl>
              <c:idx val="1"/>
              <c:layout>
                <c:manualLayout>
                  <c:x val="1.4047111776174324E-2"/>
                  <c:y val="-8.3694324602179206E-3"/>
                </c:manualLayout>
              </c:layout>
              <c:showLegendKey val="0"/>
              <c:showVal val="1"/>
              <c:showCatName val="0"/>
              <c:showSerName val="0"/>
              <c:showPercent val="0"/>
              <c:showBubbleSize val="0"/>
            </c:dLbl>
            <c:dLbl>
              <c:idx val="2"/>
              <c:layout>
                <c:manualLayout>
                  <c:x val="9.3647411841162268E-3"/>
                  <c:y val="-1.3949054100363071E-2"/>
                </c:manualLayout>
              </c:layout>
              <c:showLegendKey val="0"/>
              <c:showVal val="1"/>
              <c:showCatName val="0"/>
              <c:showSerName val="0"/>
              <c:showPercent val="0"/>
              <c:showBubbleSize val="0"/>
            </c:dLbl>
            <c:dLbl>
              <c:idx val="3"/>
              <c:layout>
                <c:manualLayout>
                  <c:x val="1.0030628959926452E-2"/>
                  <c:y val="-5.1706729203309524E-3"/>
                </c:manualLayout>
              </c:layout>
              <c:showLegendKey val="0"/>
              <c:showVal val="1"/>
              <c:showCatName val="0"/>
              <c:showSerName val="0"/>
              <c:showPercent val="0"/>
              <c:showBubbleSize val="0"/>
            </c:dLbl>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Full1!$H$2:$H$5</c:f>
              <c:numCache>
                <c:formatCode>General</c:formatCode>
                <c:ptCount val="4"/>
                <c:pt idx="0">
                  <c:v>339</c:v>
                </c:pt>
                <c:pt idx="1">
                  <c:v>338</c:v>
                </c:pt>
                <c:pt idx="2">
                  <c:v>216</c:v>
                </c:pt>
                <c:pt idx="3" formatCode="0">
                  <c:v>223</c:v>
                </c:pt>
              </c:numCache>
            </c:numRef>
          </c:val>
        </c:ser>
        <c:ser>
          <c:idx val="7"/>
          <c:order val="7"/>
          <c:tx>
            <c:strRef>
              <c:f>Full1!$I$1</c:f>
              <c:strCache>
                <c:ptCount val="1"/>
                <c:pt idx="0">
                  <c:v>Altres</c:v>
                </c:pt>
              </c:strCache>
            </c:strRef>
          </c:tx>
          <c:spPr>
            <a:solidFill>
              <a:srgbClr val="DC5A4C"/>
            </a:solidFill>
          </c:spPr>
          <c:invertIfNegative val="0"/>
          <c:dLbls>
            <c:dLbl>
              <c:idx val="0"/>
              <c:layout>
                <c:manualLayout>
                  <c:x val="1.2230597502790859E-2"/>
                  <c:y val="-1.9528654485049833E-2"/>
                </c:manualLayout>
              </c:layout>
              <c:showLegendKey val="0"/>
              <c:showVal val="1"/>
              <c:showCatName val="0"/>
              <c:showSerName val="0"/>
              <c:showPercent val="0"/>
              <c:showBubbleSize val="0"/>
            </c:dLbl>
            <c:dLbl>
              <c:idx val="1"/>
              <c:layout>
                <c:manualLayout>
                  <c:x val="9.3647411841161626E-3"/>
                  <c:y val="-2.2318486560580587E-2"/>
                </c:manualLayout>
              </c:layout>
              <c:showLegendKey val="0"/>
              <c:showVal val="1"/>
              <c:showCatName val="0"/>
              <c:showSerName val="0"/>
              <c:showPercent val="0"/>
              <c:showBubbleSize val="0"/>
            </c:dLbl>
            <c:dLbl>
              <c:idx val="2"/>
              <c:layout>
                <c:manualLayout>
                  <c:x val="9.3647411841162268E-3"/>
                  <c:y val="-1.9528675740508455E-2"/>
                </c:manualLayout>
              </c:layout>
              <c:showLegendKey val="0"/>
              <c:showVal val="1"/>
              <c:showCatName val="0"/>
              <c:showSerName val="0"/>
              <c:showPercent val="0"/>
              <c:showBubbleSize val="0"/>
            </c:dLbl>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Full1!$I$2:$I$5</c:f>
              <c:numCache>
                <c:formatCode>General</c:formatCode>
                <c:ptCount val="4"/>
                <c:pt idx="0">
                  <c:v>81</c:v>
                </c:pt>
                <c:pt idx="1">
                  <c:v>67</c:v>
                </c:pt>
                <c:pt idx="2">
                  <c:v>69</c:v>
                </c:pt>
                <c:pt idx="3" formatCode="0">
                  <c:v>97</c:v>
                </c:pt>
              </c:numCache>
            </c:numRef>
          </c:val>
        </c:ser>
        <c:ser>
          <c:idx val="8"/>
          <c:order val="8"/>
          <c:tx>
            <c:strRef>
              <c:f>Full1!$J$1</c:f>
              <c:strCache>
                <c:ptCount val="1"/>
                <c:pt idx="0">
                  <c:v>Desconegut</c:v>
                </c:pt>
              </c:strCache>
            </c:strRef>
          </c:tx>
          <c:spPr>
            <a:solidFill>
              <a:srgbClr val="C2A3FF"/>
            </a:solidFill>
          </c:spPr>
          <c:invertIfNegative val="0"/>
          <c:dLbls>
            <c:dLbl>
              <c:idx val="0"/>
              <c:layout>
                <c:manualLayout>
                  <c:x val="1.5607901973527035E-2"/>
                  <c:y val="-1.3949054100363071E-2"/>
                </c:manualLayout>
              </c:layout>
              <c:showLegendKey val="0"/>
              <c:showVal val="1"/>
              <c:showCatName val="0"/>
              <c:showSerName val="0"/>
              <c:showPercent val="0"/>
              <c:showBubbleSize val="0"/>
            </c:dLbl>
            <c:dLbl>
              <c:idx val="1"/>
              <c:layout>
                <c:manualLayout>
                  <c:x val="1.092553138146918E-2"/>
                  <c:y val="-8.3696521303612739E-3"/>
                </c:manualLayout>
              </c:layout>
              <c:showLegendKey val="0"/>
              <c:showVal val="1"/>
              <c:showCatName val="0"/>
              <c:showSerName val="0"/>
              <c:showPercent val="0"/>
              <c:showBubbleSize val="0"/>
            </c:dLbl>
            <c:dLbl>
              <c:idx val="2"/>
              <c:layout>
                <c:manualLayout>
                  <c:x val="1.092553138146918E-2"/>
                  <c:y val="-5.5796216401452527E-3"/>
                </c:manualLayout>
              </c:layout>
              <c:showLegendKey val="0"/>
              <c:showVal val="1"/>
              <c:showCatName val="0"/>
              <c:showSerName val="0"/>
              <c:showPercent val="0"/>
              <c:showBubbleSize val="0"/>
            </c:dLbl>
            <c:dLbl>
              <c:idx val="3"/>
              <c:layout>
                <c:manualLayout>
                  <c:x val="1.0030628959926452E-2"/>
                  <c:y val="-1.0341345840661847E-2"/>
                </c:manualLayout>
              </c:layout>
              <c:showLegendKey val="0"/>
              <c:showVal val="1"/>
              <c:showCatName val="0"/>
              <c:showSerName val="0"/>
              <c:showPercent val="0"/>
              <c:showBubbleSize val="0"/>
            </c:dLbl>
            <c:txPr>
              <a:bodyPr/>
              <a:lstStyle/>
              <a:p>
                <a:pPr>
                  <a:defRPr sz="1050" b="1"/>
                </a:pPr>
                <a:endParaRPr lang="ca-ES"/>
              </a:p>
            </c:txPr>
            <c:showLegendKey val="0"/>
            <c:showVal val="1"/>
            <c:showCatName val="0"/>
            <c:showSerName val="0"/>
            <c:showPercent val="0"/>
            <c:showBubbleSize val="0"/>
            <c:showLeaderLines val="0"/>
          </c:dLbls>
          <c:cat>
            <c:numRef>
              <c:f>Full1!$A$2:$A$5</c:f>
              <c:numCache>
                <c:formatCode>General</c:formatCode>
                <c:ptCount val="4"/>
                <c:pt idx="0">
                  <c:v>2011</c:v>
                </c:pt>
                <c:pt idx="1">
                  <c:v>2012</c:v>
                </c:pt>
                <c:pt idx="2">
                  <c:v>2013</c:v>
                </c:pt>
                <c:pt idx="3">
                  <c:v>2014</c:v>
                </c:pt>
              </c:numCache>
            </c:numRef>
          </c:cat>
          <c:val>
            <c:numRef>
              <c:f>Full1!$J$2:$J$5</c:f>
              <c:numCache>
                <c:formatCode>General</c:formatCode>
                <c:ptCount val="4"/>
                <c:pt idx="0">
                  <c:v>14</c:v>
                </c:pt>
                <c:pt idx="1">
                  <c:v>43</c:v>
                </c:pt>
                <c:pt idx="2">
                  <c:v>8</c:v>
                </c:pt>
                <c:pt idx="3" formatCode="0">
                  <c:v>240</c:v>
                </c:pt>
              </c:numCache>
            </c:numRef>
          </c:val>
        </c:ser>
        <c:dLbls>
          <c:showLegendKey val="0"/>
          <c:showVal val="0"/>
          <c:showCatName val="0"/>
          <c:showSerName val="0"/>
          <c:showPercent val="0"/>
          <c:showBubbleSize val="0"/>
        </c:dLbls>
        <c:gapWidth val="150"/>
        <c:shape val="box"/>
        <c:axId val="53042560"/>
        <c:axId val="53060736"/>
        <c:axId val="0"/>
      </c:bar3DChart>
      <c:catAx>
        <c:axId val="53042560"/>
        <c:scaling>
          <c:orientation val="minMax"/>
        </c:scaling>
        <c:delete val="0"/>
        <c:axPos val="b"/>
        <c:numFmt formatCode="General" sourceLinked="1"/>
        <c:majorTickMark val="out"/>
        <c:minorTickMark val="none"/>
        <c:tickLblPos val="nextTo"/>
        <c:txPr>
          <a:bodyPr/>
          <a:lstStyle/>
          <a:p>
            <a:pPr>
              <a:defRPr sz="1400" b="1"/>
            </a:pPr>
            <a:endParaRPr lang="ca-ES"/>
          </a:p>
        </c:txPr>
        <c:crossAx val="53060736"/>
        <c:crosses val="autoZero"/>
        <c:auto val="1"/>
        <c:lblAlgn val="ctr"/>
        <c:lblOffset val="100"/>
        <c:noMultiLvlLbl val="0"/>
      </c:catAx>
      <c:valAx>
        <c:axId val="53060736"/>
        <c:scaling>
          <c:orientation val="minMax"/>
          <c:max val="500"/>
        </c:scaling>
        <c:delete val="0"/>
        <c:axPos val="l"/>
        <c:majorGridlines/>
        <c:numFmt formatCode="General" sourceLinked="1"/>
        <c:majorTickMark val="out"/>
        <c:minorTickMark val="none"/>
        <c:tickLblPos val="nextTo"/>
        <c:txPr>
          <a:bodyPr/>
          <a:lstStyle/>
          <a:p>
            <a:pPr>
              <a:defRPr sz="1000"/>
            </a:pPr>
            <a:endParaRPr lang="ca-ES"/>
          </a:p>
        </c:txPr>
        <c:crossAx val="53042560"/>
        <c:crosses val="autoZero"/>
        <c:crossBetween val="between"/>
      </c:valAx>
    </c:plotArea>
    <c:legend>
      <c:legendPos val="r"/>
      <c:layout>
        <c:manualLayout>
          <c:xMode val="edge"/>
          <c:yMode val="edge"/>
          <c:x val="0.84418021553779465"/>
          <c:y val="3.1644925412026022E-2"/>
          <c:w val="0.14995553351098978"/>
          <c:h val="0.44222433593715682"/>
        </c:manualLayout>
      </c:layout>
      <c:overlay val="0"/>
      <c:txPr>
        <a:bodyPr/>
        <a:lstStyle/>
        <a:p>
          <a:pPr>
            <a:defRPr sz="900"/>
          </a:pPr>
          <a:endParaRPr lang="ca-ES"/>
        </a:p>
      </c:txPr>
    </c:legend>
    <c:plotVisOnly val="1"/>
    <c:dispBlanksAs val="gap"/>
    <c:showDLblsOverMax val="0"/>
  </c:chart>
  <c:spPr>
    <a:noFill/>
  </c:spPr>
  <c:txPr>
    <a:bodyPr/>
    <a:lstStyle/>
    <a:p>
      <a:pPr>
        <a:defRPr sz="1800"/>
      </a:pPr>
      <a:endParaRPr lang="ca-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869236751472073E-2"/>
          <c:y val="4.6583570530516642E-2"/>
          <c:w val="0.60743790813366416"/>
          <c:h val="0.6237715029310128"/>
        </c:manualLayout>
      </c:layout>
      <c:barChart>
        <c:barDir val="col"/>
        <c:grouping val="clustered"/>
        <c:varyColors val="0"/>
        <c:ser>
          <c:idx val="0"/>
          <c:order val="0"/>
          <c:tx>
            <c:strRef>
              <c:f>Hoja1!$B$1</c:f>
              <c:strCache>
                <c:ptCount val="1"/>
                <c:pt idx="0">
                  <c:v>Alguna vegada a la vida</c:v>
                </c:pt>
              </c:strCache>
            </c:strRef>
          </c:tx>
          <c:spPr>
            <a:solidFill>
              <a:srgbClr val="99CCFF"/>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Hoja1!$A$2:$A$11</c:f>
              <c:numCache>
                <c:formatCode>General</c:formatCode>
                <c:ptCount val="10"/>
                <c:pt idx="0">
                  <c:v>1996</c:v>
                </c:pt>
                <c:pt idx="1">
                  <c:v>1998</c:v>
                </c:pt>
                <c:pt idx="2">
                  <c:v>2000</c:v>
                </c:pt>
                <c:pt idx="3">
                  <c:v>2002</c:v>
                </c:pt>
                <c:pt idx="4">
                  <c:v>2004</c:v>
                </c:pt>
                <c:pt idx="5">
                  <c:v>2006</c:v>
                </c:pt>
                <c:pt idx="6">
                  <c:v>2008</c:v>
                </c:pt>
                <c:pt idx="7">
                  <c:v>2010</c:v>
                </c:pt>
                <c:pt idx="8">
                  <c:v>2012</c:v>
                </c:pt>
                <c:pt idx="9">
                  <c:v>2014</c:v>
                </c:pt>
              </c:numCache>
            </c:numRef>
          </c:cat>
          <c:val>
            <c:numRef>
              <c:f>Hoja1!$B$2:$B$11</c:f>
              <c:numCache>
                <c:formatCode>General</c:formatCode>
                <c:ptCount val="10"/>
                <c:pt idx="0">
                  <c:v>33.700000000000003</c:v>
                </c:pt>
                <c:pt idx="1">
                  <c:v>33.4</c:v>
                </c:pt>
                <c:pt idx="2">
                  <c:v>37.6</c:v>
                </c:pt>
                <c:pt idx="3">
                  <c:v>42.3</c:v>
                </c:pt>
                <c:pt idx="4">
                  <c:v>47.2</c:v>
                </c:pt>
                <c:pt idx="5">
                  <c:v>45.8</c:v>
                </c:pt>
                <c:pt idx="6">
                  <c:v>39.5</c:v>
                </c:pt>
                <c:pt idx="7">
                  <c:v>39</c:v>
                </c:pt>
                <c:pt idx="8">
                  <c:v>35.5</c:v>
                </c:pt>
                <c:pt idx="9">
                  <c:v>37.1</c:v>
                </c:pt>
              </c:numCache>
            </c:numRef>
          </c:val>
        </c:ser>
        <c:ser>
          <c:idx val="1"/>
          <c:order val="1"/>
          <c:tx>
            <c:strRef>
              <c:f>Hoja1!$C$1</c:f>
              <c:strCache>
                <c:ptCount val="1"/>
                <c:pt idx="0">
                  <c:v>Alguna vegada 12 darrers mesos</c:v>
                </c:pt>
              </c:strCache>
            </c:strRef>
          </c:tx>
          <c:spPr>
            <a:solidFill>
              <a:srgbClr val="5C95C4"/>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Hoja1!$A$2:$A$11</c:f>
              <c:numCache>
                <c:formatCode>General</c:formatCode>
                <c:ptCount val="10"/>
                <c:pt idx="0">
                  <c:v>1996</c:v>
                </c:pt>
                <c:pt idx="1">
                  <c:v>1998</c:v>
                </c:pt>
                <c:pt idx="2">
                  <c:v>2000</c:v>
                </c:pt>
                <c:pt idx="3">
                  <c:v>2002</c:v>
                </c:pt>
                <c:pt idx="4">
                  <c:v>2004</c:v>
                </c:pt>
                <c:pt idx="5">
                  <c:v>2006</c:v>
                </c:pt>
                <c:pt idx="6">
                  <c:v>2008</c:v>
                </c:pt>
                <c:pt idx="7">
                  <c:v>2010</c:v>
                </c:pt>
                <c:pt idx="8">
                  <c:v>2012</c:v>
                </c:pt>
                <c:pt idx="9">
                  <c:v>2014</c:v>
                </c:pt>
              </c:numCache>
            </c:numRef>
          </c:cat>
          <c:val>
            <c:numRef>
              <c:f>Hoja1!$C$2:$C$11</c:f>
              <c:numCache>
                <c:formatCode>General</c:formatCode>
                <c:ptCount val="10"/>
                <c:pt idx="0">
                  <c:v>31</c:v>
                </c:pt>
                <c:pt idx="1">
                  <c:v>29.6</c:v>
                </c:pt>
                <c:pt idx="2">
                  <c:v>32.300000000000004</c:v>
                </c:pt>
                <c:pt idx="3">
                  <c:v>37.4</c:v>
                </c:pt>
                <c:pt idx="4">
                  <c:v>41.8</c:v>
                </c:pt>
                <c:pt idx="5">
                  <c:v>39</c:v>
                </c:pt>
                <c:pt idx="6">
                  <c:v>34.700000000000003</c:v>
                </c:pt>
                <c:pt idx="7">
                  <c:v>32.200000000000003</c:v>
                </c:pt>
                <c:pt idx="8">
                  <c:v>28.5</c:v>
                </c:pt>
                <c:pt idx="9">
                  <c:v>33.700000000000003</c:v>
                </c:pt>
              </c:numCache>
            </c:numRef>
          </c:val>
        </c:ser>
        <c:ser>
          <c:idx val="2"/>
          <c:order val="2"/>
          <c:tx>
            <c:strRef>
              <c:f>Hoja1!$D$1</c:f>
              <c:strCache>
                <c:ptCount val="1"/>
                <c:pt idx="0">
                  <c:v>Alguna vegada 30 darrers dies</c:v>
                </c:pt>
              </c:strCache>
            </c:strRef>
          </c:tx>
          <c:spPr>
            <a:solidFill>
              <a:srgbClr val="644FDF"/>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Hoja1!$A$2:$A$11</c:f>
              <c:numCache>
                <c:formatCode>General</c:formatCode>
                <c:ptCount val="10"/>
                <c:pt idx="0">
                  <c:v>1996</c:v>
                </c:pt>
                <c:pt idx="1">
                  <c:v>1998</c:v>
                </c:pt>
                <c:pt idx="2">
                  <c:v>2000</c:v>
                </c:pt>
                <c:pt idx="3">
                  <c:v>2002</c:v>
                </c:pt>
                <c:pt idx="4">
                  <c:v>2004</c:v>
                </c:pt>
                <c:pt idx="5">
                  <c:v>2006</c:v>
                </c:pt>
                <c:pt idx="6">
                  <c:v>2008</c:v>
                </c:pt>
                <c:pt idx="7">
                  <c:v>2010</c:v>
                </c:pt>
                <c:pt idx="8">
                  <c:v>2012</c:v>
                </c:pt>
                <c:pt idx="9">
                  <c:v>2014</c:v>
                </c:pt>
              </c:numCache>
            </c:numRef>
          </c:cat>
          <c:val>
            <c:numRef>
              <c:f>Hoja1!$D$2:$D$11</c:f>
              <c:numCache>
                <c:formatCode>General</c:formatCode>
                <c:ptCount val="10"/>
                <c:pt idx="0">
                  <c:v>21.5</c:v>
                </c:pt>
                <c:pt idx="1">
                  <c:v>22.1</c:v>
                </c:pt>
                <c:pt idx="2">
                  <c:v>22.3</c:v>
                </c:pt>
                <c:pt idx="3">
                  <c:v>26.8</c:v>
                </c:pt>
                <c:pt idx="4">
                  <c:v>30.4</c:v>
                </c:pt>
                <c:pt idx="5">
                  <c:v>25.1</c:v>
                </c:pt>
                <c:pt idx="6">
                  <c:v>23.1</c:v>
                </c:pt>
                <c:pt idx="7">
                  <c:v>21.3</c:v>
                </c:pt>
                <c:pt idx="8">
                  <c:v>17</c:v>
                </c:pt>
                <c:pt idx="9">
                  <c:v>23.4</c:v>
                </c:pt>
              </c:numCache>
            </c:numRef>
          </c:val>
        </c:ser>
        <c:ser>
          <c:idx val="3"/>
          <c:order val="3"/>
          <c:tx>
            <c:strRef>
              <c:f>Hoja1!$E$1</c:f>
              <c:strCache>
                <c:ptCount val="1"/>
                <c:pt idx="0">
                  <c:v>Consum diari en els darrers 30 dies</c:v>
                </c:pt>
              </c:strCache>
            </c:strRef>
          </c:tx>
          <c:spPr>
            <a:solidFill>
              <a:srgbClr val="7030A0"/>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Hoja1!$A$2:$A$11</c:f>
              <c:numCache>
                <c:formatCode>General</c:formatCode>
                <c:ptCount val="10"/>
                <c:pt idx="0">
                  <c:v>1996</c:v>
                </c:pt>
                <c:pt idx="1">
                  <c:v>1998</c:v>
                </c:pt>
                <c:pt idx="2">
                  <c:v>2000</c:v>
                </c:pt>
                <c:pt idx="3">
                  <c:v>2002</c:v>
                </c:pt>
                <c:pt idx="4">
                  <c:v>2004</c:v>
                </c:pt>
                <c:pt idx="5">
                  <c:v>2006</c:v>
                </c:pt>
                <c:pt idx="6">
                  <c:v>2008</c:v>
                </c:pt>
                <c:pt idx="7">
                  <c:v>2010</c:v>
                </c:pt>
                <c:pt idx="8">
                  <c:v>2012</c:v>
                </c:pt>
                <c:pt idx="9">
                  <c:v>2014</c:v>
                </c:pt>
              </c:numCache>
            </c:numRef>
          </c:cat>
          <c:val>
            <c:numRef>
              <c:f>Hoja1!$E$2:$E$11</c:f>
              <c:numCache>
                <c:formatCode>General</c:formatCode>
                <c:ptCount val="10"/>
                <c:pt idx="5">
                  <c:v>3.8</c:v>
                </c:pt>
                <c:pt idx="6">
                  <c:v>2.5</c:v>
                </c:pt>
                <c:pt idx="7">
                  <c:v>2.9</c:v>
                </c:pt>
                <c:pt idx="8">
                  <c:v>2.8</c:v>
                </c:pt>
                <c:pt idx="9">
                  <c:v>1.9000000000000001</c:v>
                </c:pt>
              </c:numCache>
            </c:numRef>
          </c:val>
        </c:ser>
        <c:dLbls>
          <c:showLegendKey val="0"/>
          <c:showVal val="1"/>
          <c:showCatName val="0"/>
          <c:showSerName val="0"/>
          <c:showPercent val="0"/>
          <c:showBubbleSize val="0"/>
        </c:dLbls>
        <c:gapWidth val="150"/>
        <c:axId val="51695616"/>
        <c:axId val="51697152"/>
      </c:barChart>
      <c:catAx>
        <c:axId val="51695616"/>
        <c:scaling>
          <c:orientation val="minMax"/>
        </c:scaling>
        <c:delete val="0"/>
        <c:axPos val="b"/>
        <c:numFmt formatCode="General" sourceLinked="1"/>
        <c:majorTickMark val="out"/>
        <c:minorTickMark val="none"/>
        <c:tickLblPos val="nextTo"/>
        <c:txPr>
          <a:bodyPr/>
          <a:lstStyle/>
          <a:p>
            <a:pPr>
              <a:defRPr sz="1000"/>
            </a:pPr>
            <a:endParaRPr lang="ca-ES"/>
          </a:p>
        </c:txPr>
        <c:crossAx val="51697152"/>
        <c:crosses val="autoZero"/>
        <c:auto val="1"/>
        <c:lblAlgn val="ctr"/>
        <c:lblOffset val="100"/>
        <c:noMultiLvlLbl val="0"/>
      </c:catAx>
      <c:valAx>
        <c:axId val="51697152"/>
        <c:scaling>
          <c:orientation val="minMax"/>
        </c:scaling>
        <c:delete val="0"/>
        <c:axPos val="l"/>
        <c:numFmt formatCode="General" sourceLinked="1"/>
        <c:majorTickMark val="out"/>
        <c:minorTickMark val="none"/>
        <c:tickLblPos val="nextTo"/>
        <c:txPr>
          <a:bodyPr/>
          <a:lstStyle/>
          <a:p>
            <a:pPr>
              <a:defRPr sz="800"/>
            </a:pPr>
            <a:endParaRPr lang="ca-ES"/>
          </a:p>
        </c:txPr>
        <c:crossAx val="51695616"/>
        <c:crosses val="autoZero"/>
        <c:crossBetween val="between"/>
      </c:valAx>
      <c:spPr>
        <a:solidFill>
          <a:schemeClr val="bg1"/>
        </a:solidFill>
      </c:spPr>
    </c:plotArea>
    <c:plotVisOnly val="1"/>
    <c:dispBlanksAs val="gap"/>
    <c:showDLblsOverMax val="0"/>
  </c:chart>
  <c:txPr>
    <a:bodyPr/>
    <a:lstStyle/>
    <a:p>
      <a:pPr>
        <a:defRPr sz="1800"/>
      </a:pPr>
      <a:endParaRPr lang="ca-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370230265853892E-2"/>
          <c:y val="4.8100716082051485E-2"/>
          <c:w val="0.9068254711225171"/>
          <c:h val="0.64297398668666461"/>
        </c:manualLayout>
      </c:layout>
      <c:barChart>
        <c:barDir val="col"/>
        <c:grouping val="clustered"/>
        <c:varyColors val="0"/>
        <c:ser>
          <c:idx val="0"/>
          <c:order val="0"/>
          <c:tx>
            <c:strRef>
              <c:f>Hoja1!$B$1</c:f>
              <c:strCache>
                <c:ptCount val="1"/>
                <c:pt idx="0">
                  <c:v>Alguna vegada a la vida</c:v>
                </c:pt>
              </c:strCache>
            </c:strRef>
          </c:tx>
          <c:spPr>
            <a:solidFill>
              <a:srgbClr val="FFCE33"/>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Hoja1!$A$2:$A$10</c:f>
              <c:numCache>
                <c:formatCode>General</c:formatCode>
                <c:ptCount val="9"/>
                <c:pt idx="0">
                  <c:v>1997</c:v>
                </c:pt>
                <c:pt idx="1">
                  <c:v>1999</c:v>
                </c:pt>
                <c:pt idx="2">
                  <c:v>2001</c:v>
                </c:pt>
                <c:pt idx="3">
                  <c:v>2003</c:v>
                </c:pt>
                <c:pt idx="4">
                  <c:v>2005</c:v>
                </c:pt>
                <c:pt idx="5">
                  <c:v>2007</c:v>
                </c:pt>
                <c:pt idx="6">
                  <c:v>2009</c:v>
                </c:pt>
                <c:pt idx="7">
                  <c:v>2011</c:v>
                </c:pt>
                <c:pt idx="8">
                  <c:v>2013</c:v>
                </c:pt>
              </c:numCache>
            </c:numRef>
          </c:cat>
          <c:val>
            <c:numRef>
              <c:f>Hoja1!$B$2:$B$10</c:f>
              <c:numCache>
                <c:formatCode>General</c:formatCode>
                <c:ptCount val="9"/>
                <c:pt idx="0">
                  <c:v>24.3</c:v>
                </c:pt>
                <c:pt idx="1">
                  <c:v>21.9</c:v>
                </c:pt>
                <c:pt idx="2">
                  <c:v>23.5</c:v>
                </c:pt>
                <c:pt idx="3">
                  <c:v>35</c:v>
                </c:pt>
                <c:pt idx="4">
                  <c:v>35.9</c:v>
                </c:pt>
                <c:pt idx="5">
                  <c:v>34.4</c:v>
                </c:pt>
                <c:pt idx="6">
                  <c:v>34.9</c:v>
                </c:pt>
                <c:pt idx="7">
                  <c:v>28.5</c:v>
                </c:pt>
                <c:pt idx="8">
                  <c:v>35.1</c:v>
                </c:pt>
              </c:numCache>
            </c:numRef>
          </c:val>
        </c:ser>
        <c:ser>
          <c:idx val="1"/>
          <c:order val="1"/>
          <c:tx>
            <c:strRef>
              <c:f>Hoja1!$C$1</c:f>
              <c:strCache>
                <c:ptCount val="1"/>
                <c:pt idx="0">
                  <c:v>Alguna vegada 12 darrers mesos</c:v>
                </c:pt>
              </c:strCache>
            </c:strRef>
          </c:tx>
          <c:spPr>
            <a:solidFill>
              <a:srgbClr val="FF9900"/>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Hoja1!$A$2:$A$10</c:f>
              <c:numCache>
                <c:formatCode>General</c:formatCode>
                <c:ptCount val="9"/>
                <c:pt idx="0">
                  <c:v>1997</c:v>
                </c:pt>
                <c:pt idx="1">
                  <c:v>1999</c:v>
                </c:pt>
                <c:pt idx="2">
                  <c:v>2001</c:v>
                </c:pt>
                <c:pt idx="3">
                  <c:v>2003</c:v>
                </c:pt>
                <c:pt idx="4">
                  <c:v>2005</c:v>
                </c:pt>
                <c:pt idx="5">
                  <c:v>2007</c:v>
                </c:pt>
                <c:pt idx="6">
                  <c:v>2009</c:v>
                </c:pt>
                <c:pt idx="7">
                  <c:v>2011</c:v>
                </c:pt>
                <c:pt idx="8">
                  <c:v>2013</c:v>
                </c:pt>
              </c:numCache>
            </c:numRef>
          </c:cat>
          <c:val>
            <c:numRef>
              <c:f>Hoja1!$C$2:$C$10</c:f>
              <c:numCache>
                <c:formatCode>General</c:formatCode>
                <c:ptCount val="9"/>
                <c:pt idx="0">
                  <c:v>8.3000000000000007</c:v>
                </c:pt>
                <c:pt idx="1">
                  <c:v>7.6</c:v>
                </c:pt>
                <c:pt idx="2">
                  <c:v>11.7</c:v>
                </c:pt>
                <c:pt idx="3">
                  <c:v>14.7</c:v>
                </c:pt>
                <c:pt idx="4">
                  <c:v>17.100000000000001</c:v>
                </c:pt>
                <c:pt idx="5">
                  <c:v>14.1</c:v>
                </c:pt>
                <c:pt idx="6">
                  <c:v>12.4</c:v>
                </c:pt>
                <c:pt idx="7">
                  <c:v>11.3</c:v>
                </c:pt>
                <c:pt idx="8">
                  <c:v>11.7</c:v>
                </c:pt>
              </c:numCache>
            </c:numRef>
          </c:val>
        </c:ser>
        <c:ser>
          <c:idx val="2"/>
          <c:order val="2"/>
          <c:tx>
            <c:strRef>
              <c:f>Hoja1!$D$1</c:f>
              <c:strCache>
                <c:ptCount val="1"/>
                <c:pt idx="0">
                  <c:v>Alguna vegada 30 darrers dies</c:v>
                </c:pt>
              </c:strCache>
            </c:strRef>
          </c:tx>
          <c:spPr>
            <a:solidFill>
              <a:srgbClr val="C47500"/>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Hoja1!$A$2:$A$10</c:f>
              <c:numCache>
                <c:formatCode>General</c:formatCode>
                <c:ptCount val="9"/>
                <c:pt idx="0">
                  <c:v>1997</c:v>
                </c:pt>
                <c:pt idx="1">
                  <c:v>1999</c:v>
                </c:pt>
                <c:pt idx="2">
                  <c:v>2001</c:v>
                </c:pt>
                <c:pt idx="3">
                  <c:v>2003</c:v>
                </c:pt>
                <c:pt idx="4">
                  <c:v>2005</c:v>
                </c:pt>
                <c:pt idx="5">
                  <c:v>2007</c:v>
                </c:pt>
                <c:pt idx="6">
                  <c:v>2009</c:v>
                </c:pt>
                <c:pt idx="7">
                  <c:v>2011</c:v>
                </c:pt>
                <c:pt idx="8">
                  <c:v>2013</c:v>
                </c:pt>
              </c:numCache>
            </c:numRef>
          </c:cat>
          <c:val>
            <c:numRef>
              <c:f>Hoja1!$D$2:$D$10</c:f>
              <c:numCache>
                <c:formatCode>General</c:formatCode>
                <c:ptCount val="9"/>
                <c:pt idx="0">
                  <c:v>4</c:v>
                </c:pt>
                <c:pt idx="1">
                  <c:v>4.3</c:v>
                </c:pt>
                <c:pt idx="2">
                  <c:v>8.3000000000000007</c:v>
                </c:pt>
                <c:pt idx="3">
                  <c:v>11.4</c:v>
                </c:pt>
                <c:pt idx="4">
                  <c:v>13.9</c:v>
                </c:pt>
                <c:pt idx="5">
                  <c:v>9.7000000000000011</c:v>
                </c:pt>
                <c:pt idx="6">
                  <c:v>8.7000000000000011</c:v>
                </c:pt>
                <c:pt idx="7">
                  <c:v>8.1</c:v>
                </c:pt>
                <c:pt idx="8">
                  <c:v>8.9</c:v>
                </c:pt>
              </c:numCache>
            </c:numRef>
          </c:val>
        </c:ser>
        <c:ser>
          <c:idx val="3"/>
          <c:order val="3"/>
          <c:tx>
            <c:strRef>
              <c:f>Hoja1!$E$1</c:f>
              <c:strCache>
                <c:ptCount val="1"/>
                <c:pt idx="0">
                  <c:v>Consum diari en els darrers 30 dies</c:v>
                </c:pt>
              </c:strCache>
            </c:strRef>
          </c:tx>
          <c:spPr>
            <a:solidFill>
              <a:srgbClr val="EE6000"/>
            </a:solidFill>
          </c:spPr>
          <c:invertIfNegative val="0"/>
          <c:dLbls>
            <c:txPr>
              <a:bodyPr/>
              <a:lstStyle/>
              <a:p>
                <a:pPr>
                  <a:defRPr sz="700"/>
                </a:pPr>
                <a:endParaRPr lang="ca-ES"/>
              </a:p>
            </c:txPr>
            <c:dLblPos val="outEnd"/>
            <c:showLegendKey val="0"/>
            <c:showVal val="1"/>
            <c:showCatName val="0"/>
            <c:showSerName val="0"/>
            <c:showPercent val="0"/>
            <c:showBubbleSize val="0"/>
            <c:showLeaderLines val="0"/>
          </c:dLbls>
          <c:cat>
            <c:numRef>
              <c:f>Hoja1!$A$2:$A$10</c:f>
              <c:numCache>
                <c:formatCode>General</c:formatCode>
                <c:ptCount val="9"/>
                <c:pt idx="0">
                  <c:v>1997</c:v>
                </c:pt>
                <c:pt idx="1">
                  <c:v>1999</c:v>
                </c:pt>
                <c:pt idx="2">
                  <c:v>2001</c:v>
                </c:pt>
                <c:pt idx="3">
                  <c:v>2003</c:v>
                </c:pt>
                <c:pt idx="4">
                  <c:v>2005</c:v>
                </c:pt>
                <c:pt idx="5">
                  <c:v>2007</c:v>
                </c:pt>
                <c:pt idx="6">
                  <c:v>2009</c:v>
                </c:pt>
                <c:pt idx="7">
                  <c:v>2011</c:v>
                </c:pt>
                <c:pt idx="8">
                  <c:v>2013</c:v>
                </c:pt>
              </c:numCache>
            </c:numRef>
          </c:cat>
          <c:val>
            <c:numRef>
              <c:f>Hoja1!$E$2:$E$10</c:f>
              <c:numCache>
                <c:formatCode>General</c:formatCode>
                <c:ptCount val="9"/>
                <c:pt idx="0">
                  <c:v>0.4</c:v>
                </c:pt>
                <c:pt idx="1">
                  <c:v>0.4</c:v>
                </c:pt>
                <c:pt idx="2">
                  <c:v>2.1</c:v>
                </c:pt>
                <c:pt idx="3">
                  <c:v>2.1</c:v>
                </c:pt>
                <c:pt idx="4">
                  <c:v>2.8</c:v>
                </c:pt>
                <c:pt idx="5">
                  <c:v>1.7</c:v>
                </c:pt>
                <c:pt idx="6">
                  <c:v>2.2000000000000002</c:v>
                </c:pt>
                <c:pt idx="7">
                  <c:v>1.5</c:v>
                </c:pt>
                <c:pt idx="8">
                  <c:v>2.4</c:v>
                </c:pt>
              </c:numCache>
            </c:numRef>
          </c:val>
        </c:ser>
        <c:dLbls>
          <c:showLegendKey val="0"/>
          <c:showVal val="1"/>
          <c:showCatName val="0"/>
          <c:showSerName val="0"/>
          <c:showPercent val="0"/>
          <c:showBubbleSize val="0"/>
        </c:dLbls>
        <c:gapWidth val="150"/>
        <c:axId val="51618560"/>
        <c:axId val="51620096"/>
      </c:barChart>
      <c:catAx>
        <c:axId val="51618560"/>
        <c:scaling>
          <c:orientation val="minMax"/>
        </c:scaling>
        <c:delete val="0"/>
        <c:axPos val="b"/>
        <c:numFmt formatCode="General" sourceLinked="1"/>
        <c:majorTickMark val="out"/>
        <c:minorTickMark val="none"/>
        <c:tickLblPos val="nextTo"/>
        <c:txPr>
          <a:bodyPr/>
          <a:lstStyle/>
          <a:p>
            <a:pPr>
              <a:defRPr sz="1000"/>
            </a:pPr>
            <a:endParaRPr lang="ca-ES"/>
          </a:p>
        </c:txPr>
        <c:crossAx val="51620096"/>
        <c:crosses val="autoZero"/>
        <c:auto val="1"/>
        <c:lblAlgn val="ctr"/>
        <c:lblOffset val="100"/>
        <c:noMultiLvlLbl val="0"/>
      </c:catAx>
      <c:valAx>
        <c:axId val="51620096"/>
        <c:scaling>
          <c:orientation val="minMax"/>
          <c:max val="50"/>
        </c:scaling>
        <c:delete val="0"/>
        <c:axPos val="l"/>
        <c:numFmt formatCode="General" sourceLinked="1"/>
        <c:majorTickMark val="out"/>
        <c:minorTickMark val="none"/>
        <c:tickLblPos val="nextTo"/>
        <c:txPr>
          <a:bodyPr/>
          <a:lstStyle/>
          <a:p>
            <a:pPr>
              <a:defRPr sz="800"/>
            </a:pPr>
            <a:endParaRPr lang="ca-ES"/>
          </a:p>
        </c:txPr>
        <c:crossAx val="51618560"/>
        <c:crosses val="autoZero"/>
        <c:crossBetween val="between"/>
      </c:valAx>
      <c:spPr>
        <a:solidFill>
          <a:schemeClr val="bg1"/>
        </a:solidFill>
      </c:spPr>
    </c:plotArea>
    <c:plotVisOnly val="1"/>
    <c:dispBlanksAs val="gap"/>
    <c:showDLblsOverMax val="0"/>
  </c:chart>
  <c:txPr>
    <a:bodyPr/>
    <a:lstStyle/>
    <a:p>
      <a:pPr>
        <a:defRPr sz="1800"/>
      </a:pPr>
      <a:endParaRPr lang="ca-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6.9601433174091884E-2"/>
          <c:y val="3.437500000000001E-2"/>
          <c:w val="0.69651677591378736"/>
          <c:h val="0.88077066929133851"/>
        </c:manualLayout>
      </c:layout>
      <c:bar3DChart>
        <c:barDir val="col"/>
        <c:grouping val="standard"/>
        <c:varyColors val="0"/>
        <c:ser>
          <c:idx val="0"/>
          <c:order val="0"/>
          <c:tx>
            <c:strRef>
              <c:f>Full1!$B$1</c:f>
              <c:strCache>
                <c:ptCount val="1"/>
                <c:pt idx="0">
                  <c:v>Homes</c:v>
                </c:pt>
              </c:strCache>
            </c:strRef>
          </c:tx>
          <c:spPr>
            <a:solidFill>
              <a:srgbClr val="3D78A9"/>
            </a:solidFill>
          </c:spPr>
          <c:invertIfNegative val="0"/>
          <c:cat>
            <c:strRef>
              <c:f>Full1!$A$2:$A$4</c:f>
              <c:strCache>
                <c:ptCount val="3"/>
                <c:pt idx="0">
                  <c:v>15-29 anys</c:v>
                </c:pt>
                <c:pt idx="1">
                  <c:v>30-64 anys</c:v>
                </c:pt>
                <c:pt idx="2">
                  <c:v>15-64 anys</c:v>
                </c:pt>
              </c:strCache>
            </c:strRef>
          </c:cat>
          <c:val>
            <c:numRef>
              <c:f>Full1!$B$2:$B$4</c:f>
              <c:numCache>
                <c:formatCode>0.0%</c:formatCode>
                <c:ptCount val="3"/>
                <c:pt idx="0">
                  <c:v>8.7000000000000022E-2</c:v>
                </c:pt>
                <c:pt idx="1">
                  <c:v>3.5000000000000045E-2</c:v>
                </c:pt>
                <c:pt idx="2">
                  <c:v>4.7000000000000104E-2</c:v>
                </c:pt>
              </c:numCache>
            </c:numRef>
          </c:val>
        </c:ser>
        <c:ser>
          <c:idx val="1"/>
          <c:order val="1"/>
          <c:tx>
            <c:strRef>
              <c:f>Full1!$C$1</c:f>
              <c:strCache>
                <c:ptCount val="1"/>
                <c:pt idx="0">
                  <c:v>Dones</c:v>
                </c:pt>
              </c:strCache>
            </c:strRef>
          </c:tx>
          <c:spPr>
            <a:solidFill>
              <a:srgbClr val="BE4D4A"/>
            </a:solidFill>
          </c:spPr>
          <c:invertIfNegative val="0"/>
          <c:cat>
            <c:strRef>
              <c:f>Full1!$A$2:$A$4</c:f>
              <c:strCache>
                <c:ptCount val="3"/>
                <c:pt idx="0">
                  <c:v>15-29 anys</c:v>
                </c:pt>
                <c:pt idx="1">
                  <c:v>30-64 anys</c:v>
                </c:pt>
                <c:pt idx="2">
                  <c:v>15-64 anys</c:v>
                </c:pt>
              </c:strCache>
            </c:strRef>
          </c:cat>
          <c:val>
            <c:numRef>
              <c:f>Full1!$C$2:$C$4</c:f>
              <c:numCache>
                <c:formatCode>0.0%</c:formatCode>
                <c:ptCount val="3"/>
                <c:pt idx="0">
                  <c:v>2.4000000000000011E-2</c:v>
                </c:pt>
                <c:pt idx="1">
                  <c:v>1.7000000000000005E-2</c:v>
                </c:pt>
                <c:pt idx="2">
                  <c:v>1.8000000000000023E-2</c:v>
                </c:pt>
              </c:numCache>
            </c:numRef>
          </c:val>
        </c:ser>
        <c:ser>
          <c:idx val="2"/>
          <c:order val="2"/>
          <c:tx>
            <c:strRef>
              <c:f>Full1!$D$1</c:f>
              <c:strCache>
                <c:ptCount val="1"/>
                <c:pt idx="0">
                  <c:v>Total</c:v>
                </c:pt>
              </c:strCache>
            </c:strRef>
          </c:tx>
          <c:spPr>
            <a:solidFill>
              <a:srgbClr val="FF9900"/>
            </a:solidFill>
          </c:spPr>
          <c:invertIfNegative val="0"/>
          <c:cat>
            <c:strRef>
              <c:f>Full1!$A$2:$A$4</c:f>
              <c:strCache>
                <c:ptCount val="3"/>
                <c:pt idx="0">
                  <c:v>15-29 anys</c:v>
                </c:pt>
                <c:pt idx="1">
                  <c:v>30-64 anys</c:v>
                </c:pt>
                <c:pt idx="2">
                  <c:v>15-64 anys</c:v>
                </c:pt>
              </c:strCache>
            </c:strRef>
          </c:cat>
          <c:val>
            <c:numRef>
              <c:f>Full1!$D$2:$D$4</c:f>
              <c:numCache>
                <c:formatCode>0.0%</c:formatCode>
                <c:ptCount val="3"/>
                <c:pt idx="0">
                  <c:v>5.6000000000000008E-2</c:v>
                </c:pt>
                <c:pt idx="1">
                  <c:v>2.6000000000000002E-2</c:v>
                </c:pt>
                <c:pt idx="2">
                  <c:v>3.3000000000000002E-2</c:v>
                </c:pt>
              </c:numCache>
            </c:numRef>
          </c:val>
        </c:ser>
        <c:dLbls>
          <c:showLegendKey val="0"/>
          <c:showVal val="0"/>
          <c:showCatName val="0"/>
          <c:showSerName val="0"/>
          <c:showPercent val="0"/>
          <c:showBubbleSize val="0"/>
        </c:dLbls>
        <c:gapWidth val="150"/>
        <c:shape val="box"/>
        <c:axId val="51887104"/>
        <c:axId val="51888896"/>
        <c:axId val="51622784"/>
      </c:bar3DChart>
      <c:catAx>
        <c:axId val="51887104"/>
        <c:scaling>
          <c:orientation val="minMax"/>
        </c:scaling>
        <c:delete val="0"/>
        <c:axPos val="b"/>
        <c:majorTickMark val="out"/>
        <c:minorTickMark val="none"/>
        <c:tickLblPos val="nextTo"/>
        <c:txPr>
          <a:bodyPr/>
          <a:lstStyle/>
          <a:p>
            <a:pPr>
              <a:defRPr sz="1200" b="1"/>
            </a:pPr>
            <a:endParaRPr lang="ca-ES"/>
          </a:p>
        </c:txPr>
        <c:crossAx val="51888896"/>
        <c:crosses val="autoZero"/>
        <c:auto val="1"/>
        <c:lblAlgn val="ctr"/>
        <c:lblOffset val="100"/>
        <c:noMultiLvlLbl val="0"/>
      </c:catAx>
      <c:valAx>
        <c:axId val="51888896"/>
        <c:scaling>
          <c:orientation val="minMax"/>
        </c:scaling>
        <c:delete val="0"/>
        <c:axPos val="l"/>
        <c:majorGridlines/>
        <c:numFmt formatCode="0.0%" sourceLinked="1"/>
        <c:majorTickMark val="out"/>
        <c:minorTickMark val="none"/>
        <c:tickLblPos val="nextTo"/>
        <c:txPr>
          <a:bodyPr/>
          <a:lstStyle/>
          <a:p>
            <a:pPr>
              <a:defRPr sz="900"/>
            </a:pPr>
            <a:endParaRPr lang="ca-ES"/>
          </a:p>
        </c:txPr>
        <c:crossAx val="51887104"/>
        <c:crosses val="autoZero"/>
        <c:crossBetween val="between"/>
      </c:valAx>
      <c:serAx>
        <c:axId val="51622784"/>
        <c:scaling>
          <c:orientation val="minMax"/>
        </c:scaling>
        <c:delete val="0"/>
        <c:axPos val="b"/>
        <c:majorTickMark val="out"/>
        <c:minorTickMark val="none"/>
        <c:tickLblPos val="nextTo"/>
        <c:txPr>
          <a:bodyPr/>
          <a:lstStyle/>
          <a:p>
            <a:pPr>
              <a:defRPr sz="1100"/>
            </a:pPr>
            <a:endParaRPr lang="ca-ES"/>
          </a:p>
        </c:txPr>
        <c:crossAx val="51888896"/>
        <c:crosses val="autoZero"/>
      </c:serAx>
    </c:plotArea>
    <c:legend>
      <c:legendPos val="r"/>
      <c:legendEntry>
        <c:idx val="0"/>
        <c:delete val="1"/>
      </c:legendEntry>
      <c:legendEntry>
        <c:idx val="1"/>
        <c:delete val="1"/>
      </c:legendEntry>
      <c:layout/>
      <c:overlay val="0"/>
    </c:legend>
    <c:plotVisOnly val="1"/>
    <c:dispBlanksAs val="gap"/>
    <c:showDLblsOverMax val="0"/>
  </c:chart>
  <c:txPr>
    <a:bodyPr/>
    <a:lstStyle/>
    <a:p>
      <a:pPr>
        <a:defRPr sz="1800"/>
      </a:pPr>
      <a:endParaRPr lang="ca-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rgbClr val="BE4D4A"/>
            </a:solidFill>
          </c:spPr>
          <c:invertIfNegative val="0"/>
          <c:dLbls>
            <c:dLbl>
              <c:idx val="0"/>
              <c:layout>
                <c:manualLayout>
                  <c:x val="1.7125691772953381E-3"/>
                  <c:y val="8.4423489982594548E-3"/>
                </c:manualLayout>
              </c:layout>
              <c:showLegendKey val="0"/>
              <c:showVal val="1"/>
              <c:showCatName val="0"/>
              <c:showSerName val="0"/>
              <c:showPercent val="0"/>
              <c:showBubbleSize val="0"/>
            </c:dLbl>
            <c:dLbl>
              <c:idx val="1"/>
              <c:layout>
                <c:manualLayout>
                  <c:x val="2.6251661903256202E-3"/>
                  <c:y val="-5.1235626597044793E-3"/>
                </c:manualLayout>
              </c:layout>
              <c:showLegendKey val="0"/>
              <c:showVal val="1"/>
              <c:showCatName val="0"/>
              <c:showSerName val="0"/>
              <c:showPercent val="0"/>
              <c:showBubbleSize val="0"/>
            </c:dLbl>
            <c:dLbl>
              <c:idx val="2"/>
              <c:layout>
                <c:manualLayout>
                  <c:x val="1.7125691772953201E-3"/>
                  <c:y val="-7.2593207236233215E-3"/>
                </c:manualLayout>
              </c:layout>
              <c:showLegendKey val="0"/>
              <c:showVal val="1"/>
              <c:showCatName val="0"/>
              <c:showSerName val="0"/>
              <c:showPercent val="0"/>
              <c:showBubbleSize val="0"/>
            </c:dLbl>
            <c:dLbl>
              <c:idx val="3"/>
              <c:layout>
                <c:manualLayout>
                  <c:x val="2.6251661903256202E-3"/>
                  <c:y val="1.0873791800911015E-2"/>
                </c:manualLayout>
              </c:layout>
              <c:showLegendKey val="0"/>
              <c:showVal val="1"/>
              <c:showCatName val="0"/>
              <c:showSerName val="0"/>
              <c:showPercent val="0"/>
              <c:showBubbleSize val="0"/>
            </c:dLbl>
            <c:txPr>
              <a:bodyPr/>
              <a:lstStyle/>
              <a:p>
                <a:pPr>
                  <a:defRPr sz="1600"/>
                </a:pPr>
                <a:endParaRPr lang="ca-ES"/>
              </a:p>
            </c:txPr>
            <c:showLegendKey val="0"/>
            <c:showVal val="1"/>
            <c:showCatName val="0"/>
            <c:showSerName val="0"/>
            <c:showPercent val="0"/>
            <c:showBubbleSize val="0"/>
            <c:showLeaderLines val="0"/>
          </c:dLbls>
          <c:cat>
            <c:numRef>
              <c:f>Hoja1!$A$2:$A$5</c:f>
              <c:numCache>
                <c:formatCode>General</c:formatCode>
                <c:ptCount val="4"/>
                <c:pt idx="0">
                  <c:v>2006</c:v>
                </c:pt>
                <c:pt idx="1">
                  <c:v>2008</c:v>
                </c:pt>
                <c:pt idx="2">
                  <c:v>2010</c:v>
                </c:pt>
                <c:pt idx="3">
                  <c:v>2012</c:v>
                </c:pt>
              </c:numCache>
            </c:numRef>
          </c:cat>
          <c:val>
            <c:numRef>
              <c:f>Hoja1!$B$2:$B$5</c:f>
              <c:numCache>
                <c:formatCode>General</c:formatCode>
                <c:ptCount val="4"/>
                <c:pt idx="0">
                  <c:v>13.3</c:v>
                </c:pt>
                <c:pt idx="1">
                  <c:v>14.3</c:v>
                </c:pt>
                <c:pt idx="2">
                  <c:v>15.3</c:v>
                </c:pt>
                <c:pt idx="3">
                  <c:v>16.100000000000001</c:v>
                </c:pt>
              </c:numCache>
            </c:numRef>
          </c:val>
        </c:ser>
        <c:dLbls>
          <c:showLegendKey val="0"/>
          <c:showVal val="1"/>
          <c:showCatName val="0"/>
          <c:showSerName val="0"/>
          <c:showPercent val="0"/>
          <c:showBubbleSize val="0"/>
        </c:dLbls>
        <c:gapWidth val="150"/>
        <c:axId val="51414144"/>
        <c:axId val="51417088"/>
      </c:barChart>
      <c:catAx>
        <c:axId val="51414144"/>
        <c:scaling>
          <c:orientation val="minMax"/>
        </c:scaling>
        <c:delete val="0"/>
        <c:axPos val="b"/>
        <c:numFmt formatCode="General" sourceLinked="1"/>
        <c:majorTickMark val="out"/>
        <c:minorTickMark val="none"/>
        <c:tickLblPos val="nextTo"/>
        <c:txPr>
          <a:bodyPr/>
          <a:lstStyle/>
          <a:p>
            <a:pPr>
              <a:defRPr sz="1400" b="1"/>
            </a:pPr>
            <a:endParaRPr lang="ca-ES"/>
          </a:p>
        </c:txPr>
        <c:crossAx val="51417088"/>
        <c:crosses val="autoZero"/>
        <c:auto val="1"/>
        <c:lblAlgn val="ctr"/>
        <c:lblOffset val="100"/>
        <c:noMultiLvlLbl val="0"/>
      </c:catAx>
      <c:valAx>
        <c:axId val="51417088"/>
        <c:scaling>
          <c:orientation val="minMax"/>
        </c:scaling>
        <c:delete val="0"/>
        <c:axPos val="l"/>
        <c:majorGridlines/>
        <c:numFmt formatCode="General" sourceLinked="1"/>
        <c:majorTickMark val="out"/>
        <c:minorTickMark val="none"/>
        <c:tickLblPos val="nextTo"/>
        <c:txPr>
          <a:bodyPr/>
          <a:lstStyle/>
          <a:p>
            <a:pPr>
              <a:defRPr sz="1100"/>
            </a:pPr>
            <a:endParaRPr lang="ca-ES"/>
          </a:p>
        </c:txPr>
        <c:crossAx val="51414144"/>
        <c:crosses val="autoZero"/>
        <c:crossBetween val="between"/>
      </c:valAx>
    </c:plotArea>
    <c:plotVisOnly val="1"/>
    <c:dispBlanksAs val="gap"/>
    <c:showDLblsOverMax val="0"/>
  </c:chart>
  <c:txPr>
    <a:bodyPr/>
    <a:lstStyle/>
    <a:p>
      <a:pPr>
        <a:defRPr sz="1800"/>
      </a:pPr>
      <a:endParaRPr lang="ca-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Full1!$A$2</c:f>
              <c:strCache>
                <c:ptCount val="1"/>
                <c:pt idx="0">
                  <c:v>Heroïna</c:v>
                </c:pt>
              </c:strCache>
            </c:strRef>
          </c:tx>
          <c:spPr>
            <a:ln>
              <a:solidFill>
                <a:srgbClr val="8064A2"/>
              </a:solidFill>
            </a:ln>
          </c:spPr>
          <c:marker>
            <c:symbol val="none"/>
          </c:marker>
          <c:cat>
            <c:numRef>
              <c:f>Full1!$B$1:$Z$1</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Full1!$B$2:$Z$2</c:f>
              <c:numCache>
                <c:formatCode>#,##0</c:formatCode>
                <c:ptCount val="25"/>
                <c:pt idx="0">
                  <c:v>4091</c:v>
                </c:pt>
                <c:pt idx="1">
                  <c:v>5113</c:v>
                </c:pt>
                <c:pt idx="2">
                  <c:v>4971</c:v>
                </c:pt>
                <c:pt idx="3">
                  <c:v>4880</c:v>
                </c:pt>
                <c:pt idx="4">
                  <c:v>4744</c:v>
                </c:pt>
                <c:pt idx="5">
                  <c:v>4723</c:v>
                </c:pt>
                <c:pt idx="6">
                  <c:v>4253</c:v>
                </c:pt>
                <c:pt idx="7">
                  <c:v>4066</c:v>
                </c:pt>
                <c:pt idx="8">
                  <c:v>3649</c:v>
                </c:pt>
                <c:pt idx="9">
                  <c:v>3636</c:v>
                </c:pt>
                <c:pt idx="10">
                  <c:v>3262</c:v>
                </c:pt>
                <c:pt idx="11">
                  <c:v>2596</c:v>
                </c:pt>
                <c:pt idx="12">
                  <c:v>2404</c:v>
                </c:pt>
                <c:pt idx="13">
                  <c:v>2148</c:v>
                </c:pt>
                <c:pt idx="14">
                  <c:v>1955</c:v>
                </c:pt>
                <c:pt idx="15">
                  <c:v>1904</c:v>
                </c:pt>
                <c:pt idx="16">
                  <c:v>1856</c:v>
                </c:pt>
                <c:pt idx="17">
                  <c:v>1593</c:v>
                </c:pt>
                <c:pt idx="18">
                  <c:v>1916</c:v>
                </c:pt>
                <c:pt idx="19">
                  <c:v>1674</c:v>
                </c:pt>
                <c:pt idx="20">
                  <c:v>1746</c:v>
                </c:pt>
                <c:pt idx="21">
                  <c:v>1499</c:v>
                </c:pt>
                <c:pt idx="22">
                  <c:v>1554</c:v>
                </c:pt>
                <c:pt idx="23">
                  <c:v>1716</c:v>
                </c:pt>
                <c:pt idx="24">
                  <c:v>1683</c:v>
                </c:pt>
              </c:numCache>
            </c:numRef>
          </c:val>
          <c:smooth val="1"/>
        </c:ser>
        <c:ser>
          <c:idx val="1"/>
          <c:order val="1"/>
          <c:tx>
            <c:strRef>
              <c:f>Full1!$A$3</c:f>
              <c:strCache>
                <c:ptCount val="1"/>
                <c:pt idx="0">
                  <c:v>Cocaïna</c:v>
                </c:pt>
              </c:strCache>
            </c:strRef>
          </c:tx>
          <c:spPr>
            <a:ln>
              <a:solidFill>
                <a:srgbClr val="9BBB59"/>
              </a:solidFill>
            </a:ln>
          </c:spPr>
          <c:marker>
            <c:symbol val="none"/>
          </c:marker>
          <c:cat>
            <c:numRef>
              <c:f>Full1!$B$1:$Z$1</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Full1!$B$3:$Z$3</c:f>
              <c:numCache>
                <c:formatCode>#,##0</c:formatCode>
                <c:ptCount val="25"/>
                <c:pt idx="0">
                  <c:v>209</c:v>
                </c:pt>
                <c:pt idx="1">
                  <c:v>306</c:v>
                </c:pt>
                <c:pt idx="2">
                  <c:v>346</c:v>
                </c:pt>
                <c:pt idx="3">
                  <c:v>400</c:v>
                </c:pt>
                <c:pt idx="4">
                  <c:v>451</c:v>
                </c:pt>
                <c:pt idx="5">
                  <c:v>665</c:v>
                </c:pt>
                <c:pt idx="6">
                  <c:v>954</c:v>
                </c:pt>
                <c:pt idx="7">
                  <c:v>1387</c:v>
                </c:pt>
                <c:pt idx="8">
                  <c:v>2181</c:v>
                </c:pt>
                <c:pt idx="9">
                  <c:v>1818</c:v>
                </c:pt>
                <c:pt idx="10">
                  <c:v>1888</c:v>
                </c:pt>
                <c:pt idx="11">
                  <c:v>2168</c:v>
                </c:pt>
                <c:pt idx="12">
                  <c:v>2988</c:v>
                </c:pt>
                <c:pt idx="13">
                  <c:v>3683</c:v>
                </c:pt>
                <c:pt idx="14">
                  <c:v>3913</c:v>
                </c:pt>
                <c:pt idx="15">
                  <c:v>3738</c:v>
                </c:pt>
                <c:pt idx="16">
                  <c:v>3751</c:v>
                </c:pt>
                <c:pt idx="17">
                  <c:v>3751</c:v>
                </c:pt>
                <c:pt idx="18">
                  <c:v>3779</c:v>
                </c:pt>
                <c:pt idx="19">
                  <c:v>3098</c:v>
                </c:pt>
                <c:pt idx="20">
                  <c:v>2947</c:v>
                </c:pt>
                <c:pt idx="21">
                  <c:v>2717</c:v>
                </c:pt>
                <c:pt idx="22">
                  <c:v>2769</c:v>
                </c:pt>
                <c:pt idx="23">
                  <c:v>2607</c:v>
                </c:pt>
                <c:pt idx="24">
                  <c:v>2473</c:v>
                </c:pt>
              </c:numCache>
            </c:numRef>
          </c:val>
          <c:smooth val="1"/>
        </c:ser>
        <c:ser>
          <c:idx val="2"/>
          <c:order val="2"/>
          <c:tx>
            <c:strRef>
              <c:f>Full1!$A$4</c:f>
              <c:strCache>
                <c:ptCount val="1"/>
                <c:pt idx="0">
                  <c:v>Cànnabis</c:v>
                </c:pt>
              </c:strCache>
            </c:strRef>
          </c:tx>
          <c:spPr>
            <a:ln>
              <a:solidFill>
                <a:srgbClr val="C0504D"/>
              </a:solidFill>
            </a:ln>
          </c:spPr>
          <c:marker>
            <c:symbol val="none"/>
          </c:marker>
          <c:cat>
            <c:numRef>
              <c:f>Full1!$B$1:$Z$1</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Full1!$B$4:$Z$4</c:f>
              <c:numCache>
                <c:formatCode>#,##0</c:formatCode>
                <c:ptCount val="25"/>
                <c:pt idx="0">
                  <c:v>93</c:v>
                </c:pt>
                <c:pt idx="1">
                  <c:v>116</c:v>
                </c:pt>
                <c:pt idx="2">
                  <c:v>130</c:v>
                </c:pt>
                <c:pt idx="3">
                  <c:v>167</c:v>
                </c:pt>
                <c:pt idx="4">
                  <c:v>253</c:v>
                </c:pt>
                <c:pt idx="5">
                  <c:v>298</c:v>
                </c:pt>
                <c:pt idx="6">
                  <c:v>337</c:v>
                </c:pt>
                <c:pt idx="7">
                  <c:v>374</c:v>
                </c:pt>
                <c:pt idx="8">
                  <c:v>279</c:v>
                </c:pt>
                <c:pt idx="9">
                  <c:v>311</c:v>
                </c:pt>
                <c:pt idx="10">
                  <c:v>333</c:v>
                </c:pt>
                <c:pt idx="11">
                  <c:v>487</c:v>
                </c:pt>
                <c:pt idx="12">
                  <c:v>493</c:v>
                </c:pt>
                <c:pt idx="13">
                  <c:v>577</c:v>
                </c:pt>
                <c:pt idx="14">
                  <c:v>554</c:v>
                </c:pt>
                <c:pt idx="15">
                  <c:v>659</c:v>
                </c:pt>
                <c:pt idx="16">
                  <c:v>706</c:v>
                </c:pt>
                <c:pt idx="17">
                  <c:v>663</c:v>
                </c:pt>
                <c:pt idx="18">
                  <c:v>1069</c:v>
                </c:pt>
                <c:pt idx="19">
                  <c:v>1142</c:v>
                </c:pt>
                <c:pt idx="20">
                  <c:v>1539</c:v>
                </c:pt>
                <c:pt idx="21">
                  <c:v>1590</c:v>
                </c:pt>
                <c:pt idx="22">
                  <c:v>1552</c:v>
                </c:pt>
                <c:pt idx="23">
                  <c:v>1763</c:v>
                </c:pt>
                <c:pt idx="24">
                  <c:v>1903</c:v>
                </c:pt>
              </c:numCache>
            </c:numRef>
          </c:val>
          <c:smooth val="1"/>
        </c:ser>
        <c:ser>
          <c:idx val="3"/>
          <c:order val="3"/>
          <c:tx>
            <c:strRef>
              <c:f>Full1!$A$5</c:f>
              <c:strCache>
                <c:ptCount val="1"/>
                <c:pt idx="0">
                  <c:v>Tabac</c:v>
                </c:pt>
              </c:strCache>
            </c:strRef>
          </c:tx>
          <c:spPr>
            <a:ln>
              <a:solidFill>
                <a:srgbClr val="F79646"/>
              </a:solidFill>
            </a:ln>
          </c:spPr>
          <c:marker>
            <c:symbol val="none"/>
          </c:marker>
          <c:cat>
            <c:numRef>
              <c:f>Full1!$B$1:$Z$1</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Full1!$B$5:$Z$5</c:f>
              <c:numCache>
                <c:formatCode>#,##0</c:formatCode>
                <c:ptCount val="25"/>
                <c:pt idx="0">
                  <c:v>438</c:v>
                </c:pt>
                <c:pt idx="1">
                  <c:v>443</c:v>
                </c:pt>
                <c:pt idx="2">
                  <c:v>491</c:v>
                </c:pt>
                <c:pt idx="3">
                  <c:v>622</c:v>
                </c:pt>
                <c:pt idx="4">
                  <c:v>692</c:v>
                </c:pt>
                <c:pt idx="5">
                  <c:v>771</c:v>
                </c:pt>
                <c:pt idx="6">
                  <c:v>813</c:v>
                </c:pt>
                <c:pt idx="7">
                  <c:v>680</c:v>
                </c:pt>
                <c:pt idx="8">
                  <c:v>770</c:v>
                </c:pt>
                <c:pt idx="9">
                  <c:v>824</c:v>
                </c:pt>
                <c:pt idx="10">
                  <c:v>946</c:v>
                </c:pt>
                <c:pt idx="11">
                  <c:v>1182</c:v>
                </c:pt>
                <c:pt idx="12">
                  <c:v>1519</c:v>
                </c:pt>
                <c:pt idx="13">
                  <c:v>1508</c:v>
                </c:pt>
                <c:pt idx="14">
                  <c:v>1174</c:v>
                </c:pt>
                <c:pt idx="15">
                  <c:v>872</c:v>
                </c:pt>
                <c:pt idx="16">
                  <c:v>770</c:v>
                </c:pt>
                <c:pt idx="17">
                  <c:v>735</c:v>
                </c:pt>
                <c:pt idx="18">
                  <c:v>908</c:v>
                </c:pt>
                <c:pt idx="19">
                  <c:v>864</c:v>
                </c:pt>
                <c:pt idx="20">
                  <c:v>787</c:v>
                </c:pt>
                <c:pt idx="21">
                  <c:v>605</c:v>
                </c:pt>
                <c:pt idx="22">
                  <c:v>541</c:v>
                </c:pt>
                <c:pt idx="23">
                  <c:v>549</c:v>
                </c:pt>
                <c:pt idx="24">
                  <c:v>502</c:v>
                </c:pt>
              </c:numCache>
            </c:numRef>
          </c:val>
          <c:smooth val="1"/>
        </c:ser>
        <c:ser>
          <c:idx val="4"/>
          <c:order val="4"/>
          <c:tx>
            <c:strRef>
              <c:f>Full1!$A$6</c:f>
              <c:strCache>
                <c:ptCount val="1"/>
                <c:pt idx="0">
                  <c:v>Alcohol</c:v>
                </c:pt>
              </c:strCache>
            </c:strRef>
          </c:tx>
          <c:spPr>
            <a:ln>
              <a:solidFill>
                <a:srgbClr val="4F81BD"/>
              </a:solidFill>
            </a:ln>
          </c:spPr>
          <c:marker>
            <c:symbol val="none"/>
          </c:marker>
          <c:cat>
            <c:numRef>
              <c:f>Full1!$B$1:$Z$1</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Full1!$B$6:$Z$6</c:f>
              <c:numCache>
                <c:formatCode>#,##0</c:formatCode>
                <c:ptCount val="25"/>
                <c:pt idx="0">
                  <c:v>2864</c:v>
                </c:pt>
                <c:pt idx="1">
                  <c:v>3505</c:v>
                </c:pt>
                <c:pt idx="2">
                  <c:v>3814</c:v>
                </c:pt>
                <c:pt idx="3">
                  <c:v>4085</c:v>
                </c:pt>
                <c:pt idx="4">
                  <c:v>4365</c:v>
                </c:pt>
                <c:pt idx="5">
                  <c:v>4318</c:v>
                </c:pt>
                <c:pt idx="6">
                  <c:v>4508</c:v>
                </c:pt>
                <c:pt idx="7">
                  <c:v>4760</c:v>
                </c:pt>
                <c:pt idx="8">
                  <c:v>4888</c:v>
                </c:pt>
                <c:pt idx="9">
                  <c:v>4890</c:v>
                </c:pt>
                <c:pt idx="10">
                  <c:v>5189</c:v>
                </c:pt>
                <c:pt idx="11">
                  <c:v>5619</c:v>
                </c:pt>
                <c:pt idx="12">
                  <c:v>5706</c:v>
                </c:pt>
                <c:pt idx="13">
                  <c:v>6027</c:v>
                </c:pt>
                <c:pt idx="14">
                  <c:v>5908</c:v>
                </c:pt>
                <c:pt idx="15">
                  <c:v>6130</c:v>
                </c:pt>
                <c:pt idx="16">
                  <c:v>5925</c:v>
                </c:pt>
                <c:pt idx="17">
                  <c:v>5495</c:v>
                </c:pt>
                <c:pt idx="18">
                  <c:v>6603</c:v>
                </c:pt>
                <c:pt idx="19">
                  <c:v>6110</c:v>
                </c:pt>
                <c:pt idx="20">
                  <c:v>6239</c:v>
                </c:pt>
                <c:pt idx="21">
                  <c:v>5736</c:v>
                </c:pt>
                <c:pt idx="22">
                  <c:v>6080</c:v>
                </c:pt>
                <c:pt idx="23">
                  <c:v>6445</c:v>
                </c:pt>
                <c:pt idx="24">
                  <c:v>6534</c:v>
                </c:pt>
              </c:numCache>
            </c:numRef>
          </c:val>
          <c:smooth val="1"/>
        </c:ser>
        <c:ser>
          <c:idx val="5"/>
          <c:order val="5"/>
          <c:tx>
            <c:strRef>
              <c:f>Full1!$A$7</c:f>
              <c:strCache>
                <c:ptCount val="1"/>
                <c:pt idx="0">
                  <c:v>Altres</c:v>
                </c:pt>
              </c:strCache>
            </c:strRef>
          </c:tx>
          <c:spPr>
            <a:ln>
              <a:solidFill>
                <a:srgbClr val="4BACC6"/>
              </a:solidFill>
            </a:ln>
          </c:spPr>
          <c:marker>
            <c:symbol val="none"/>
          </c:marker>
          <c:cat>
            <c:numRef>
              <c:f>Full1!$B$1:$Z$1</c:f>
              <c:numCache>
                <c:formatCode>General</c:formatCode>
                <c:ptCount val="25"/>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numCache>
            </c:numRef>
          </c:cat>
          <c:val>
            <c:numRef>
              <c:f>Full1!$B$7:$Z$7</c:f>
              <c:numCache>
                <c:formatCode>#,##0</c:formatCode>
                <c:ptCount val="25"/>
                <c:pt idx="0">
                  <c:v>129</c:v>
                </c:pt>
                <c:pt idx="1">
                  <c:v>163</c:v>
                </c:pt>
                <c:pt idx="2">
                  <c:v>172</c:v>
                </c:pt>
                <c:pt idx="3">
                  <c:v>219</c:v>
                </c:pt>
                <c:pt idx="4">
                  <c:v>319</c:v>
                </c:pt>
                <c:pt idx="5">
                  <c:v>395</c:v>
                </c:pt>
                <c:pt idx="6">
                  <c:v>385</c:v>
                </c:pt>
                <c:pt idx="7">
                  <c:v>411</c:v>
                </c:pt>
                <c:pt idx="8">
                  <c:v>483</c:v>
                </c:pt>
                <c:pt idx="9">
                  <c:v>591</c:v>
                </c:pt>
                <c:pt idx="10">
                  <c:v>692</c:v>
                </c:pt>
                <c:pt idx="11">
                  <c:v>650</c:v>
                </c:pt>
                <c:pt idx="12">
                  <c:v>595</c:v>
                </c:pt>
                <c:pt idx="13">
                  <c:v>594</c:v>
                </c:pt>
                <c:pt idx="14">
                  <c:v>732</c:v>
                </c:pt>
                <c:pt idx="15">
                  <c:v>690</c:v>
                </c:pt>
                <c:pt idx="16">
                  <c:v>572</c:v>
                </c:pt>
                <c:pt idx="17">
                  <c:v>460</c:v>
                </c:pt>
                <c:pt idx="18">
                  <c:v>550</c:v>
                </c:pt>
                <c:pt idx="19">
                  <c:v>470</c:v>
                </c:pt>
                <c:pt idx="20">
                  <c:v>605</c:v>
                </c:pt>
                <c:pt idx="21">
                  <c:v>432</c:v>
                </c:pt>
                <c:pt idx="22">
                  <c:v>426</c:v>
                </c:pt>
                <c:pt idx="23">
                  <c:v>878</c:v>
                </c:pt>
                <c:pt idx="24">
                  <c:v>684</c:v>
                </c:pt>
              </c:numCache>
            </c:numRef>
          </c:val>
          <c:smooth val="1"/>
        </c:ser>
        <c:dLbls>
          <c:showLegendKey val="0"/>
          <c:showVal val="0"/>
          <c:showCatName val="0"/>
          <c:showSerName val="0"/>
          <c:showPercent val="0"/>
          <c:showBubbleSize val="0"/>
        </c:dLbls>
        <c:marker val="1"/>
        <c:smooth val="0"/>
        <c:axId val="138791552"/>
        <c:axId val="138797440"/>
      </c:lineChart>
      <c:catAx>
        <c:axId val="138791552"/>
        <c:scaling>
          <c:orientation val="minMax"/>
        </c:scaling>
        <c:delete val="0"/>
        <c:axPos val="b"/>
        <c:numFmt formatCode="General" sourceLinked="1"/>
        <c:majorTickMark val="none"/>
        <c:minorTickMark val="none"/>
        <c:tickLblPos val="nextTo"/>
        <c:txPr>
          <a:bodyPr rot="-2700000"/>
          <a:lstStyle/>
          <a:p>
            <a:pPr>
              <a:defRPr sz="700" b="0">
                <a:latin typeface="Arial" panose="020B0604020202020204" pitchFamily="34" charset="0"/>
                <a:cs typeface="Arial" panose="020B0604020202020204" pitchFamily="34" charset="0"/>
              </a:defRPr>
            </a:pPr>
            <a:endParaRPr lang="ca-ES"/>
          </a:p>
        </c:txPr>
        <c:crossAx val="138797440"/>
        <c:crosses val="autoZero"/>
        <c:auto val="1"/>
        <c:lblAlgn val="ctr"/>
        <c:lblOffset val="100"/>
        <c:noMultiLvlLbl val="0"/>
      </c:catAx>
      <c:valAx>
        <c:axId val="138797440"/>
        <c:scaling>
          <c:orientation val="minMax"/>
        </c:scaling>
        <c:delete val="0"/>
        <c:axPos val="l"/>
        <c:majorGridlines/>
        <c:numFmt formatCode="#,##0" sourceLinked="1"/>
        <c:majorTickMark val="out"/>
        <c:minorTickMark val="none"/>
        <c:tickLblPos val="nextTo"/>
        <c:txPr>
          <a:bodyPr/>
          <a:lstStyle/>
          <a:p>
            <a:pPr>
              <a:defRPr sz="800" b="0">
                <a:latin typeface="Arial" panose="020B0604020202020204" pitchFamily="34" charset="0"/>
                <a:cs typeface="Arial" panose="020B0604020202020204" pitchFamily="34" charset="0"/>
              </a:defRPr>
            </a:pPr>
            <a:endParaRPr lang="ca-ES"/>
          </a:p>
        </c:txPr>
        <c:crossAx val="138791552"/>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2994573017778493"/>
          <c:y val="0.13918070609707564"/>
          <c:w val="0.63384769576974764"/>
          <c:h val="0.61572640200774664"/>
        </c:manualLayout>
      </c:layout>
      <c:pie3DChart>
        <c:varyColors val="1"/>
        <c:ser>
          <c:idx val="0"/>
          <c:order val="0"/>
          <c:tx>
            <c:strRef>
              <c:f>Full1!$B$1</c:f>
              <c:strCache>
                <c:ptCount val="1"/>
                <c:pt idx="0">
                  <c:v>Columna1</c:v>
                </c:pt>
              </c:strCache>
            </c:strRef>
          </c:tx>
          <c:dPt>
            <c:idx val="1"/>
            <c:bubble3D val="0"/>
            <c:spPr>
              <a:solidFill>
                <a:schemeClr val="accent3"/>
              </a:solidFill>
            </c:spPr>
          </c:dPt>
          <c:dPt>
            <c:idx val="2"/>
            <c:bubble3D val="0"/>
            <c:spPr>
              <a:solidFill>
                <a:srgbClr val="BE4D4A"/>
              </a:solidFill>
            </c:spPr>
          </c:dPt>
          <c:dLbls>
            <c:dLbl>
              <c:idx val="0"/>
              <c:layout>
                <c:manualLayout>
                  <c:x val="-7.7315103723454542E-2"/>
                  <c:y val="-0.19965970398973437"/>
                </c:manualLayout>
              </c:layout>
              <c:tx>
                <c:rich>
                  <a:bodyPr/>
                  <a:lstStyle/>
                  <a:p>
                    <a:r>
                      <a:rPr lang="en-US" sz="800" b="1" dirty="0" smtClean="0"/>
                      <a:t>Alcohol</a:t>
                    </a:r>
                    <a:r>
                      <a:rPr lang="en-US" sz="800" dirty="0" smtClean="0"/>
                      <a:t/>
                    </a:r>
                    <a:br>
                      <a:rPr lang="en-US" sz="800" dirty="0" smtClean="0"/>
                    </a:br>
                    <a:r>
                      <a:rPr lang="en-US" sz="800" dirty="0" smtClean="0"/>
                      <a:t>6.534</a:t>
                    </a:r>
                    <a:endParaRPr lang="en-US" dirty="0"/>
                  </a:p>
                </c:rich>
              </c:tx>
              <c:dLblPos val="bestFit"/>
              <c:showLegendKey val="0"/>
              <c:showVal val="1"/>
              <c:showCatName val="0"/>
              <c:showSerName val="0"/>
              <c:showPercent val="0"/>
              <c:showBubbleSize val="0"/>
            </c:dLbl>
            <c:dLbl>
              <c:idx val="1"/>
              <c:layout>
                <c:manualLayout>
                  <c:x val="0.13125957338174388"/>
                  <c:y val="0.10381391479838641"/>
                </c:manualLayout>
              </c:layout>
              <c:tx>
                <c:rich>
                  <a:bodyPr/>
                  <a:lstStyle/>
                  <a:p>
                    <a:r>
                      <a:rPr lang="en-US" sz="800" b="1" dirty="0" err="1" smtClean="0"/>
                      <a:t>Cocaïna</a:t>
                    </a:r>
                    <a:endParaRPr lang="en-US" sz="800" b="1" dirty="0" smtClean="0"/>
                  </a:p>
                  <a:p>
                    <a:r>
                      <a:rPr lang="en-US" sz="800" dirty="0" smtClean="0"/>
                      <a:t>2.473</a:t>
                    </a:r>
                    <a:endParaRPr lang="en-US" sz="1400" dirty="0"/>
                  </a:p>
                </c:rich>
              </c:tx>
              <c:dLblPos val="bestFit"/>
              <c:showLegendKey val="0"/>
              <c:showVal val="1"/>
              <c:showCatName val="0"/>
              <c:showSerName val="0"/>
              <c:showPercent val="0"/>
              <c:showBubbleSize val="0"/>
            </c:dLbl>
            <c:dLbl>
              <c:idx val="2"/>
              <c:layout>
                <c:manualLayout>
                  <c:x val="8.2036317391880068E-2"/>
                  <c:y val="0.31300852394242556"/>
                </c:manualLayout>
              </c:layout>
              <c:tx>
                <c:rich>
                  <a:bodyPr/>
                  <a:lstStyle/>
                  <a:p>
                    <a:r>
                      <a:rPr lang="en-US" sz="800" b="1" dirty="0" err="1" smtClean="0"/>
                      <a:t>Cànnabis</a:t>
                    </a:r>
                    <a:endParaRPr lang="en-US" sz="800" b="1" dirty="0" smtClean="0"/>
                  </a:p>
                  <a:p>
                    <a:r>
                      <a:rPr lang="en-US" sz="800" dirty="0" smtClean="0"/>
                      <a:t>1.903</a:t>
                    </a:r>
                    <a:endParaRPr lang="en-US" sz="1400" dirty="0"/>
                  </a:p>
                </c:rich>
              </c:tx>
              <c:dLblPos val="bestFit"/>
              <c:showLegendKey val="0"/>
              <c:showVal val="1"/>
              <c:showCatName val="0"/>
              <c:showSerName val="0"/>
              <c:showPercent val="0"/>
              <c:showBubbleSize val="0"/>
            </c:dLbl>
            <c:dLbl>
              <c:idx val="3"/>
              <c:layout>
                <c:manualLayout>
                  <c:x val="-1.6640428509294463E-2"/>
                  <c:y val="-4.1591734588017331E-3"/>
                </c:manualLayout>
              </c:layout>
              <c:tx>
                <c:rich>
                  <a:bodyPr/>
                  <a:lstStyle/>
                  <a:p>
                    <a:r>
                      <a:rPr lang="en-US" sz="800" b="1" dirty="0" err="1" smtClean="0"/>
                      <a:t>Heroïna</a:t>
                    </a:r>
                    <a:endParaRPr lang="en-US" sz="800" b="1" dirty="0" smtClean="0"/>
                  </a:p>
                  <a:p>
                    <a:r>
                      <a:rPr lang="en-US" sz="800" dirty="0" smtClean="0"/>
                      <a:t>1.683</a:t>
                    </a:r>
                    <a:endParaRPr lang="en-US" sz="1400" dirty="0"/>
                  </a:p>
                </c:rich>
              </c:tx>
              <c:dLblPos val="bestFit"/>
              <c:showLegendKey val="0"/>
              <c:showVal val="1"/>
              <c:showCatName val="0"/>
              <c:showSerName val="0"/>
              <c:showPercent val="0"/>
              <c:showBubbleSize val="0"/>
            </c:dLbl>
            <c:dLbl>
              <c:idx val="4"/>
              <c:layout>
                <c:manualLayout>
                  <c:x val="-7.288554872503876E-2"/>
                  <c:y val="-3.7945419936437165E-2"/>
                </c:manualLayout>
              </c:layout>
              <c:tx>
                <c:rich>
                  <a:bodyPr/>
                  <a:lstStyle/>
                  <a:p>
                    <a:r>
                      <a:rPr lang="en-US" sz="800" b="1" dirty="0" err="1" smtClean="0"/>
                      <a:t>Tabac</a:t>
                    </a:r>
                    <a:endParaRPr lang="en-US" sz="800" b="1" dirty="0" smtClean="0"/>
                  </a:p>
                  <a:p>
                    <a:r>
                      <a:rPr lang="en-US" sz="800" dirty="0" smtClean="0"/>
                      <a:t>502</a:t>
                    </a:r>
                    <a:endParaRPr lang="en-US" sz="1400" dirty="0"/>
                  </a:p>
                </c:rich>
              </c:tx>
              <c:dLblPos val="bestFit"/>
              <c:showLegendKey val="0"/>
              <c:showVal val="1"/>
              <c:showCatName val="0"/>
              <c:showSerName val="0"/>
              <c:showPercent val="0"/>
              <c:showBubbleSize val="0"/>
            </c:dLbl>
            <c:dLbl>
              <c:idx val="5"/>
              <c:layout>
                <c:manualLayout>
                  <c:x val="0.17379328114067502"/>
                  <c:y val="-8.2143675811334159E-3"/>
                </c:manualLayout>
              </c:layout>
              <c:tx>
                <c:rich>
                  <a:bodyPr/>
                  <a:lstStyle/>
                  <a:p>
                    <a:r>
                      <a:rPr lang="en-US" sz="800" b="1" dirty="0" err="1" smtClean="0"/>
                      <a:t>Resta</a:t>
                    </a:r>
                    <a:r>
                      <a:rPr lang="en-US" sz="800" b="1" dirty="0" smtClean="0"/>
                      <a:t> drogues</a:t>
                    </a:r>
                  </a:p>
                  <a:p>
                    <a:r>
                      <a:rPr lang="en-US" sz="800" dirty="0" smtClean="0"/>
                      <a:t>684</a:t>
                    </a:r>
                    <a:endParaRPr lang="en-US" sz="1400" dirty="0"/>
                  </a:p>
                </c:rich>
              </c:tx>
              <c:dLblPos val="bestFit"/>
              <c:showLegendKey val="0"/>
              <c:showVal val="1"/>
              <c:showCatName val="0"/>
              <c:showSerName val="0"/>
              <c:showPercent val="0"/>
              <c:showBubbleSize val="0"/>
            </c:dLbl>
            <c:numFmt formatCode="#,##0" sourceLinked="0"/>
            <c:txPr>
              <a:bodyPr/>
              <a:lstStyle/>
              <a:p>
                <a:pPr>
                  <a:defRPr sz="800">
                    <a:latin typeface="Arial" panose="020B0604020202020204" pitchFamily="34" charset="0"/>
                    <a:cs typeface="Arial" panose="020B0604020202020204" pitchFamily="34" charset="0"/>
                  </a:defRPr>
                </a:pPr>
                <a:endParaRPr lang="ca-ES"/>
              </a:p>
            </c:txPr>
            <c:dLblPos val="outEnd"/>
            <c:showLegendKey val="0"/>
            <c:showVal val="1"/>
            <c:showCatName val="0"/>
            <c:showSerName val="0"/>
            <c:showPercent val="0"/>
            <c:showBubbleSize val="0"/>
            <c:showLeaderLines val="1"/>
          </c:dLbls>
          <c:cat>
            <c:strRef>
              <c:f>Full1!$A$2:$A$7</c:f>
              <c:strCache>
                <c:ptCount val="6"/>
                <c:pt idx="0">
                  <c:v>Alcohol</c:v>
                </c:pt>
                <c:pt idx="1">
                  <c:v>Cocaïna</c:v>
                </c:pt>
                <c:pt idx="2">
                  <c:v>Cànnabis</c:v>
                </c:pt>
                <c:pt idx="3">
                  <c:v>Heroïna</c:v>
                </c:pt>
                <c:pt idx="4">
                  <c:v>Tabac</c:v>
                </c:pt>
                <c:pt idx="5">
                  <c:v>Resta de drogues</c:v>
                </c:pt>
              </c:strCache>
            </c:strRef>
          </c:cat>
          <c:val>
            <c:numRef>
              <c:f>Full1!$B$2:$B$7</c:f>
              <c:numCache>
                <c:formatCode>#,##0</c:formatCode>
                <c:ptCount val="6"/>
                <c:pt idx="0">
                  <c:v>6534</c:v>
                </c:pt>
                <c:pt idx="1">
                  <c:v>2473</c:v>
                </c:pt>
                <c:pt idx="2">
                  <c:v>1903</c:v>
                </c:pt>
                <c:pt idx="3">
                  <c:v>1683</c:v>
                </c:pt>
                <c:pt idx="4">
                  <c:v>502</c:v>
                </c:pt>
                <c:pt idx="5">
                  <c:v>684</c:v>
                </c:pt>
              </c:numCache>
            </c:numRef>
          </c:val>
        </c:ser>
        <c:dLbls>
          <c:showLegendKey val="0"/>
          <c:showVal val="1"/>
          <c:showCatName val="0"/>
          <c:showSerName val="0"/>
          <c:showPercent val="0"/>
          <c:showBubbleSize val="0"/>
          <c:showLeaderLines val="1"/>
        </c:dLbls>
      </c:pie3DChart>
    </c:plotArea>
    <c:plotVisOnly val="1"/>
    <c:dispBlanksAs val="zero"/>
    <c:showDLblsOverMax val="0"/>
  </c:chart>
  <c:txPr>
    <a:bodyPr/>
    <a:lstStyle/>
    <a:p>
      <a:pPr>
        <a:defRPr sz="1800"/>
      </a:pPr>
      <a:endParaRPr lang="ca-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Hoja1!$B$1</c:f>
              <c:strCache>
                <c:ptCount val="1"/>
                <c:pt idx="0">
                  <c:v>Homes</c:v>
                </c:pt>
              </c:strCache>
            </c:strRef>
          </c:tx>
          <c:spPr>
            <a:solidFill>
              <a:srgbClr val="3D78A9"/>
            </a:solidFill>
          </c:spPr>
          <c:invertIfNegative val="0"/>
          <c:dLbls>
            <c:numFmt formatCode="0%" sourceLinked="0"/>
            <c:txPr>
              <a:bodyPr/>
              <a:lstStyle/>
              <a:p>
                <a:pPr>
                  <a:defRPr sz="1200" b="0">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Hoja1!$B$2:$B$6</c:f>
              <c:numCache>
                <c:formatCode>General</c:formatCode>
                <c:ptCount val="5"/>
                <c:pt idx="0">
                  <c:v>0.73939999999999995</c:v>
                </c:pt>
                <c:pt idx="1">
                  <c:v>0.81680000000000064</c:v>
                </c:pt>
                <c:pt idx="2">
                  <c:v>0.79820000000000002</c:v>
                </c:pt>
                <c:pt idx="3">
                  <c:v>0.82170000000000065</c:v>
                </c:pt>
                <c:pt idx="4">
                  <c:v>0.58960000000000001</c:v>
                </c:pt>
              </c:numCache>
            </c:numRef>
          </c:val>
        </c:ser>
        <c:ser>
          <c:idx val="1"/>
          <c:order val="1"/>
          <c:tx>
            <c:strRef>
              <c:f>Hoja1!$C$1</c:f>
              <c:strCache>
                <c:ptCount val="1"/>
                <c:pt idx="0">
                  <c:v>Dones</c:v>
                </c:pt>
              </c:strCache>
            </c:strRef>
          </c:tx>
          <c:spPr>
            <a:solidFill>
              <a:srgbClr val="BE4D4A"/>
            </a:solidFill>
          </c:spPr>
          <c:invertIfNegative val="0"/>
          <c:dLbls>
            <c:numFmt formatCode="0%" sourceLinked="0"/>
            <c:txPr>
              <a:bodyPr/>
              <a:lstStyle/>
              <a:p>
                <a:pPr>
                  <a:defRPr sz="1200" b="0">
                    <a:latin typeface="Arial" panose="020B0604020202020204" pitchFamily="34" charset="0"/>
                    <a:cs typeface="Arial" panose="020B0604020202020204" pitchFamily="34" charset="0"/>
                  </a:defRPr>
                </a:pPr>
                <a:endParaRPr lang="ca-ES"/>
              </a:p>
            </c:txPr>
            <c:dLblPos val="ctr"/>
            <c:showLegendKey val="0"/>
            <c:showVal val="1"/>
            <c:showCatName val="0"/>
            <c:showSerName val="0"/>
            <c:showPercent val="0"/>
            <c:showBubbleSize val="0"/>
            <c:showLeaderLines val="0"/>
          </c:dLbls>
          <c:cat>
            <c:strRef>
              <c:f>Hoja1!$A$2:$A$6</c:f>
              <c:strCache>
                <c:ptCount val="5"/>
                <c:pt idx="0">
                  <c:v>Alcohol</c:v>
                </c:pt>
                <c:pt idx="1">
                  <c:v>Cocaïna</c:v>
                </c:pt>
                <c:pt idx="2">
                  <c:v>Cànnabis</c:v>
                </c:pt>
                <c:pt idx="3">
                  <c:v>Heroïna</c:v>
                </c:pt>
                <c:pt idx="4">
                  <c:v>Tabac</c:v>
                </c:pt>
              </c:strCache>
            </c:strRef>
          </c:cat>
          <c:val>
            <c:numRef>
              <c:f>Hoja1!$C$2:$C$6</c:f>
              <c:numCache>
                <c:formatCode>General</c:formatCode>
                <c:ptCount val="5"/>
                <c:pt idx="0">
                  <c:v>0.2606</c:v>
                </c:pt>
                <c:pt idx="1">
                  <c:v>0.18320000000000045</c:v>
                </c:pt>
                <c:pt idx="2">
                  <c:v>0.20180000000000001</c:v>
                </c:pt>
                <c:pt idx="3">
                  <c:v>0.17830000000000001</c:v>
                </c:pt>
                <c:pt idx="4">
                  <c:v>0.41040000000000032</c:v>
                </c:pt>
              </c:numCache>
            </c:numRef>
          </c:val>
        </c:ser>
        <c:dLbls>
          <c:showLegendKey val="0"/>
          <c:showVal val="1"/>
          <c:showCatName val="0"/>
          <c:showSerName val="0"/>
          <c:showPercent val="0"/>
          <c:showBubbleSize val="0"/>
        </c:dLbls>
        <c:gapWidth val="39"/>
        <c:overlap val="100"/>
        <c:axId val="51120000"/>
        <c:axId val="51121536"/>
      </c:barChart>
      <c:catAx>
        <c:axId val="51120000"/>
        <c:scaling>
          <c:orientation val="minMax"/>
        </c:scaling>
        <c:delete val="0"/>
        <c:axPos val="b"/>
        <c:majorTickMark val="out"/>
        <c:minorTickMark val="none"/>
        <c:tickLblPos val="nextTo"/>
        <c:txPr>
          <a:bodyPr/>
          <a:lstStyle/>
          <a:p>
            <a:pPr>
              <a:defRPr sz="1100" b="1">
                <a:latin typeface="Arial" panose="020B0604020202020204" pitchFamily="34" charset="0"/>
                <a:cs typeface="Arial" panose="020B0604020202020204" pitchFamily="34" charset="0"/>
              </a:defRPr>
            </a:pPr>
            <a:endParaRPr lang="ca-ES"/>
          </a:p>
        </c:txPr>
        <c:crossAx val="51121536"/>
        <c:crosses val="autoZero"/>
        <c:auto val="1"/>
        <c:lblAlgn val="ctr"/>
        <c:lblOffset val="100"/>
        <c:noMultiLvlLbl val="0"/>
      </c:catAx>
      <c:valAx>
        <c:axId val="51121536"/>
        <c:scaling>
          <c:orientation val="minMax"/>
        </c:scaling>
        <c:delete val="0"/>
        <c:axPos val="l"/>
        <c:majorGridlines>
          <c:spPr>
            <a:ln>
              <a:solidFill>
                <a:schemeClr val="bg1">
                  <a:lumMod val="85000"/>
                </a:schemeClr>
              </a:solidFill>
            </a:ln>
          </c:spPr>
        </c:majorGridlines>
        <c:numFmt formatCode="0%" sourceLinked="1"/>
        <c:majorTickMark val="out"/>
        <c:minorTickMark val="none"/>
        <c:tickLblPos val="nextTo"/>
        <c:txPr>
          <a:bodyPr/>
          <a:lstStyle/>
          <a:p>
            <a:pPr>
              <a:defRPr sz="900">
                <a:latin typeface="Arial" panose="020B0604020202020204" pitchFamily="34" charset="0"/>
                <a:cs typeface="Arial" panose="020B0604020202020204" pitchFamily="34" charset="0"/>
              </a:defRPr>
            </a:pPr>
            <a:endParaRPr lang="ca-ES"/>
          </a:p>
        </c:txPr>
        <c:crossAx val="51120000"/>
        <c:crosses val="autoZero"/>
        <c:crossBetween val="between"/>
      </c:valAx>
    </c:plotArea>
    <c:plotVisOnly val="1"/>
    <c:dispBlanksAs val="gap"/>
    <c:showDLblsOverMax val="0"/>
  </c:chart>
  <c:txPr>
    <a:bodyPr/>
    <a:lstStyle/>
    <a:p>
      <a:pPr>
        <a:defRPr sz="1800"/>
      </a:pPr>
      <a:endParaRPr lang="ca-E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2.7063689656077156E-2"/>
          <c:y val="2.8590565739332042E-2"/>
          <c:w val="0.73672715566053704"/>
          <c:h val="0.71472978265126363"/>
        </c:manualLayout>
      </c:layout>
      <c:pie3DChart>
        <c:varyColors val="1"/>
        <c:ser>
          <c:idx val="0"/>
          <c:order val="0"/>
          <c:tx>
            <c:strRef>
              <c:f>Full1!$B$1</c:f>
              <c:strCache>
                <c:ptCount val="1"/>
                <c:pt idx="0">
                  <c:v>Columna1</c:v>
                </c:pt>
              </c:strCache>
            </c:strRef>
          </c:tx>
          <c:dPt>
            <c:idx val="1"/>
            <c:bubble3D val="0"/>
            <c:spPr>
              <a:solidFill>
                <a:srgbClr val="BE4D4A"/>
              </a:solidFill>
            </c:spPr>
          </c:dPt>
          <c:dLbls>
            <c:dLbl>
              <c:idx val="0"/>
              <c:layout>
                <c:manualLayout>
                  <c:x val="-0.34754331861468368"/>
                  <c:y val="-0.15369058870931301"/>
                </c:manualLayout>
              </c:layout>
              <c:tx>
                <c:rich>
                  <a:bodyPr/>
                  <a:lstStyle/>
                  <a:p>
                    <a:r>
                      <a:rPr lang="en-US" sz="1300" b="0" dirty="0" smtClean="0"/>
                      <a:t>1.519</a:t>
                    </a:r>
                    <a:r>
                      <a:rPr lang="en-US" sz="1300" dirty="0" smtClean="0"/>
                      <a:t/>
                    </a:r>
                    <a:br>
                      <a:rPr lang="en-US" sz="1300" dirty="0" smtClean="0"/>
                    </a:br>
                    <a:r>
                      <a:rPr lang="en-US" sz="1300" b="1" dirty="0" smtClean="0"/>
                      <a:t>80%</a:t>
                    </a:r>
                    <a:endParaRPr lang="en-US" b="1" dirty="0"/>
                  </a:p>
                </c:rich>
              </c:tx>
              <c:dLblPos val="bestFit"/>
              <c:showLegendKey val="0"/>
              <c:showVal val="1"/>
              <c:showCatName val="0"/>
              <c:showSerName val="0"/>
              <c:showPercent val="0"/>
              <c:showBubbleSize val="0"/>
            </c:dLbl>
            <c:dLbl>
              <c:idx val="1"/>
              <c:layout>
                <c:manualLayout>
                  <c:x val="-2.4375946507033147E-2"/>
                  <c:y val="-1.9100857043876509E-2"/>
                </c:manualLayout>
              </c:layout>
              <c:tx>
                <c:rich>
                  <a:bodyPr/>
                  <a:lstStyle/>
                  <a:p>
                    <a:r>
                      <a:rPr lang="en-US" sz="1300" dirty="0" smtClean="0"/>
                      <a:t>384</a:t>
                    </a:r>
                  </a:p>
                  <a:p>
                    <a:r>
                      <a:rPr lang="en-US" sz="1300" b="1" dirty="0" smtClean="0"/>
                      <a:t>20%</a:t>
                    </a:r>
                    <a:endParaRPr lang="en-US" b="1" dirty="0"/>
                  </a:p>
                </c:rich>
              </c:tx>
              <c:dLblPos val="bestFit"/>
              <c:showLegendKey val="0"/>
              <c:showVal val="1"/>
              <c:showCatName val="0"/>
              <c:showSerName val="0"/>
              <c:showPercent val="0"/>
              <c:showBubbleSize val="0"/>
            </c:dLbl>
            <c:dLbl>
              <c:idx val="2"/>
              <c:layout>
                <c:manualLayout>
                  <c:x val="-2.3034606237167063E-2"/>
                  <c:y val="0.13893755365938154"/>
                </c:manualLayout>
              </c:layout>
              <c:tx>
                <c:rich>
                  <a:bodyPr/>
                  <a:lstStyle/>
                  <a:p>
                    <a:r>
                      <a:rPr lang="en-US" sz="1300" b="1" smtClean="0"/>
                      <a:t>Cànnabis</a:t>
                    </a:r>
                  </a:p>
                  <a:p>
                    <a:r>
                      <a:rPr lang="en-US" sz="1300" smtClean="0"/>
                      <a:t>1.903</a:t>
                    </a:r>
                    <a:endParaRPr lang="en-US"/>
                  </a:p>
                </c:rich>
              </c:tx>
              <c:dLblPos val="bestFit"/>
              <c:showLegendKey val="0"/>
              <c:showVal val="1"/>
              <c:showCatName val="0"/>
              <c:showSerName val="0"/>
              <c:showPercent val="0"/>
              <c:showBubbleSize val="0"/>
            </c:dLbl>
            <c:dLbl>
              <c:idx val="3"/>
              <c:layout>
                <c:manualLayout>
                  <c:x val="-0.12471338061203077"/>
                  <c:y val="7.8458017652995194E-3"/>
                </c:manualLayout>
              </c:layout>
              <c:tx>
                <c:rich>
                  <a:bodyPr/>
                  <a:lstStyle/>
                  <a:p>
                    <a:r>
                      <a:rPr lang="en-US" sz="1300" b="1" dirty="0" err="1" smtClean="0"/>
                      <a:t>Heroïna</a:t>
                    </a:r>
                    <a:endParaRPr lang="en-US" sz="1300" b="1" dirty="0" smtClean="0"/>
                  </a:p>
                  <a:p>
                    <a:r>
                      <a:rPr lang="en-US" sz="1300" dirty="0" smtClean="0"/>
                      <a:t>1.683</a:t>
                    </a:r>
                    <a:endParaRPr lang="en-US" dirty="0"/>
                  </a:p>
                </c:rich>
              </c:tx>
              <c:dLblPos val="bestFit"/>
              <c:showLegendKey val="0"/>
              <c:showVal val="1"/>
              <c:showCatName val="0"/>
              <c:showSerName val="0"/>
              <c:showPercent val="0"/>
              <c:showBubbleSize val="0"/>
            </c:dLbl>
            <c:dLbl>
              <c:idx val="4"/>
              <c:layout>
                <c:manualLayout>
                  <c:x val="-7.288554872503876E-2"/>
                  <c:y val="-3.7945419936437165E-2"/>
                </c:manualLayout>
              </c:layout>
              <c:tx>
                <c:rich>
                  <a:bodyPr/>
                  <a:lstStyle/>
                  <a:p>
                    <a:r>
                      <a:rPr lang="en-US" sz="1300" b="1" smtClean="0"/>
                      <a:t>Tabac</a:t>
                    </a:r>
                  </a:p>
                  <a:p>
                    <a:r>
                      <a:rPr lang="en-US" sz="1300" smtClean="0"/>
                      <a:t>502</a:t>
                    </a:r>
                    <a:endParaRPr lang="en-US"/>
                  </a:p>
                </c:rich>
              </c:tx>
              <c:dLblPos val="bestFit"/>
              <c:showLegendKey val="0"/>
              <c:showVal val="1"/>
              <c:showCatName val="0"/>
              <c:showSerName val="0"/>
              <c:showPercent val="0"/>
              <c:showBubbleSize val="0"/>
            </c:dLbl>
            <c:dLbl>
              <c:idx val="5"/>
              <c:layout>
                <c:manualLayout>
                  <c:x val="0.25784982224197311"/>
                  <c:y val="-2.2510581253483139E-2"/>
                </c:manualLayout>
              </c:layout>
              <c:tx>
                <c:rich>
                  <a:bodyPr/>
                  <a:lstStyle/>
                  <a:p>
                    <a:r>
                      <a:rPr lang="en-US" sz="1300" b="1" dirty="0" err="1" smtClean="0"/>
                      <a:t>Resta</a:t>
                    </a:r>
                    <a:r>
                      <a:rPr lang="en-US" sz="1300" b="1" dirty="0" smtClean="0"/>
                      <a:t> drogues</a:t>
                    </a:r>
                  </a:p>
                  <a:p>
                    <a:r>
                      <a:rPr lang="en-US" sz="1300" dirty="0" smtClean="0"/>
                      <a:t>684</a:t>
                    </a:r>
                    <a:endParaRPr lang="en-US" dirty="0"/>
                  </a:p>
                </c:rich>
              </c:tx>
              <c:dLblPos val="bestFit"/>
              <c:showLegendKey val="0"/>
              <c:showVal val="1"/>
              <c:showCatName val="0"/>
              <c:showSerName val="0"/>
              <c:showPercent val="0"/>
              <c:showBubbleSize val="0"/>
            </c:dLbl>
            <c:numFmt formatCode="#,##0" sourceLinked="0"/>
            <c:txPr>
              <a:bodyPr/>
              <a:lstStyle/>
              <a:p>
                <a:pPr>
                  <a:defRPr sz="1300">
                    <a:latin typeface="Arial" panose="020B0604020202020204" pitchFamily="34" charset="0"/>
                    <a:cs typeface="Arial" panose="020B0604020202020204" pitchFamily="34" charset="0"/>
                  </a:defRPr>
                </a:pPr>
                <a:endParaRPr lang="ca-ES"/>
              </a:p>
            </c:txPr>
            <c:dLblPos val="outEnd"/>
            <c:showLegendKey val="0"/>
            <c:showVal val="1"/>
            <c:showCatName val="0"/>
            <c:showSerName val="0"/>
            <c:showPercent val="0"/>
            <c:showBubbleSize val="0"/>
            <c:showLeaderLines val="1"/>
          </c:dLbls>
          <c:cat>
            <c:strRef>
              <c:f>Full1!$A$2:$A$3</c:f>
              <c:strCache>
                <c:ptCount val="2"/>
                <c:pt idx="0">
                  <c:v>Homes</c:v>
                </c:pt>
                <c:pt idx="1">
                  <c:v>Dones</c:v>
                </c:pt>
              </c:strCache>
            </c:strRef>
          </c:cat>
          <c:val>
            <c:numRef>
              <c:f>Full1!$B$2:$B$3</c:f>
              <c:numCache>
                <c:formatCode>#,##0</c:formatCode>
                <c:ptCount val="2"/>
                <c:pt idx="0">
                  <c:v>1522.4</c:v>
                </c:pt>
                <c:pt idx="1">
                  <c:v>380.6</c:v>
                </c:pt>
              </c:numCache>
            </c:numRef>
          </c:val>
        </c:ser>
        <c:dLbls>
          <c:showLegendKey val="0"/>
          <c:showVal val="1"/>
          <c:showCatName val="0"/>
          <c:showSerName val="0"/>
          <c:showPercent val="0"/>
          <c:showBubbleSize val="0"/>
          <c:showLeaderLines val="1"/>
        </c:dLbls>
      </c:pie3DChart>
    </c:plotArea>
    <c:plotVisOnly val="1"/>
    <c:dispBlanksAs val="zero"/>
    <c:showDLblsOverMax val="0"/>
  </c:chart>
  <c:txPr>
    <a:bodyPr/>
    <a:lstStyle/>
    <a:p>
      <a:pPr>
        <a:defRPr sz="1800"/>
      </a:pPr>
      <a:endParaRPr lang="ca-E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11" y="9"/>
            <a:ext cx="2890665" cy="489262"/>
          </a:xfrm>
          <a:prstGeom prst="rect">
            <a:avLst/>
          </a:prstGeom>
          <a:noFill/>
          <a:ln w="9525">
            <a:noFill/>
            <a:miter lim="800000"/>
            <a:headEnd/>
            <a:tailEnd/>
          </a:ln>
          <a:effectLst/>
        </p:spPr>
        <p:txBody>
          <a:bodyPr vert="horz" wrap="square" lIns="89904" tIns="44952" rIns="89904" bIns="44952" numCol="1" anchor="t" anchorCtr="0" compatLnSpc="1">
            <a:prstTxWarp prst="textNoShape">
              <a:avLst/>
            </a:prstTxWarp>
          </a:bodyPr>
          <a:lstStyle>
            <a:lvl1pPr>
              <a:spcBef>
                <a:spcPct val="0"/>
              </a:spcBef>
              <a:defRPr sz="1200" b="0">
                <a:latin typeface="Arial" charset="0"/>
                <a:ea typeface="ＭＳ Ｐゴシック" pitchFamily="54" charset="-128"/>
              </a:defRPr>
            </a:lvl1pPr>
          </a:lstStyle>
          <a:p>
            <a:pPr>
              <a:defRPr/>
            </a:pPr>
            <a:endParaRPr lang="ca-ES" dirty="0"/>
          </a:p>
        </p:txBody>
      </p:sp>
      <p:sp>
        <p:nvSpPr>
          <p:cNvPr id="60419" name="Rectangle 3"/>
          <p:cNvSpPr>
            <a:spLocks noGrp="1" noChangeArrowheads="1"/>
          </p:cNvSpPr>
          <p:nvPr>
            <p:ph type="dt" sz="quarter" idx="1"/>
          </p:nvPr>
        </p:nvSpPr>
        <p:spPr bwMode="auto">
          <a:xfrm>
            <a:off x="3776877" y="9"/>
            <a:ext cx="2890665" cy="489262"/>
          </a:xfrm>
          <a:prstGeom prst="rect">
            <a:avLst/>
          </a:prstGeom>
          <a:noFill/>
          <a:ln w="9525">
            <a:noFill/>
            <a:miter lim="800000"/>
            <a:headEnd/>
            <a:tailEnd/>
          </a:ln>
          <a:effectLst/>
        </p:spPr>
        <p:txBody>
          <a:bodyPr vert="horz" wrap="square" lIns="89904" tIns="44952" rIns="89904" bIns="44952" numCol="1" anchor="t" anchorCtr="0" compatLnSpc="1">
            <a:prstTxWarp prst="textNoShape">
              <a:avLst/>
            </a:prstTxWarp>
          </a:bodyPr>
          <a:lstStyle>
            <a:lvl1pPr algn="r">
              <a:spcBef>
                <a:spcPct val="0"/>
              </a:spcBef>
              <a:defRPr sz="1200" b="0">
                <a:latin typeface="Arial" charset="0"/>
                <a:ea typeface="ＭＳ Ｐゴシック" pitchFamily="54" charset="-128"/>
              </a:defRPr>
            </a:lvl1pPr>
          </a:lstStyle>
          <a:p>
            <a:pPr>
              <a:defRPr/>
            </a:pPr>
            <a:endParaRPr lang="ca-ES" dirty="0"/>
          </a:p>
        </p:txBody>
      </p:sp>
      <p:sp>
        <p:nvSpPr>
          <p:cNvPr id="60420" name="Rectangle 4"/>
          <p:cNvSpPr>
            <a:spLocks noGrp="1" noChangeArrowheads="1"/>
          </p:cNvSpPr>
          <p:nvPr>
            <p:ph type="ftr" sz="quarter" idx="2"/>
          </p:nvPr>
        </p:nvSpPr>
        <p:spPr bwMode="auto">
          <a:xfrm>
            <a:off x="11" y="9285010"/>
            <a:ext cx="2890665" cy="489262"/>
          </a:xfrm>
          <a:prstGeom prst="rect">
            <a:avLst/>
          </a:prstGeom>
          <a:noFill/>
          <a:ln w="9525">
            <a:noFill/>
            <a:miter lim="800000"/>
            <a:headEnd/>
            <a:tailEnd/>
          </a:ln>
          <a:effectLst/>
        </p:spPr>
        <p:txBody>
          <a:bodyPr vert="horz" wrap="square" lIns="89904" tIns="44952" rIns="89904" bIns="44952" numCol="1" anchor="b" anchorCtr="0" compatLnSpc="1">
            <a:prstTxWarp prst="textNoShape">
              <a:avLst/>
            </a:prstTxWarp>
          </a:bodyPr>
          <a:lstStyle>
            <a:lvl1pPr>
              <a:spcBef>
                <a:spcPct val="0"/>
              </a:spcBef>
              <a:defRPr sz="1200" b="0">
                <a:latin typeface="Arial" charset="0"/>
                <a:ea typeface="ＭＳ Ｐゴシック" pitchFamily="54" charset="-128"/>
              </a:defRPr>
            </a:lvl1pPr>
          </a:lstStyle>
          <a:p>
            <a:pPr>
              <a:defRPr/>
            </a:pPr>
            <a:endParaRPr lang="ca-ES" dirty="0"/>
          </a:p>
        </p:txBody>
      </p:sp>
      <p:sp>
        <p:nvSpPr>
          <p:cNvPr id="60421" name="Rectangle 5"/>
          <p:cNvSpPr>
            <a:spLocks noGrp="1" noChangeArrowheads="1"/>
          </p:cNvSpPr>
          <p:nvPr>
            <p:ph type="sldNum" sz="quarter" idx="3"/>
          </p:nvPr>
        </p:nvSpPr>
        <p:spPr bwMode="auto">
          <a:xfrm>
            <a:off x="3776877" y="9285010"/>
            <a:ext cx="2890665" cy="489262"/>
          </a:xfrm>
          <a:prstGeom prst="rect">
            <a:avLst/>
          </a:prstGeom>
          <a:noFill/>
          <a:ln w="9525">
            <a:noFill/>
            <a:miter lim="800000"/>
            <a:headEnd/>
            <a:tailEnd/>
          </a:ln>
          <a:effectLst/>
        </p:spPr>
        <p:txBody>
          <a:bodyPr vert="horz" wrap="square" lIns="89904" tIns="44952" rIns="89904" bIns="44952" numCol="1" anchor="b" anchorCtr="0" compatLnSpc="1">
            <a:prstTxWarp prst="textNoShape">
              <a:avLst/>
            </a:prstTxWarp>
          </a:bodyPr>
          <a:lstStyle>
            <a:lvl1pPr algn="r">
              <a:spcBef>
                <a:spcPct val="0"/>
              </a:spcBef>
              <a:defRPr sz="1200" b="0">
                <a:latin typeface="Arial" charset="0"/>
                <a:ea typeface="ＭＳ Ｐゴシック" pitchFamily="54" charset="-128"/>
              </a:defRPr>
            </a:lvl1pPr>
          </a:lstStyle>
          <a:p>
            <a:pPr>
              <a:defRPr/>
            </a:pPr>
            <a:fld id="{4579B2DF-7E8B-4151-BC4F-BD4A9A396318}" type="slidenum">
              <a:rPr lang="ca-ES"/>
              <a:pPr>
                <a:defRPr/>
              </a:pPr>
              <a:t>‹Nº›</a:t>
            </a:fld>
            <a:endParaRPr lang="ca-ES" dirty="0"/>
          </a:p>
        </p:txBody>
      </p:sp>
    </p:spTree>
    <p:extLst>
      <p:ext uri="{BB962C8B-B14F-4D97-AF65-F5344CB8AC3E}">
        <p14:creationId xmlns:p14="http://schemas.microsoft.com/office/powerpoint/2010/main" val="1445280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1" y="9"/>
            <a:ext cx="2890665" cy="489262"/>
          </a:xfrm>
          <a:prstGeom prst="rect">
            <a:avLst/>
          </a:prstGeom>
          <a:noFill/>
          <a:ln w="9525">
            <a:noFill/>
            <a:miter lim="800000"/>
            <a:headEnd/>
            <a:tailEnd/>
          </a:ln>
          <a:effectLst/>
        </p:spPr>
        <p:txBody>
          <a:bodyPr vert="horz" wrap="square" lIns="89904" tIns="44952" rIns="89904" bIns="44952" numCol="1" anchor="t" anchorCtr="0" compatLnSpc="1">
            <a:prstTxWarp prst="textNoShape">
              <a:avLst/>
            </a:prstTxWarp>
          </a:bodyPr>
          <a:lstStyle>
            <a:lvl1pPr>
              <a:spcBef>
                <a:spcPct val="0"/>
              </a:spcBef>
              <a:defRPr sz="1200" b="0">
                <a:latin typeface="Arial" charset="0"/>
                <a:ea typeface="ＭＳ Ｐゴシック" pitchFamily="54" charset="-128"/>
              </a:defRPr>
            </a:lvl1pPr>
          </a:lstStyle>
          <a:p>
            <a:pPr>
              <a:defRPr/>
            </a:pPr>
            <a:endParaRPr lang="ca-ES" dirty="0"/>
          </a:p>
        </p:txBody>
      </p:sp>
      <p:sp>
        <p:nvSpPr>
          <p:cNvPr id="7171" name="Rectangle 3"/>
          <p:cNvSpPr>
            <a:spLocks noGrp="1" noChangeArrowheads="1"/>
          </p:cNvSpPr>
          <p:nvPr>
            <p:ph type="dt" idx="1"/>
          </p:nvPr>
        </p:nvSpPr>
        <p:spPr bwMode="auto">
          <a:xfrm>
            <a:off x="3776877" y="9"/>
            <a:ext cx="2890665" cy="489262"/>
          </a:xfrm>
          <a:prstGeom prst="rect">
            <a:avLst/>
          </a:prstGeom>
          <a:noFill/>
          <a:ln w="9525">
            <a:noFill/>
            <a:miter lim="800000"/>
            <a:headEnd/>
            <a:tailEnd/>
          </a:ln>
          <a:effectLst/>
        </p:spPr>
        <p:txBody>
          <a:bodyPr vert="horz" wrap="square" lIns="89904" tIns="44952" rIns="89904" bIns="44952" numCol="1" anchor="t" anchorCtr="0" compatLnSpc="1">
            <a:prstTxWarp prst="textNoShape">
              <a:avLst/>
            </a:prstTxWarp>
          </a:bodyPr>
          <a:lstStyle>
            <a:lvl1pPr algn="r">
              <a:spcBef>
                <a:spcPct val="0"/>
              </a:spcBef>
              <a:defRPr sz="1200" b="0">
                <a:latin typeface="Arial" charset="0"/>
                <a:ea typeface="ＭＳ Ｐゴシック" pitchFamily="54" charset="-128"/>
              </a:defRPr>
            </a:lvl1pPr>
          </a:lstStyle>
          <a:p>
            <a:pPr>
              <a:defRPr/>
            </a:pPr>
            <a:endParaRPr lang="ca-ES" dirty="0"/>
          </a:p>
        </p:txBody>
      </p:sp>
      <p:sp>
        <p:nvSpPr>
          <p:cNvPr id="10244" name="Rectangle 4"/>
          <p:cNvSpPr>
            <a:spLocks noGrp="1" noRot="1" noChangeAspect="1" noChangeArrowheads="1" noTextEdit="1"/>
          </p:cNvSpPr>
          <p:nvPr>
            <p:ph type="sldImg" idx="2"/>
          </p:nvPr>
        </p:nvSpPr>
        <p:spPr bwMode="auto">
          <a:xfrm>
            <a:off x="890588" y="733425"/>
            <a:ext cx="4887912" cy="366712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66607" y="4644076"/>
            <a:ext cx="5335893" cy="4398652"/>
          </a:xfrm>
          <a:prstGeom prst="rect">
            <a:avLst/>
          </a:prstGeom>
          <a:noFill/>
          <a:ln w="9525">
            <a:noFill/>
            <a:miter lim="800000"/>
            <a:headEnd/>
            <a:tailEnd/>
          </a:ln>
          <a:effectLst/>
        </p:spPr>
        <p:txBody>
          <a:bodyPr vert="horz" wrap="square" lIns="89904" tIns="44952" rIns="89904" bIns="44952" numCol="1" anchor="t" anchorCtr="0" compatLnSpc="1">
            <a:prstTxWarp prst="textNoShape">
              <a:avLst/>
            </a:prstTxWarp>
          </a:bodyPr>
          <a:lstStyle/>
          <a:p>
            <a:pPr lvl="0"/>
            <a:r>
              <a:rPr lang="ca-ES" noProof="0" smtClean="0"/>
              <a:t>Feu clic aquí per editar els estils de text del patró</a:t>
            </a:r>
          </a:p>
          <a:p>
            <a:pPr lvl="1"/>
            <a:r>
              <a:rPr lang="ca-ES" noProof="0" smtClean="0"/>
              <a:t>Segon nivell</a:t>
            </a:r>
          </a:p>
          <a:p>
            <a:pPr lvl="2"/>
            <a:r>
              <a:rPr lang="ca-ES" noProof="0" smtClean="0"/>
              <a:t>Tercer nivell</a:t>
            </a:r>
          </a:p>
          <a:p>
            <a:pPr lvl="3"/>
            <a:r>
              <a:rPr lang="ca-ES" noProof="0" smtClean="0"/>
              <a:t>Quart nivell</a:t>
            </a:r>
          </a:p>
          <a:p>
            <a:pPr lvl="4"/>
            <a:r>
              <a:rPr lang="ca-ES" noProof="0" smtClean="0"/>
              <a:t>Cinquè nivell</a:t>
            </a:r>
          </a:p>
        </p:txBody>
      </p:sp>
      <p:sp>
        <p:nvSpPr>
          <p:cNvPr id="7174" name="Rectangle 6"/>
          <p:cNvSpPr>
            <a:spLocks noGrp="1" noChangeArrowheads="1"/>
          </p:cNvSpPr>
          <p:nvPr>
            <p:ph type="ftr" sz="quarter" idx="4"/>
          </p:nvPr>
        </p:nvSpPr>
        <p:spPr bwMode="auto">
          <a:xfrm>
            <a:off x="11" y="9285010"/>
            <a:ext cx="2890665" cy="489262"/>
          </a:xfrm>
          <a:prstGeom prst="rect">
            <a:avLst/>
          </a:prstGeom>
          <a:noFill/>
          <a:ln w="9525">
            <a:noFill/>
            <a:miter lim="800000"/>
            <a:headEnd/>
            <a:tailEnd/>
          </a:ln>
          <a:effectLst/>
        </p:spPr>
        <p:txBody>
          <a:bodyPr vert="horz" wrap="square" lIns="89904" tIns="44952" rIns="89904" bIns="44952" numCol="1" anchor="b" anchorCtr="0" compatLnSpc="1">
            <a:prstTxWarp prst="textNoShape">
              <a:avLst/>
            </a:prstTxWarp>
          </a:bodyPr>
          <a:lstStyle>
            <a:lvl1pPr>
              <a:spcBef>
                <a:spcPct val="0"/>
              </a:spcBef>
              <a:defRPr sz="1200" b="0">
                <a:latin typeface="Arial" charset="0"/>
                <a:ea typeface="ＭＳ Ｐゴシック" pitchFamily="54" charset="-128"/>
              </a:defRPr>
            </a:lvl1pPr>
          </a:lstStyle>
          <a:p>
            <a:pPr>
              <a:defRPr/>
            </a:pPr>
            <a:endParaRPr lang="ca-ES" dirty="0"/>
          </a:p>
        </p:txBody>
      </p:sp>
      <p:sp>
        <p:nvSpPr>
          <p:cNvPr id="7175" name="Rectangle 7"/>
          <p:cNvSpPr>
            <a:spLocks noGrp="1" noChangeArrowheads="1"/>
          </p:cNvSpPr>
          <p:nvPr>
            <p:ph type="sldNum" sz="quarter" idx="5"/>
          </p:nvPr>
        </p:nvSpPr>
        <p:spPr bwMode="auto">
          <a:xfrm>
            <a:off x="3776877" y="9285010"/>
            <a:ext cx="2890665" cy="489262"/>
          </a:xfrm>
          <a:prstGeom prst="rect">
            <a:avLst/>
          </a:prstGeom>
          <a:noFill/>
          <a:ln w="9525">
            <a:noFill/>
            <a:miter lim="800000"/>
            <a:headEnd/>
            <a:tailEnd/>
          </a:ln>
          <a:effectLst/>
        </p:spPr>
        <p:txBody>
          <a:bodyPr vert="horz" wrap="square" lIns="89904" tIns="44952" rIns="89904" bIns="44952" numCol="1" anchor="b" anchorCtr="0" compatLnSpc="1">
            <a:prstTxWarp prst="textNoShape">
              <a:avLst/>
            </a:prstTxWarp>
          </a:bodyPr>
          <a:lstStyle>
            <a:lvl1pPr algn="r">
              <a:spcBef>
                <a:spcPct val="0"/>
              </a:spcBef>
              <a:defRPr sz="1200" b="0">
                <a:latin typeface="Arial" charset="0"/>
                <a:ea typeface="ＭＳ Ｐゴシック" pitchFamily="54" charset="-128"/>
              </a:defRPr>
            </a:lvl1pPr>
          </a:lstStyle>
          <a:p>
            <a:pPr>
              <a:defRPr/>
            </a:pPr>
            <a:fld id="{1DD4B20D-388F-4167-AE00-153E12589DDE}" type="slidenum">
              <a:rPr lang="ca-ES"/>
              <a:pPr>
                <a:defRPr/>
              </a:pPr>
              <a:t>‹Nº›</a:t>
            </a:fld>
            <a:endParaRPr lang="ca-ES" dirty="0"/>
          </a:p>
        </p:txBody>
      </p:sp>
    </p:spTree>
    <p:extLst>
      <p:ext uri="{BB962C8B-B14F-4D97-AF65-F5344CB8AC3E}">
        <p14:creationId xmlns:p14="http://schemas.microsoft.com/office/powerpoint/2010/main" val="28170598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54" charset="0"/>
        <a:ea typeface="Arial" pitchFamily="54" charset="0"/>
        <a:cs typeface="Arial" pitchFamily="54" charset="0"/>
      </a:defRPr>
    </a:lvl1pPr>
    <a:lvl2pPr marL="457200" algn="l" rtl="0" eaLnBrk="0" fontAlgn="base" hangingPunct="0">
      <a:spcBef>
        <a:spcPct val="30000"/>
      </a:spcBef>
      <a:spcAft>
        <a:spcPct val="0"/>
      </a:spcAft>
      <a:defRPr sz="1200" kern="1200">
        <a:solidFill>
          <a:schemeClr val="tx1"/>
        </a:solidFill>
        <a:latin typeface="Arial" pitchFamily="54" charset="0"/>
        <a:ea typeface="Arial" pitchFamily="54" charset="0"/>
        <a:cs typeface="Arial" pitchFamily="54" charset="0"/>
      </a:defRPr>
    </a:lvl2pPr>
    <a:lvl3pPr marL="914400" algn="l" rtl="0" eaLnBrk="0" fontAlgn="base" hangingPunct="0">
      <a:spcBef>
        <a:spcPct val="30000"/>
      </a:spcBef>
      <a:spcAft>
        <a:spcPct val="0"/>
      </a:spcAft>
      <a:defRPr sz="1200" kern="1200">
        <a:solidFill>
          <a:schemeClr val="tx1"/>
        </a:solidFill>
        <a:latin typeface="Arial" pitchFamily="54" charset="0"/>
        <a:ea typeface="Arial" pitchFamily="54" charset="0"/>
        <a:cs typeface="Arial" pitchFamily="54" charset="0"/>
      </a:defRPr>
    </a:lvl3pPr>
    <a:lvl4pPr marL="1371600" algn="l" rtl="0" eaLnBrk="0" fontAlgn="base" hangingPunct="0">
      <a:spcBef>
        <a:spcPct val="30000"/>
      </a:spcBef>
      <a:spcAft>
        <a:spcPct val="0"/>
      </a:spcAft>
      <a:defRPr sz="1200" kern="1200">
        <a:solidFill>
          <a:schemeClr val="tx1"/>
        </a:solidFill>
        <a:latin typeface="Arial" pitchFamily="54" charset="0"/>
        <a:ea typeface="Arial" pitchFamily="54" charset="0"/>
        <a:cs typeface="Arial" pitchFamily="54" charset="0"/>
      </a:defRPr>
    </a:lvl4pPr>
    <a:lvl5pPr marL="1828800" algn="l" rtl="0" eaLnBrk="0" fontAlgn="base" hangingPunct="0">
      <a:spcBef>
        <a:spcPct val="30000"/>
      </a:spcBef>
      <a:spcAft>
        <a:spcPct val="0"/>
      </a:spcAft>
      <a:defRPr sz="1200" kern="1200">
        <a:solidFill>
          <a:schemeClr val="tx1"/>
        </a:solidFill>
        <a:latin typeface="Arial" pitchFamily="54" charset="0"/>
        <a:ea typeface="Arial" pitchFamily="54" charset="0"/>
        <a:cs typeface="Arial" pitchFamily="5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pPr defTabSz="900599"/>
            <a:fld id="{05AB8FD5-90C2-4F30-90D1-C81CDBD4AF99}" type="slidenum">
              <a:rPr lang="ca-ES" smtClean="0">
                <a:solidFill>
                  <a:prstClr val="black"/>
                </a:solidFill>
              </a:rPr>
              <a:pPr defTabSz="900599"/>
              <a:t>2</a:t>
            </a:fld>
            <a:endParaRPr lang="ca-ES" dirty="0"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ca-ES"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12</a:t>
            </a:fld>
            <a:endParaRPr lang="ca-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13</a:t>
            </a:fld>
            <a:endParaRPr lang="ca-E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pPr defTabSz="898166"/>
            <a:fld id="{05AB8FD5-90C2-4F30-90D1-C81CDBD4AF99}" type="slidenum">
              <a:rPr lang="ca-ES" smtClean="0">
                <a:solidFill>
                  <a:prstClr val="black"/>
                </a:solidFill>
              </a:rPr>
              <a:pPr defTabSz="898166"/>
              <a:t>14</a:t>
            </a:fld>
            <a:endParaRPr lang="ca-ES" dirty="0"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ca-E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solidFill>
                  <a:prstClr val="black"/>
                </a:solidFill>
              </a:rPr>
              <a:pPr>
                <a:defRPr/>
              </a:pPr>
              <a:t>15</a:t>
            </a:fld>
            <a:endParaRPr lang="ca-E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pPr defTabSz="898166"/>
            <a:fld id="{05AB8FD5-90C2-4F30-90D1-C81CDBD4AF99}" type="slidenum">
              <a:rPr lang="ca-ES" smtClean="0">
                <a:solidFill>
                  <a:prstClr val="black"/>
                </a:solidFill>
              </a:rPr>
              <a:pPr defTabSz="898166"/>
              <a:t>16</a:t>
            </a:fld>
            <a:endParaRPr lang="ca-ES" dirty="0"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ca-E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17</a:t>
            </a:fld>
            <a:endParaRPr lang="ca-E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18</a:t>
            </a:fld>
            <a:endParaRPr lang="ca-E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19</a:t>
            </a:fld>
            <a:endParaRPr lang="ca-E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pPr defTabSz="898166"/>
            <a:fld id="{05AB8FD5-90C2-4F30-90D1-C81CDBD4AF99}" type="slidenum">
              <a:rPr lang="ca-ES" smtClean="0">
                <a:solidFill>
                  <a:prstClr val="black"/>
                </a:solidFill>
              </a:rPr>
              <a:pPr defTabSz="898166"/>
              <a:t>20</a:t>
            </a:fld>
            <a:endParaRPr lang="ca-ES" dirty="0"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ca-ES"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ChangeArrowheads="1"/>
          </p:cNvSpPr>
          <p:nvPr/>
        </p:nvSpPr>
        <p:spPr bwMode="auto">
          <a:xfrm>
            <a:off x="3778952" y="9284535"/>
            <a:ext cx="2888646" cy="48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83" tIns="44195" rIns="88383" bIns="44195" anchor="b"/>
          <a:lstStyle>
            <a:lvl1pPr defTabSz="952500" eaLnBrk="0" hangingPunct="0">
              <a:spcBef>
                <a:spcPts val="400"/>
              </a:spcBef>
              <a:defRPr sz="1200">
                <a:solidFill>
                  <a:srgbClr val="000000"/>
                </a:solidFill>
                <a:latin typeface="Times" pitchFamily="18" charset="0"/>
              </a:defRPr>
            </a:lvl1pPr>
            <a:lvl2pPr marL="742950" indent="-285750" defTabSz="952500" eaLnBrk="0" hangingPunct="0">
              <a:spcBef>
                <a:spcPts val="400"/>
              </a:spcBef>
              <a:defRPr sz="1200">
                <a:solidFill>
                  <a:srgbClr val="000000"/>
                </a:solidFill>
                <a:latin typeface="Times" pitchFamily="18" charset="0"/>
              </a:defRPr>
            </a:lvl2pPr>
            <a:lvl3pPr marL="1143000" indent="-228600" defTabSz="952500" eaLnBrk="0" hangingPunct="0">
              <a:spcBef>
                <a:spcPts val="400"/>
              </a:spcBef>
              <a:defRPr sz="1200">
                <a:solidFill>
                  <a:srgbClr val="000000"/>
                </a:solidFill>
                <a:latin typeface="Times" pitchFamily="18" charset="0"/>
              </a:defRPr>
            </a:lvl3pPr>
            <a:lvl4pPr marL="1600200" indent="-228600" defTabSz="952500" eaLnBrk="0" hangingPunct="0">
              <a:spcBef>
                <a:spcPts val="400"/>
              </a:spcBef>
              <a:defRPr sz="1200">
                <a:solidFill>
                  <a:srgbClr val="000000"/>
                </a:solidFill>
                <a:latin typeface="Times" pitchFamily="18" charset="0"/>
              </a:defRPr>
            </a:lvl4pPr>
            <a:lvl5pPr marL="2057400" indent="-228600" defTabSz="952500" eaLnBrk="0" hangingPunct="0">
              <a:spcBef>
                <a:spcPts val="400"/>
              </a:spcBef>
              <a:defRPr sz="1200">
                <a:solidFill>
                  <a:srgbClr val="000000"/>
                </a:solidFill>
                <a:latin typeface="Times" pitchFamily="18" charset="0"/>
              </a:defRPr>
            </a:lvl5pPr>
            <a:lvl6pPr marL="2514600" indent="-228600" defTabSz="952500" eaLnBrk="0" fontAlgn="base" hangingPunct="0">
              <a:spcBef>
                <a:spcPts val="400"/>
              </a:spcBef>
              <a:spcAft>
                <a:spcPct val="0"/>
              </a:spcAft>
              <a:defRPr sz="1200">
                <a:solidFill>
                  <a:srgbClr val="000000"/>
                </a:solidFill>
                <a:latin typeface="Times" pitchFamily="18" charset="0"/>
              </a:defRPr>
            </a:lvl6pPr>
            <a:lvl7pPr marL="2971800" indent="-228600" defTabSz="952500" eaLnBrk="0" fontAlgn="base" hangingPunct="0">
              <a:spcBef>
                <a:spcPts val="400"/>
              </a:spcBef>
              <a:spcAft>
                <a:spcPct val="0"/>
              </a:spcAft>
              <a:defRPr sz="1200">
                <a:solidFill>
                  <a:srgbClr val="000000"/>
                </a:solidFill>
                <a:latin typeface="Times" pitchFamily="18" charset="0"/>
              </a:defRPr>
            </a:lvl7pPr>
            <a:lvl8pPr marL="3429000" indent="-228600" defTabSz="952500" eaLnBrk="0" fontAlgn="base" hangingPunct="0">
              <a:spcBef>
                <a:spcPts val="400"/>
              </a:spcBef>
              <a:spcAft>
                <a:spcPct val="0"/>
              </a:spcAft>
              <a:defRPr sz="1200">
                <a:solidFill>
                  <a:srgbClr val="000000"/>
                </a:solidFill>
                <a:latin typeface="Times" pitchFamily="18" charset="0"/>
              </a:defRPr>
            </a:lvl8pPr>
            <a:lvl9pPr marL="3886200" indent="-228600" defTabSz="952500" eaLnBrk="0" fontAlgn="base" hangingPunct="0">
              <a:spcBef>
                <a:spcPts val="400"/>
              </a:spcBef>
              <a:spcAft>
                <a:spcPct val="0"/>
              </a:spcAft>
              <a:defRPr sz="1200">
                <a:solidFill>
                  <a:srgbClr val="000000"/>
                </a:solidFill>
                <a:latin typeface="Times" pitchFamily="18" charset="0"/>
              </a:defRPr>
            </a:lvl9pPr>
          </a:lstStyle>
          <a:p>
            <a:pPr algn="r" eaLnBrk="1">
              <a:spcBef>
                <a:spcPct val="0"/>
              </a:spcBef>
            </a:pPr>
            <a:fld id="{1C6B0E42-311B-42C0-AB5C-D4FA40BB3DB4}" type="slidenum">
              <a:rPr lang="ca-ES" altLang="ca-ES" b="0">
                <a:ea typeface="+mn-ea"/>
              </a:rPr>
              <a:pPr algn="r" eaLnBrk="1">
                <a:spcBef>
                  <a:spcPct val="0"/>
                </a:spcBef>
              </a:pPr>
              <a:t>31</a:t>
            </a:fld>
            <a:endParaRPr lang="ca-ES" altLang="ca-ES" b="0">
              <a:ea typeface="+mn-ea"/>
            </a:endParaRPr>
          </a:p>
        </p:txBody>
      </p:sp>
      <p:sp>
        <p:nvSpPr>
          <p:cNvPr id="107523" name="Contenidor d'imatge de diapositiva 2"/>
          <p:cNvSpPr>
            <a:spLocks noGrp="1" noRot="1" noChangeAspect="1" noTextEdit="1"/>
          </p:cNvSpPr>
          <p:nvPr>
            <p:ph type="sldImg"/>
          </p:nvPr>
        </p:nvSpPr>
        <p:spPr>
          <a:ln/>
        </p:spPr>
      </p:sp>
      <p:sp>
        <p:nvSpPr>
          <p:cNvPr id="107524" name="Rectangle 3"/>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ca-E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pPr defTabSz="898166"/>
            <a:fld id="{05AB8FD5-90C2-4F30-90D1-C81CDBD4AF99}" type="slidenum">
              <a:rPr lang="ca-ES" smtClean="0">
                <a:solidFill>
                  <a:prstClr val="black"/>
                </a:solidFill>
              </a:rPr>
              <a:pPr defTabSz="898166"/>
              <a:t>3</a:t>
            </a:fld>
            <a:endParaRPr lang="ca-ES" dirty="0"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ca-ES"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defTabSz="908872"/>
            <a:fld id="{4D53FFC9-7D19-41B3-A2C8-7D6EBC98AD10}" type="slidenum">
              <a:rPr lang="ca-ES" altLang="ca-ES" smtClean="0">
                <a:solidFill>
                  <a:srgbClr val="000000"/>
                </a:solidFill>
              </a:rPr>
              <a:pPr defTabSz="908872"/>
              <a:t>32</a:t>
            </a:fld>
            <a:endParaRPr lang="ca-ES" altLang="ca-ES" dirty="0" smtClean="0">
              <a:solidFill>
                <a:srgbClr val="000000"/>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ca-ES" altLang="ca-ES" dirty="0"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defTabSz="908872"/>
            <a:fld id="{4D53FFC9-7D19-41B3-A2C8-7D6EBC98AD10}" type="slidenum">
              <a:rPr lang="ca-ES" altLang="ca-ES" smtClean="0">
                <a:solidFill>
                  <a:srgbClr val="000000"/>
                </a:solidFill>
              </a:rPr>
              <a:pPr defTabSz="908872"/>
              <a:t>33</a:t>
            </a:fld>
            <a:endParaRPr lang="ca-ES" altLang="ca-ES" dirty="0" smtClean="0">
              <a:solidFill>
                <a:srgbClr val="000000"/>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ca-ES" altLang="ca-E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pPr defTabSz="898166"/>
            <a:fld id="{05AB8FD5-90C2-4F30-90D1-C81CDBD4AF99}" type="slidenum">
              <a:rPr lang="ca-ES" smtClean="0">
                <a:solidFill>
                  <a:prstClr val="black"/>
                </a:solidFill>
              </a:rPr>
              <a:pPr defTabSz="898166"/>
              <a:t>41</a:t>
            </a:fld>
            <a:endParaRPr lang="ca-ES" dirty="0"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ca-ES"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solidFill>
                  <a:prstClr val="black"/>
                </a:solidFill>
              </a:rPr>
              <a:pPr>
                <a:defRPr/>
              </a:pPr>
              <a:t>42</a:t>
            </a:fld>
            <a:endParaRPr lang="ca-E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solidFill>
                  <a:prstClr val="black"/>
                </a:solidFill>
              </a:rPr>
              <a:pPr>
                <a:defRPr/>
              </a:pPr>
              <a:t>43</a:t>
            </a:fld>
            <a:endParaRPr lang="ca-E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solidFill>
                  <a:prstClr val="black"/>
                </a:solidFill>
              </a:rPr>
              <a:pPr>
                <a:defRPr/>
              </a:pPr>
              <a:t>44</a:t>
            </a:fld>
            <a:endParaRPr lang="ca-E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solidFill>
                  <a:prstClr val="black"/>
                </a:solidFill>
              </a:rPr>
              <a:pPr>
                <a:defRPr/>
              </a:pPr>
              <a:t>45</a:t>
            </a:fld>
            <a:endParaRPr lang="ca-E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pPr defTabSz="898166"/>
            <a:fld id="{05AB8FD5-90C2-4F30-90D1-C81CDBD4AF99}" type="slidenum">
              <a:rPr lang="ca-ES" smtClean="0">
                <a:solidFill>
                  <a:prstClr val="black"/>
                </a:solidFill>
              </a:rPr>
              <a:pPr defTabSz="898166"/>
              <a:t>46</a:t>
            </a:fld>
            <a:endParaRPr lang="ca-ES" dirty="0" smtClean="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ca-E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5</a:t>
            </a:fld>
            <a:endParaRPr lang="ca-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6</a:t>
            </a:fld>
            <a:endParaRPr lang="ca-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r>
              <a:rPr lang="ca-ES" spc="-49" dirty="0" smtClean="0">
                <a:solidFill>
                  <a:schemeClr val="tx1">
                    <a:lumMod val="50000"/>
                    <a:lumOff val="50000"/>
                  </a:schemeClr>
                </a:solidFill>
              </a:rPr>
              <a:t>Castelldefels i Sabadell estableixen condicions per a l’activitat</a:t>
            </a:r>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7</a:t>
            </a:fld>
            <a:endParaRPr lang="ca-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8</a:t>
            </a:fld>
            <a:endParaRPr lang="ca-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9</a:t>
            </a:fld>
            <a:endParaRPr lang="ca-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10</a:t>
            </a:fld>
            <a:endParaRPr lang="ca-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pPr>
              <a:defRPr/>
            </a:pPr>
            <a:fld id="{1DD4B20D-388F-4167-AE00-153E12589DDE}" type="slidenum">
              <a:rPr lang="ca-ES" smtClean="0"/>
              <a:pPr>
                <a:defRPr/>
              </a:pPr>
              <a:t>11</a:t>
            </a:fld>
            <a:endParaRPr lang="ca-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ca-ES" dirty="0"/>
          </a:p>
        </p:txBody>
      </p:sp>
      <p:sp>
        <p:nvSpPr>
          <p:cNvPr id="5" name="Rectangle 5"/>
          <p:cNvSpPr>
            <a:spLocks noGrp="1" noChangeArrowheads="1"/>
          </p:cNvSpPr>
          <p:nvPr>
            <p:ph type="ftr" sz="quarter" idx="11"/>
          </p:nvPr>
        </p:nvSpPr>
        <p:spPr/>
        <p:txBody>
          <a:bodyPr/>
          <a:lstStyle>
            <a:lvl1pPr>
              <a:defRPr/>
            </a:lvl1pPr>
          </a:lstStyle>
          <a:p>
            <a:pPr>
              <a:defRPr/>
            </a:pPr>
            <a:endParaRPr lang="ca-ES" dirty="0"/>
          </a:p>
        </p:txBody>
      </p:sp>
      <p:sp>
        <p:nvSpPr>
          <p:cNvPr id="6" name="Rectangle 6"/>
          <p:cNvSpPr>
            <a:spLocks noGrp="1" noChangeArrowheads="1"/>
          </p:cNvSpPr>
          <p:nvPr>
            <p:ph type="sldNum" sz="quarter" idx="12"/>
          </p:nvPr>
        </p:nvSpPr>
        <p:spPr/>
        <p:txBody>
          <a:bodyPr/>
          <a:lstStyle>
            <a:lvl1pPr>
              <a:defRPr sz="1200" b="1"/>
            </a:lvl1pPr>
          </a:lstStyle>
          <a:p>
            <a:pPr>
              <a:defRPr/>
            </a:pPr>
            <a:fld id="{F7A2A785-4052-4298-B688-C9662D10AE97}" type="slidenum">
              <a:rPr lang="ca-ES"/>
              <a:pPr>
                <a:defRPr/>
              </a:pPr>
              <a:t>‹Nº›</a:t>
            </a:fld>
            <a:endParaRPr lang="ca-ES" dirty="0"/>
          </a:p>
        </p:txBody>
      </p:sp>
      <p:sp>
        <p:nvSpPr>
          <p:cNvPr id="7" name="Line 7"/>
          <p:cNvSpPr>
            <a:spLocks noChangeShapeType="1"/>
          </p:cNvSpPr>
          <p:nvPr userDrawn="1"/>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latin typeface="Arial" pitchFamily="54" charset="0"/>
              <a:ea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6" name="Rectangle 6"/>
          <p:cNvSpPr>
            <a:spLocks noGrp="1" noChangeArrowheads="1"/>
          </p:cNvSpPr>
          <p:nvPr>
            <p:ph type="sldNum" sz="quarter" idx="12"/>
          </p:nvPr>
        </p:nvSpPr>
        <p:spPr>
          <a:ln/>
        </p:spPr>
        <p:txBody>
          <a:bodyPr/>
          <a:lstStyle>
            <a:lvl1pPr>
              <a:defRPr/>
            </a:lvl1pPr>
          </a:lstStyle>
          <a:p>
            <a:pPr>
              <a:defRPr/>
            </a:pPr>
            <a:fld id="{CAE56E0D-C8CD-42C4-8E5F-802105C196B5}" type="slidenum">
              <a:rPr lang="ca-ES"/>
              <a:pPr>
                <a:defRPr/>
              </a:pPr>
              <a:t>‹Nº›</a:t>
            </a:fld>
            <a:endParaRPr lang="ca-E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p:txBody>
          <a:bodyPr/>
          <a:lstStyle>
            <a:lvl1pPr>
              <a:defRPr sz="1200" b="1"/>
            </a:lvl1pPr>
          </a:lstStyle>
          <a:p>
            <a:pPr>
              <a:defRPr/>
            </a:pPr>
            <a:fld id="{F7A2A785-4052-4298-B688-C9662D10AE97}" type="slidenum">
              <a:rPr lang="ca-ES">
                <a:solidFill>
                  <a:srgbClr val="000000"/>
                </a:solidFill>
              </a:rPr>
              <a:pPr>
                <a:defRPr/>
              </a:pPr>
              <a:t>‹Nº›</a:t>
            </a:fld>
            <a:endParaRPr lang="ca-ES" dirty="0">
              <a:solidFill>
                <a:srgbClr val="000000"/>
              </a:solidFill>
            </a:endParaRPr>
          </a:p>
        </p:txBody>
      </p:sp>
      <p:sp>
        <p:nvSpPr>
          <p:cNvPr id="7" name="Line 7"/>
          <p:cNvSpPr>
            <a:spLocks noChangeShapeType="1"/>
          </p:cNvSpPr>
          <p:nvPr userDrawn="1"/>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36F55-B954-4101-9BF1-87CE78F9D824}"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5"/>
            <a:ext cx="3811588"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C2CFB7-27BC-4F75-800E-C2C9FC8C54BC}"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66080D-38E8-46C7-829E-6FB410C5BC7E}"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7BFEE-634D-4513-8CB0-2CF43BA7B77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40AF18-D614-4EC3-B598-A3B9AC956F19}"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54DF3-2525-4B88-A572-0A1E84460A32}"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5C4FE2-8FE4-4772-ADD6-D9226A73653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E56E0D-C8CD-42C4-8E5F-802105C196B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82625" y="611188"/>
            <a:ext cx="5681663"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6" name="Rectangle 6"/>
          <p:cNvSpPr>
            <a:spLocks noGrp="1" noChangeArrowheads="1"/>
          </p:cNvSpPr>
          <p:nvPr>
            <p:ph type="sldNum" sz="quarter" idx="12"/>
          </p:nvPr>
        </p:nvSpPr>
        <p:spPr>
          <a:ln/>
        </p:spPr>
        <p:txBody>
          <a:bodyPr/>
          <a:lstStyle>
            <a:lvl1pPr>
              <a:defRPr/>
            </a:lvl1pPr>
          </a:lstStyle>
          <a:p>
            <a:pPr>
              <a:defRPr/>
            </a:pPr>
            <a:fld id="{0B77383D-D724-404A-8FF2-4FE0147E27D7}" type="slidenum">
              <a:rPr lang="ca-ES"/>
              <a:pPr>
                <a:defRPr/>
              </a:pPr>
              <a:t>‹Nº›</a:t>
            </a:fld>
            <a:endParaRPr lang="ca-E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82625" y="611188"/>
            <a:ext cx="5681663"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7383D-D724-404A-8FF2-4FE0147E27D7}"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B1083-AD71-48BE-B804-1E86F8C331CC}"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5"/>
            <a:ext cx="3810000" cy="1541463"/>
          </a:xfrm>
        </p:spPr>
        <p:txBody>
          <a:bodyPr/>
          <a:lstStyle/>
          <a:p>
            <a:pPr lvl="0"/>
            <a:endParaRPr lang="es-ES_tradnl" noProof="0" dirty="0" smtClean="0"/>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34FBB-2711-4EB5-92A3-4DA95F11AF18}"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5"/>
            <a:ext cx="7773988" cy="1541463"/>
          </a:xfrm>
        </p:spPr>
        <p:txBody>
          <a:bodyPr/>
          <a:lstStyle/>
          <a:p>
            <a:pPr lvl="0"/>
            <a:endParaRPr lang="es-ES_tradnl"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7EC9B-227D-4CCC-8157-5D613EB8F761}"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p:txBody>
          <a:bodyPr/>
          <a:lstStyle>
            <a:lvl1pPr>
              <a:defRPr sz="1200" b="1"/>
            </a:lvl1pPr>
          </a:lstStyle>
          <a:p>
            <a:pPr>
              <a:defRPr/>
            </a:pPr>
            <a:fld id="{F7A2A785-4052-4298-B688-C9662D10AE97}" type="slidenum">
              <a:rPr lang="ca-ES">
                <a:solidFill>
                  <a:srgbClr val="000000"/>
                </a:solidFill>
              </a:rPr>
              <a:pPr>
                <a:defRPr/>
              </a:pPr>
              <a:t>‹Nº›</a:t>
            </a:fld>
            <a:endParaRPr lang="ca-ES" dirty="0">
              <a:solidFill>
                <a:srgbClr val="000000"/>
              </a:solidFill>
            </a:endParaRPr>
          </a:p>
        </p:txBody>
      </p:sp>
      <p:sp>
        <p:nvSpPr>
          <p:cNvPr id="7" name="Line 7"/>
          <p:cNvSpPr>
            <a:spLocks noChangeShapeType="1"/>
          </p:cNvSpPr>
          <p:nvPr userDrawn="1"/>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36F55-B954-4101-9BF1-87CE78F9D824}"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5"/>
            <a:ext cx="3811588"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C2CFB7-27BC-4F75-800E-C2C9FC8C54BC}"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66080D-38E8-46C7-829E-6FB410C5BC7E}"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7" name="Rectangle 6"/>
          <p:cNvSpPr>
            <a:spLocks noGrp="1" noChangeArrowheads="1"/>
          </p:cNvSpPr>
          <p:nvPr>
            <p:ph type="sldNum" sz="quarter" idx="12"/>
          </p:nvPr>
        </p:nvSpPr>
        <p:spPr>
          <a:ln/>
        </p:spPr>
        <p:txBody>
          <a:bodyPr/>
          <a:lstStyle>
            <a:lvl1pPr>
              <a:defRPr/>
            </a:lvl1pPr>
          </a:lstStyle>
          <a:p>
            <a:pPr>
              <a:defRPr/>
            </a:pPr>
            <a:fld id="{81DB1083-AD71-48BE-B804-1E86F8C331CC}" type="slidenum">
              <a:rPr lang="ca-ES"/>
              <a:pPr>
                <a:defRPr/>
              </a:pPr>
              <a:t>‹Nº›</a:t>
            </a:fld>
            <a:endParaRPr lang="ca-E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7BFEE-634D-4513-8CB0-2CF43BA7B77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40AF18-D614-4EC3-B598-A3B9AC956F19}"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54DF3-2525-4B88-A572-0A1E84460A32}"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5C4FE2-8FE4-4772-ADD6-D9226A73653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E56E0D-C8CD-42C4-8E5F-802105C196B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82625" y="611188"/>
            <a:ext cx="5681663"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7383D-D724-404A-8FF2-4FE0147E27D7}"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B1083-AD71-48BE-B804-1E86F8C331CC}"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5"/>
            <a:ext cx="3810000" cy="1541463"/>
          </a:xfrm>
        </p:spPr>
        <p:txBody>
          <a:bodyPr/>
          <a:lstStyle/>
          <a:p>
            <a:pPr lvl="0"/>
            <a:endParaRPr lang="es-ES_tradnl" noProof="0" dirty="0" smtClean="0"/>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34FBB-2711-4EB5-92A3-4DA95F11AF18}"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5"/>
            <a:ext cx="7773988" cy="1541463"/>
          </a:xfrm>
        </p:spPr>
        <p:txBody>
          <a:bodyPr/>
          <a:lstStyle/>
          <a:p>
            <a:pPr lvl="0"/>
            <a:endParaRPr lang="es-ES_tradnl"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7EC9B-227D-4CCC-8157-5D613EB8F761}"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5"/>
            <a:ext cx="3810000" cy="1541463"/>
          </a:xfrm>
        </p:spPr>
        <p:txBody>
          <a:bodyPr/>
          <a:lstStyle/>
          <a:p>
            <a:pPr lvl="0"/>
            <a:endParaRPr lang="es-ES_tradnl" noProof="0" dirty="0" smtClean="0"/>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7" name="Rectangle 6"/>
          <p:cNvSpPr>
            <a:spLocks noGrp="1" noChangeArrowheads="1"/>
          </p:cNvSpPr>
          <p:nvPr>
            <p:ph type="sldNum" sz="quarter" idx="12"/>
          </p:nvPr>
        </p:nvSpPr>
        <p:spPr>
          <a:ln/>
        </p:spPr>
        <p:txBody>
          <a:bodyPr/>
          <a:lstStyle>
            <a:lvl1pPr>
              <a:defRPr/>
            </a:lvl1pPr>
          </a:lstStyle>
          <a:p>
            <a:pPr>
              <a:defRPr/>
            </a:pPr>
            <a:fld id="{60534FBB-2711-4EB5-92A3-4DA95F11AF18}" type="slidenum">
              <a:rPr lang="ca-ES"/>
              <a:pPr>
                <a:defRPr/>
              </a:pPr>
              <a:t>‹Nº›</a:t>
            </a:fld>
            <a:endParaRPr lang="ca-E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p:txBody>
          <a:bodyPr/>
          <a:lstStyle>
            <a:lvl1pPr>
              <a:defRPr sz="1200" b="1"/>
            </a:lvl1pPr>
          </a:lstStyle>
          <a:p>
            <a:pPr>
              <a:defRPr/>
            </a:pPr>
            <a:fld id="{F7A2A785-4052-4298-B688-C9662D10AE97}" type="slidenum">
              <a:rPr lang="ca-ES">
                <a:solidFill>
                  <a:srgbClr val="000000"/>
                </a:solidFill>
              </a:rPr>
              <a:pPr>
                <a:defRPr/>
              </a:pPr>
              <a:t>‹Nº›</a:t>
            </a:fld>
            <a:endParaRPr lang="ca-ES" dirty="0">
              <a:solidFill>
                <a:srgbClr val="000000"/>
              </a:solidFill>
            </a:endParaRPr>
          </a:p>
        </p:txBody>
      </p:sp>
      <p:sp>
        <p:nvSpPr>
          <p:cNvPr id="7" name="Line 7"/>
          <p:cNvSpPr>
            <a:spLocks noChangeShapeType="1"/>
          </p:cNvSpPr>
          <p:nvPr userDrawn="1"/>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a:ea typeface="+mn-ea"/>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36F55-B954-4101-9BF1-87CE78F9D824}"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5"/>
            <a:ext cx="3811588"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C2CFB7-27BC-4F75-800E-C2C9FC8C54BC}"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66080D-38E8-46C7-829E-6FB410C5BC7E}"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7BFEE-634D-4513-8CB0-2CF43BA7B77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40AF18-D614-4EC3-B598-A3B9AC956F19}"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54DF3-2525-4B88-A572-0A1E84460A32}"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5C4FE2-8FE4-4772-ADD6-D9226A73653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E56E0D-C8CD-42C4-8E5F-802105C196B5}"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5"/>
            <a:ext cx="7773988" cy="1541463"/>
          </a:xfrm>
        </p:spPr>
        <p:txBody>
          <a:bodyPr/>
          <a:lstStyle/>
          <a:p>
            <a:pPr lvl="0"/>
            <a:endParaRPr lang="es-ES_tradnl"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6" name="Rectangle 6"/>
          <p:cNvSpPr>
            <a:spLocks noGrp="1" noChangeArrowheads="1"/>
          </p:cNvSpPr>
          <p:nvPr>
            <p:ph type="sldNum" sz="quarter" idx="12"/>
          </p:nvPr>
        </p:nvSpPr>
        <p:spPr>
          <a:ln/>
        </p:spPr>
        <p:txBody>
          <a:bodyPr/>
          <a:lstStyle>
            <a:lvl1pPr>
              <a:defRPr/>
            </a:lvl1pPr>
          </a:lstStyle>
          <a:p>
            <a:pPr>
              <a:defRPr/>
            </a:pPr>
            <a:fld id="{A237EC9B-227D-4CCC-8157-5D613EB8F761}" type="slidenum">
              <a:rPr lang="ca-ES"/>
              <a:pPr>
                <a:defRPr/>
              </a:pPr>
              <a:t>‹Nº›</a:t>
            </a:fld>
            <a:endParaRPr lang="ca-E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82625" y="611188"/>
            <a:ext cx="5681663"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7383D-D724-404A-8FF2-4FE0147E27D7}"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B1083-AD71-48BE-B804-1E86F8C331CC}"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5"/>
            <a:ext cx="3810000" cy="1541463"/>
          </a:xfrm>
        </p:spPr>
        <p:txBody>
          <a:bodyPr/>
          <a:lstStyle/>
          <a:p>
            <a:pPr lvl="0"/>
            <a:endParaRPr lang="es-ES_tradnl" noProof="0" dirty="0" smtClean="0"/>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34FBB-2711-4EB5-92A3-4DA95F11AF18}"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5"/>
            <a:ext cx="7773988" cy="1541463"/>
          </a:xfrm>
        </p:spPr>
        <p:txBody>
          <a:bodyPr/>
          <a:lstStyle/>
          <a:p>
            <a:pPr lvl="0"/>
            <a:endParaRPr lang="es-ES_tradnl"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7EC9B-227D-4CCC-8157-5D613EB8F761}" type="slidenum">
              <a:rPr lang="ca-ES">
                <a:solidFill>
                  <a:srgbClr val="000000"/>
                </a:solidFill>
              </a:rPr>
              <a:pPr>
                <a:defRPr/>
              </a:pPr>
              <a:t>‹Nº›</a:t>
            </a:fld>
            <a:endParaRPr lang="ca-ES" dirty="0">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Line 7"/>
          <p:cNvSpPr>
            <a:spLocks noChangeShapeType="1"/>
          </p:cNvSpPr>
          <p:nvPr/>
        </p:nvSpPr>
        <p:spPr bwMode="auto">
          <a:xfrm>
            <a:off x="762000" y="1214438"/>
            <a:ext cx="7696200"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a:spcBef>
                <a:spcPct val="0"/>
              </a:spcBef>
            </a:pPr>
            <a:endParaRPr lang="ca-ES" sz="1800" b="0">
              <a:solidFill>
                <a:srgbClr val="000000"/>
              </a:solidFill>
              <a:latin typeface="Calibri" pitchFamily="34" charset="0"/>
              <a:ea typeface="+mn-ea"/>
            </a:endParaRPr>
          </a:p>
        </p:txBody>
      </p:sp>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5"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6"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7" name="Rectangle 6"/>
          <p:cNvSpPr>
            <a:spLocks noGrp="1" noChangeArrowheads="1"/>
          </p:cNvSpPr>
          <p:nvPr>
            <p:ph type="sldNum" sz="quarter" idx="12"/>
          </p:nvPr>
        </p:nvSpPr>
        <p:spPr/>
        <p:txBody>
          <a:bodyPr/>
          <a:lstStyle>
            <a:lvl1pPr eaLnBrk="1" hangingPunct="1">
              <a:lnSpc>
                <a:spcPct val="100000"/>
              </a:lnSpc>
              <a:defRPr sz="1200" b="1" u="none"/>
            </a:lvl1pPr>
          </a:lstStyle>
          <a:p>
            <a:pPr>
              <a:defRPr/>
            </a:pPr>
            <a:fld id="{D1C702BC-4965-4873-B738-44A6BA7ADB0B}" type="slidenum">
              <a:rPr lang="ca-ES"/>
              <a:pPr>
                <a:defRPr/>
              </a:pPr>
              <a:t>‹Nº›</a:t>
            </a:fld>
            <a:endParaRPr lang="ca-ES"/>
          </a:p>
        </p:txBody>
      </p:sp>
    </p:spTree>
    <p:extLst>
      <p:ext uri="{BB962C8B-B14F-4D97-AF65-F5344CB8AC3E}">
        <p14:creationId xmlns:p14="http://schemas.microsoft.com/office/powerpoint/2010/main" val="12386877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5"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6" name="Rectangle 6"/>
          <p:cNvSpPr>
            <a:spLocks noGrp="1" noChangeArrowheads="1"/>
          </p:cNvSpPr>
          <p:nvPr>
            <p:ph type="sldNum" sz="quarter" idx="12"/>
          </p:nvPr>
        </p:nvSpPr>
        <p:spPr/>
        <p:txBody>
          <a:bodyPr/>
          <a:lstStyle>
            <a:lvl1pPr eaLnBrk="1" hangingPunct="1">
              <a:lnSpc>
                <a:spcPct val="100000"/>
              </a:lnSpc>
              <a:defRPr u="none"/>
            </a:lvl1pPr>
          </a:lstStyle>
          <a:p>
            <a:pPr>
              <a:defRPr/>
            </a:pPr>
            <a:fld id="{378CC69A-A4B5-450B-9792-57EF1076A771}" type="slidenum">
              <a:rPr lang="ca-ES"/>
              <a:pPr>
                <a:defRPr/>
              </a:pPr>
              <a:t>‹Nº›</a:t>
            </a:fld>
            <a:endParaRPr lang="ca-ES"/>
          </a:p>
        </p:txBody>
      </p:sp>
    </p:spTree>
    <p:extLst>
      <p:ext uri="{BB962C8B-B14F-4D97-AF65-F5344CB8AC3E}">
        <p14:creationId xmlns:p14="http://schemas.microsoft.com/office/powerpoint/2010/main" val="8943861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6"/>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4006790"/>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5"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6" name="Rectangle 6"/>
          <p:cNvSpPr>
            <a:spLocks noGrp="1" noChangeArrowheads="1"/>
          </p:cNvSpPr>
          <p:nvPr>
            <p:ph type="sldNum" sz="quarter" idx="12"/>
          </p:nvPr>
        </p:nvSpPr>
        <p:spPr/>
        <p:txBody>
          <a:bodyPr/>
          <a:lstStyle>
            <a:lvl1pPr eaLnBrk="1" hangingPunct="1">
              <a:lnSpc>
                <a:spcPct val="100000"/>
              </a:lnSpc>
              <a:defRPr u="none"/>
            </a:lvl1pPr>
          </a:lstStyle>
          <a:p>
            <a:pPr>
              <a:defRPr/>
            </a:pPr>
            <a:fld id="{D0D2EC9D-CF77-475A-9F6F-91EC089A4F42}" type="slidenum">
              <a:rPr lang="ca-ES"/>
              <a:pPr>
                <a:defRPr/>
              </a:pPr>
              <a:t>‹Nº›</a:t>
            </a:fld>
            <a:endParaRPr lang="ca-ES"/>
          </a:p>
        </p:txBody>
      </p:sp>
    </p:spTree>
    <p:extLst>
      <p:ext uri="{BB962C8B-B14F-4D97-AF65-F5344CB8AC3E}">
        <p14:creationId xmlns:p14="http://schemas.microsoft.com/office/powerpoint/2010/main" val="4058686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6"/>
            <a:ext cx="3810000" cy="28623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6"/>
            <a:ext cx="3811588" cy="28623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6"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7" name="Rectangle 6"/>
          <p:cNvSpPr>
            <a:spLocks noGrp="1" noChangeArrowheads="1"/>
          </p:cNvSpPr>
          <p:nvPr>
            <p:ph type="sldNum" sz="quarter" idx="12"/>
          </p:nvPr>
        </p:nvSpPr>
        <p:spPr/>
        <p:txBody>
          <a:bodyPr/>
          <a:lstStyle>
            <a:lvl1pPr eaLnBrk="1" hangingPunct="1">
              <a:lnSpc>
                <a:spcPct val="100000"/>
              </a:lnSpc>
              <a:defRPr u="none"/>
            </a:lvl1pPr>
          </a:lstStyle>
          <a:p>
            <a:pPr>
              <a:defRPr/>
            </a:pPr>
            <a:fld id="{05D59812-1FA1-4A12-B78C-DE17335DD524}" type="slidenum">
              <a:rPr lang="ca-ES"/>
              <a:pPr>
                <a:defRPr/>
              </a:pPr>
              <a:t>‹Nº›</a:t>
            </a:fld>
            <a:endParaRPr lang="ca-ES"/>
          </a:p>
        </p:txBody>
      </p:sp>
    </p:spTree>
    <p:extLst>
      <p:ext uri="{BB962C8B-B14F-4D97-AF65-F5344CB8AC3E}">
        <p14:creationId xmlns:p14="http://schemas.microsoft.com/office/powerpoint/2010/main" val="38108815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974551"/>
            <a:ext cx="4040188" cy="12003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2492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8" y="974551"/>
            <a:ext cx="4041775" cy="12003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8" y="2174875"/>
            <a:ext cx="4041775" cy="24929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8"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9" name="Rectangle 6"/>
          <p:cNvSpPr>
            <a:spLocks noGrp="1" noChangeArrowheads="1"/>
          </p:cNvSpPr>
          <p:nvPr>
            <p:ph type="sldNum" sz="quarter" idx="12"/>
          </p:nvPr>
        </p:nvSpPr>
        <p:spPr/>
        <p:txBody>
          <a:bodyPr/>
          <a:lstStyle>
            <a:lvl1pPr eaLnBrk="1" hangingPunct="1">
              <a:lnSpc>
                <a:spcPct val="100000"/>
              </a:lnSpc>
              <a:defRPr u="none"/>
            </a:lvl1pPr>
          </a:lstStyle>
          <a:p>
            <a:pPr>
              <a:defRPr/>
            </a:pPr>
            <a:fld id="{1F3B6D0D-BE46-439A-B9C6-8523AD9D2BC9}" type="slidenum">
              <a:rPr lang="ca-ES"/>
              <a:pPr>
                <a:defRPr/>
              </a:pPr>
              <a:t>‹Nº›</a:t>
            </a:fld>
            <a:endParaRPr lang="ca-ES"/>
          </a:p>
        </p:txBody>
      </p:sp>
    </p:spTree>
    <p:extLst>
      <p:ext uri="{BB962C8B-B14F-4D97-AF65-F5344CB8AC3E}">
        <p14:creationId xmlns:p14="http://schemas.microsoft.com/office/powerpoint/2010/main" val="2162185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4"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5" name="Rectangle 6"/>
          <p:cNvSpPr>
            <a:spLocks noGrp="1" noChangeArrowheads="1"/>
          </p:cNvSpPr>
          <p:nvPr>
            <p:ph type="sldNum" sz="quarter" idx="12"/>
          </p:nvPr>
        </p:nvSpPr>
        <p:spPr/>
        <p:txBody>
          <a:bodyPr/>
          <a:lstStyle>
            <a:lvl1pPr eaLnBrk="1" hangingPunct="1">
              <a:lnSpc>
                <a:spcPct val="100000"/>
              </a:lnSpc>
              <a:defRPr u="none"/>
            </a:lvl1pPr>
          </a:lstStyle>
          <a:p>
            <a:pPr>
              <a:defRPr/>
            </a:pPr>
            <a:fld id="{90E4C954-886A-43F6-A84B-89C2FA1C9D85}" type="slidenum">
              <a:rPr lang="ca-ES"/>
              <a:pPr>
                <a:defRPr/>
              </a:pPr>
              <a:t>‹Nº›</a:t>
            </a:fld>
            <a:endParaRPr lang="ca-ES"/>
          </a:p>
        </p:txBody>
      </p:sp>
    </p:spTree>
    <p:extLst>
      <p:ext uri="{BB962C8B-B14F-4D97-AF65-F5344CB8AC3E}">
        <p14:creationId xmlns:p14="http://schemas.microsoft.com/office/powerpoint/2010/main" val="23765160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3"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4" name="Rectangle 6"/>
          <p:cNvSpPr>
            <a:spLocks noGrp="1" noChangeArrowheads="1"/>
          </p:cNvSpPr>
          <p:nvPr>
            <p:ph type="sldNum" sz="quarter" idx="12"/>
          </p:nvPr>
        </p:nvSpPr>
        <p:spPr/>
        <p:txBody>
          <a:bodyPr/>
          <a:lstStyle>
            <a:lvl1pPr eaLnBrk="1" hangingPunct="1">
              <a:lnSpc>
                <a:spcPct val="100000"/>
              </a:lnSpc>
              <a:defRPr u="none"/>
            </a:lvl1pPr>
          </a:lstStyle>
          <a:p>
            <a:pPr>
              <a:defRPr/>
            </a:pPr>
            <a:fld id="{F613FBDB-A2EE-4CFA-9F1B-72C129B73BE0}" type="slidenum">
              <a:rPr lang="ca-ES"/>
              <a:pPr>
                <a:defRPr/>
              </a:pPr>
              <a:t>‹Nº›</a:t>
            </a:fld>
            <a:endParaRPr lang="ca-ES"/>
          </a:p>
        </p:txBody>
      </p:sp>
    </p:spTree>
    <p:extLst>
      <p:ext uri="{BB962C8B-B14F-4D97-AF65-F5344CB8AC3E}">
        <p14:creationId xmlns:p14="http://schemas.microsoft.com/office/powerpoint/2010/main" val="1079558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1" y="273054"/>
            <a:ext cx="5111750" cy="32685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1"/>
            <a:ext cx="3008313" cy="5232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6"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7" name="Rectangle 6"/>
          <p:cNvSpPr>
            <a:spLocks noGrp="1" noChangeArrowheads="1"/>
          </p:cNvSpPr>
          <p:nvPr>
            <p:ph type="sldNum" sz="quarter" idx="12"/>
          </p:nvPr>
        </p:nvSpPr>
        <p:spPr/>
        <p:txBody>
          <a:bodyPr/>
          <a:lstStyle>
            <a:lvl1pPr eaLnBrk="1" hangingPunct="1">
              <a:lnSpc>
                <a:spcPct val="100000"/>
              </a:lnSpc>
              <a:defRPr u="none"/>
            </a:lvl1pPr>
          </a:lstStyle>
          <a:p>
            <a:pPr>
              <a:defRPr/>
            </a:pPr>
            <a:fld id="{0FE486E7-3615-4BCB-962B-AF85D1033ED7}" type="slidenum">
              <a:rPr lang="ca-ES"/>
              <a:pPr>
                <a:defRPr/>
              </a:pPr>
              <a:t>‹Nº›</a:t>
            </a:fld>
            <a:endParaRPr lang="ca-ES"/>
          </a:p>
        </p:txBody>
      </p:sp>
    </p:spTree>
    <p:extLst>
      <p:ext uri="{BB962C8B-B14F-4D97-AF65-F5344CB8AC3E}">
        <p14:creationId xmlns:p14="http://schemas.microsoft.com/office/powerpoint/2010/main" val="20136030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6"/>
            <a:ext cx="54864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43"/>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6"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7" name="Rectangle 6"/>
          <p:cNvSpPr>
            <a:spLocks noGrp="1" noChangeArrowheads="1"/>
          </p:cNvSpPr>
          <p:nvPr>
            <p:ph type="sldNum" sz="quarter" idx="12"/>
          </p:nvPr>
        </p:nvSpPr>
        <p:spPr/>
        <p:txBody>
          <a:bodyPr/>
          <a:lstStyle>
            <a:lvl1pPr eaLnBrk="1" hangingPunct="1">
              <a:lnSpc>
                <a:spcPct val="100000"/>
              </a:lnSpc>
              <a:defRPr u="none"/>
            </a:lvl1pPr>
          </a:lstStyle>
          <a:p>
            <a:pPr>
              <a:defRPr/>
            </a:pPr>
            <a:fld id="{851680D0-72A3-4FCB-B975-64F1B6BD20B5}" type="slidenum">
              <a:rPr lang="ca-ES"/>
              <a:pPr>
                <a:defRPr/>
              </a:pPr>
              <a:t>‹Nº›</a:t>
            </a:fld>
            <a:endParaRPr lang="ca-ES"/>
          </a:p>
        </p:txBody>
      </p:sp>
    </p:spTree>
    <p:extLst>
      <p:ext uri="{BB962C8B-B14F-4D97-AF65-F5344CB8AC3E}">
        <p14:creationId xmlns:p14="http://schemas.microsoft.com/office/powerpoint/2010/main" val="30604689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970486" y="2517781"/>
            <a:ext cx="9430274" cy="1541463"/>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5"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6" name="Rectangle 6"/>
          <p:cNvSpPr>
            <a:spLocks noGrp="1" noChangeArrowheads="1"/>
          </p:cNvSpPr>
          <p:nvPr>
            <p:ph type="sldNum" sz="quarter" idx="12"/>
          </p:nvPr>
        </p:nvSpPr>
        <p:spPr/>
        <p:txBody>
          <a:bodyPr/>
          <a:lstStyle>
            <a:lvl1pPr eaLnBrk="1" hangingPunct="1">
              <a:lnSpc>
                <a:spcPct val="100000"/>
              </a:lnSpc>
              <a:defRPr u="none"/>
            </a:lvl1pPr>
          </a:lstStyle>
          <a:p>
            <a:pPr>
              <a:defRPr/>
            </a:pPr>
            <a:fld id="{4BD0FC9A-B738-4176-B30F-B2C8C8730496}" type="slidenum">
              <a:rPr lang="ca-ES"/>
              <a:pPr>
                <a:defRPr/>
              </a:pPr>
              <a:t>‹Nº›</a:t>
            </a:fld>
            <a:endParaRPr lang="ca-ES"/>
          </a:p>
        </p:txBody>
      </p:sp>
    </p:spTree>
    <p:extLst>
      <p:ext uri="{BB962C8B-B14F-4D97-AF65-F5344CB8AC3E}">
        <p14:creationId xmlns:p14="http://schemas.microsoft.com/office/powerpoint/2010/main" val="6102458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4443763" y="611188"/>
            <a:ext cx="1920526"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5"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6" name="Rectangle 6"/>
          <p:cNvSpPr>
            <a:spLocks noGrp="1" noChangeArrowheads="1"/>
          </p:cNvSpPr>
          <p:nvPr>
            <p:ph type="sldNum" sz="quarter" idx="12"/>
          </p:nvPr>
        </p:nvSpPr>
        <p:spPr/>
        <p:txBody>
          <a:bodyPr/>
          <a:lstStyle>
            <a:lvl1pPr eaLnBrk="1" hangingPunct="1">
              <a:lnSpc>
                <a:spcPct val="100000"/>
              </a:lnSpc>
              <a:defRPr u="none"/>
            </a:lvl1pPr>
          </a:lstStyle>
          <a:p>
            <a:pPr>
              <a:defRPr/>
            </a:pPr>
            <a:fld id="{F11241BA-FAB6-4826-9D81-69D5DC229C52}" type="slidenum">
              <a:rPr lang="ca-ES"/>
              <a:pPr>
                <a:defRPr/>
              </a:pPr>
              <a:t>‹Nº›</a:t>
            </a:fld>
            <a:endParaRPr lang="ca-ES"/>
          </a:p>
        </p:txBody>
      </p:sp>
    </p:spTree>
    <p:extLst>
      <p:ext uri="{BB962C8B-B14F-4D97-AF65-F5344CB8AC3E}">
        <p14:creationId xmlns:p14="http://schemas.microsoft.com/office/powerpoint/2010/main" val="1230963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80"/>
            <a:ext cx="3810000" cy="182819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80"/>
            <a:ext cx="3811588" cy="182819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6"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7" name="Rectangle 6"/>
          <p:cNvSpPr>
            <a:spLocks noGrp="1" noChangeArrowheads="1"/>
          </p:cNvSpPr>
          <p:nvPr>
            <p:ph type="sldNum" sz="quarter" idx="12"/>
          </p:nvPr>
        </p:nvSpPr>
        <p:spPr/>
        <p:txBody>
          <a:bodyPr/>
          <a:lstStyle>
            <a:lvl1pPr eaLnBrk="1" hangingPunct="1">
              <a:lnSpc>
                <a:spcPct val="100000"/>
              </a:lnSpc>
              <a:defRPr u="none"/>
            </a:lvl1pPr>
          </a:lstStyle>
          <a:p>
            <a:pPr>
              <a:defRPr/>
            </a:pPr>
            <a:fld id="{95A326C9-95C2-4FF8-BB97-11BE908EBFB2}" type="slidenum">
              <a:rPr lang="ca-ES"/>
              <a:pPr>
                <a:defRPr/>
              </a:pPr>
              <a:t>‹Nº›</a:t>
            </a:fld>
            <a:endParaRPr lang="ca-ES"/>
          </a:p>
        </p:txBody>
      </p:sp>
    </p:spTree>
    <p:extLst>
      <p:ext uri="{BB962C8B-B14F-4D97-AF65-F5344CB8AC3E}">
        <p14:creationId xmlns:p14="http://schemas.microsoft.com/office/powerpoint/2010/main" val="29009182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6"/>
            <a:ext cx="3810000" cy="369332"/>
          </a:xfrm>
        </p:spPr>
        <p:txBody>
          <a:bodyPr/>
          <a:lstStyle/>
          <a:p>
            <a:pPr lvl="0"/>
            <a:endParaRPr lang="es-ES_tradnl" noProof="0" dirty="0" smtClean="0"/>
          </a:p>
        </p:txBody>
      </p:sp>
      <p:sp>
        <p:nvSpPr>
          <p:cNvPr id="4" name="Marcador de texto 3"/>
          <p:cNvSpPr>
            <a:spLocks noGrp="1"/>
          </p:cNvSpPr>
          <p:nvPr>
            <p:ph type="body" sz="half" idx="2"/>
          </p:nvPr>
        </p:nvSpPr>
        <p:spPr>
          <a:xfrm>
            <a:off x="4648200" y="2517780"/>
            <a:ext cx="3811588" cy="182819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6"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7" name="Rectangle 6"/>
          <p:cNvSpPr>
            <a:spLocks noGrp="1" noChangeArrowheads="1"/>
          </p:cNvSpPr>
          <p:nvPr>
            <p:ph type="sldNum" sz="quarter" idx="12"/>
          </p:nvPr>
        </p:nvSpPr>
        <p:spPr/>
        <p:txBody>
          <a:bodyPr/>
          <a:lstStyle>
            <a:lvl1pPr eaLnBrk="1" hangingPunct="1">
              <a:lnSpc>
                <a:spcPct val="100000"/>
              </a:lnSpc>
              <a:defRPr u="none"/>
            </a:lvl1pPr>
          </a:lstStyle>
          <a:p>
            <a:pPr>
              <a:defRPr/>
            </a:pPr>
            <a:fld id="{E645D4AC-D1AC-48FE-AD3B-C7E7E11E162E}" type="slidenum">
              <a:rPr lang="ca-ES"/>
              <a:pPr>
                <a:defRPr/>
              </a:pPr>
              <a:t>‹Nº›</a:t>
            </a:fld>
            <a:endParaRPr lang="ca-ES"/>
          </a:p>
        </p:txBody>
      </p:sp>
    </p:spTree>
    <p:extLst>
      <p:ext uri="{BB962C8B-B14F-4D97-AF65-F5344CB8AC3E}">
        <p14:creationId xmlns:p14="http://schemas.microsoft.com/office/powerpoint/2010/main" val="17744197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6"/>
            <a:ext cx="7773988" cy="369332"/>
          </a:xfrm>
        </p:spPr>
        <p:txBody>
          <a:bodyPr/>
          <a:lstStyle/>
          <a:p>
            <a:pPr lvl="0"/>
            <a:endParaRPr lang="es-ES_tradnl" noProof="0" dirty="0" smtClean="0"/>
          </a:p>
        </p:txBody>
      </p:sp>
      <p:sp>
        <p:nvSpPr>
          <p:cNvPr id="4"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5"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6" name="Rectangle 6"/>
          <p:cNvSpPr>
            <a:spLocks noGrp="1" noChangeArrowheads="1"/>
          </p:cNvSpPr>
          <p:nvPr>
            <p:ph type="sldNum" sz="quarter" idx="12"/>
          </p:nvPr>
        </p:nvSpPr>
        <p:spPr/>
        <p:txBody>
          <a:bodyPr/>
          <a:lstStyle>
            <a:lvl1pPr eaLnBrk="1" hangingPunct="1">
              <a:lnSpc>
                <a:spcPct val="100000"/>
              </a:lnSpc>
              <a:defRPr u="none"/>
            </a:lvl1pPr>
          </a:lstStyle>
          <a:p>
            <a:pPr>
              <a:defRPr/>
            </a:pPr>
            <a:fld id="{E5B8735B-0DDF-4BB9-8FF0-4D97204BE9E1}" type="slidenum">
              <a:rPr lang="ca-ES"/>
              <a:pPr>
                <a:defRPr/>
              </a:pPr>
              <a:t>‹Nº›</a:t>
            </a:fld>
            <a:endParaRPr lang="ca-ES"/>
          </a:p>
        </p:txBody>
      </p:sp>
    </p:spTree>
    <p:extLst>
      <p:ext uri="{BB962C8B-B14F-4D97-AF65-F5344CB8AC3E}">
        <p14:creationId xmlns:p14="http://schemas.microsoft.com/office/powerpoint/2010/main" val="13181686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extLst>
      <p:ext uri="{BB962C8B-B14F-4D97-AF65-F5344CB8AC3E}">
        <p14:creationId xmlns:p14="http://schemas.microsoft.com/office/powerpoint/2010/main" val="4293049747"/>
      </p:ext>
    </p:extLst>
  </p:cSld>
  <p:clrMapOvr>
    <a:masterClrMapping/>
  </p:clrMapOvr>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ca-E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Títol i gràfic">
    <p:spTree>
      <p:nvGrpSpPr>
        <p:cNvPr id="1" name=""/>
        <p:cNvGrpSpPr/>
        <p:nvPr/>
      </p:nvGrpSpPr>
      <p:grpSpPr>
        <a:xfrm>
          <a:off x="0" y="0"/>
          <a:ext cx="0" cy="0"/>
          <a:chOff x="0" y="0"/>
          <a:chExt cx="0" cy="0"/>
        </a:xfrm>
      </p:grpSpPr>
      <p:sp>
        <p:nvSpPr>
          <p:cNvPr id="2" name="Títol 1"/>
          <p:cNvSpPr>
            <a:spLocks noGrp="1"/>
          </p:cNvSpPr>
          <p:nvPr>
            <p:ph type="title"/>
          </p:nvPr>
        </p:nvSpPr>
        <p:spPr>
          <a:xfrm>
            <a:off x="684213" y="620713"/>
            <a:ext cx="7772400" cy="1143000"/>
          </a:xfrm>
        </p:spPr>
        <p:txBody>
          <a:bodyPr/>
          <a:lstStyle/>
          <a:p>
            <a:r>
              <a:rPr lang="ca-ES" smtClean="0"/>
              <a:t>Feu clic aquí per editar l'estil</a:t>
            </a:r>
            <a:endParaRPr lang="ca-ES"/>
          </a:p>
        </p:txBody>
      </p:sp>
      <p:sp>
        <p:nvSpPr>
          <p:cNvPr id="3" name="Contenidor de gràfic 2"/>
          <p:cNvSpPr>
            <a:spLocks noGrp="1"/>
          </p:cNvSpPr>
          <p:nvPr>
            <p:ph type="chart" idx="1"/>
          </p:nvPr>
        </p:nvSpPr>
        <p:spPr>
          <a:xfrm>
            <a:off x="684213" y="1989138"/>
            <a:ext cx="7772400" cy="369332"/>
          </a:xfrm>
        </p:spPr>
        <p:txBody>
          <a:bodyPr/>
          <a:lstStyle/>
          <a:p>
            <a:pPr lvl="0"/>
            <a:endParaRPr lang="ca-ES" noProof="0" smtClean="0"/>
          </a:p>
        </p:txBody>
      </p:sp>
      <p:sp>
        <p:nvSpPr>
          <p:cNvPr id="4" name="Rectangle 5"/>
          <p:cNvSpPr>
            <a:spLocks noGrp="1" noChangeArrowheads="1"/>
          </p:cNvSpPr>
          <p:nvPr>
            <p:ph type="ftr" sz="quarter" idx="10"/>
          </p:nvPr>
        </p:nvSpPr>
        <p:spPr/>
        <p:txBody>
          <a:bodyPr/>
          <a:lstStyle>
            <a:lvl1pPr eaLnBrk="1" hangingPunct="1">
              <a:lnSpc>
                <a:spcPct val="100000"/>
              </a:lnSpc>
              <a:defRPr u="none"/>
            </a:lvl1pPr>
          </a:lstStyle>
          <a:p>
            <a:pPr>
              <a:defRPr/>
            </a:pPr>
            <a:endParaRPr lang="ca-ES"/>
          </a:p>
        </p:txBody>
      </p:sp>
      <p:sp>
        <p:nvSpPr>
          <p:cNvPr id="5" name="Rectangle 6"/>
          <p:cNvSpPr>
            <a:spLocks noGrp="1" noChangeArrowheads="1"/>
          </p:cNvSpPr>
          <p:nvPr>
            <p:ph type="sldNum" sz="quarter" idx="11"/>
          </p:nvPr>
        </p:nvSpPr>
        <p:spPr/>
        <p:txBody>
          <a:bodyPr/>
          <a:lstStyle>
            <a:lvl1pPr eaLnBrk="1" hangingPunct="1">
              <a:lnSpc>
                <a:spcPct val="100000"/>
              </a:lnSpc>
              <a:defRPr u="none"/>
            </a:lvl1pPr>
          </a:lstStyle>
          <a:p>
            <a:pPr>
              <a:defRPr/>
            </a:pPr>
            <a:fld id="{3233C6D2-2D56-4777-9D3E-9C16D571A5C2}" type="slidenum">
              <a:rPr lang="ca-ES"/>
              <a:pPr>
                <a:defRPr/>
              </a:pPr>
              <a:t>‹Nº›</a:t>
            </a:fld>
            <a:endParaRPr lang="ca-ES"/>
          </a:p>
        </p:txBody>
      </p:sp>
    </p:spTree>
    <p:extLst>
      <p:ext uri="{BB962C8B-B14F-4D97-AF65-F5344CB8AC3E}">
        <p14:creationId xmlns:p14="http://schemas.microsoft.com/office/powerpoint/2010/main" val="26129755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cSld name="Objectes">
    <p:spTree>
      <p:nvGrpSpPr>
        <p:cNvPr id="1" name=""/>
        <p:cNvGrpSpPr/>
        <p:nvPr/>
      </p:nvGrpSpPr>
      <p:grpSpPr>
        <a:xfrm>
          <a:off x="0" y="0"/>
          <a:ext cx="0" cy="0"/>
          <a:chOff x="0" y="0"/>
          <a:chExt cx="0" cy="0"/>
        </a:xfrm>
      </p:grpSpPr>
      <p:sp>
        <p:nvSpPr>
          <p:cNvPr id="2" name="Contenidor de contingut 1"/>
          <p:cNvSpPr>
            <a:spLocks noGrp="1"/>
          </p:cNvSpPr>
          <p:nvPr>
            <p:ph/>
          </p:nvPr>
        </p:nvSpPr>
        <p:spPr>
          <a:xfrm>
            <a:off x="684216" y="620714"/>
            <a:ext cx="7773987" cy="1551194"/>
          </a:xfrm>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3" name="Rectangle 4"/>
          <p:cNvSpPr>
            <a:spLocks noGrp="1" noChangeArrowheads="1"/>
          </p:cNvSpPr>
          <p:nvPr>
            <p:ph type="dt" sz="half" idx="10"/>
          </p:nvPr>
        </p:nvSpPr>
        <p:spPr/>
        <p:txBody>
          <a:bodyPr/>
          <a:lstStyle>
            <a:lvl1pPr algn="ctr" eaLnBrk="1" fontAlgn="auto" hangingPunct="1">
              <a:lnSpc>
                <a:spcPct val="100000"/>
              </a:lnSpc>
              <a:spcBef>
                <a:spcPts val="0"/>
              </a:spcBef>
              <a:spcAft>
                <a:spcPts val="0"/>
              </a:spcAft>
              <a:defRPr u="none"/>
            </a:lvl1pPr>
          </a:lstStyle>
          <a:p>
            <a:pPr>
              <a:defRPr/>
            </a:pPr>
            <a:endParaRPr lang="ca-ES"/>
          </a:p>
        </p:txBody>
      </p:sp>
      <p:sp>
        <p:nvSpPr>
          <p:cNvPr id="4" name="Rectangle 5"/>
          <p:cNvSpPr>
            <a:spLocks noGrp="1" noChangeArrowheads="1"/>
          </p:cNvSpPr>
          <p:nvPr>
            <p:ph type="ftr" sz="quarter" idx="11"/>
          </p:nvPr>
        </p:nvSpPr>
        <p:spPr/>
        <p:txBody>
          <a:bodyPr/>
          <a:lstStyle>
            <a:lvl1pPr eaLnBrk="1" fontAlgn="auto" hangingPunct="1">
              <a:lnSpc>
                <a:spcPct val="100000"/>
              </a:lnSpc>
              <a:spcBef>
                <a:spcPts val="0"/>
              </a:spcBef>
              <a:spcAft>
                <a:spcPts val="0"/>
              </a:spcAft>
              <a:defRPr u="none"/>
            </a:lvl1pPr>
          </a:lstStyle>
          <a:p>
            <a:pPr>
              <a:defRPr/>
            </a:pPr>
            <a:endParaRPr lang="ca-ES"/>
          </a:p>
        </p:txBody>
      </p:sp>
      <p:sp>
        <p:nvSpPr>
          <p:cNvPr id="5" name="Rectangle 6"/>
          <p:cNvSpPr>
            <a:spLocks noGrp="1" noChangeArrowheads="1"/>
          </p:cNvSpPr>
          <p:nvPr>
            <p:ph type="sldNum" sz="quarter" idx="12"/>
          </p:nvPr>
        </p:nvSpPr>
        <p:spPr/>
        <p:txBody>
          <a:bodyPr/>
          <a:lstStyle>
            <a:lvl1pPr eaLnBrk="1" hangingPunct="1">
              <a:lnSpc>
                <a:spcPct val="100000"/>
              </a:lnSpc>
              <a:defRPr u="none"/>
            </a:lvl1pPr>
          </a:lstStyle>
          <a:p>
            <a:pPr>
              <a:defRPr/>
            </a:pPr>
            <a:fld id="{585628E6-CD10-40B7-ABF4-9CC12E9D025C}" type="slidenum">
              <a:rPr lang="ca-ES"/>
              <a:pPr>
                <a:defRPr/>
              </a:pPr>
              <a:t>‹Nº›</a:t>
            </a:fld>
            <a:endParaRPr lang="ca-ES"/>
          </a:p>
        </p:txBody>
      </p:sp>
    </p:spTree>
    <p:extLst>
      <p:ext uri="{BB962C8B-B14F-4D97-AF65-F5344CB8AC3E}">
        <p14:creationId xmlns:p14="http://schemas.microsoft.com/office/powerpoint/2010/main" val="4115637529"/>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p:txBody>
          <a:bodyPr/>
          <a:lstStyle>
            <a:lvl1pPr eaLnBrk="1" hangingPunct="1">
              <a:lnSpc>
                <a:spcPct val="100000"/>
              </a:lnSpc>
              <a:defRPr u="none"/>
            </a:lvl1pPr>
          </a:lstStyle>
          <a:p>
            <a:pPr>
              <a:defRPr/>
            </a:pPr>
            <a:endParaRPr lang="ca-ES"/>
          </a:p>
        </p:txBody>
      </p:sp>
      <p:sp>
        <p:nvSpPr>
          <p:cNvPr id="5" name="Rectangle 5"/>
          <p:cNvSpPr>
            <a:spLocks noGrp="1" noChangeArrowheads="1"/>
          </p:cNvSpPr>
          <p:nvPr>
            <p:ph type="ftr" sz="quarter" idx="11"/>
          </p:nvPr>
        </p:nvSpPr>
        <p:spPr/>
        <p:txBody>
          <a:bodyPr/>
          <a:lstStyle>
            <a:lvl1pPr eaLnBrk="1" hangingPunct="1">
              <a:lnSpc>
                <a:spcPct val="100000"/>
              </a:lnSpc>
              <a:defRPr u="none"/>
            </a:lvl1pPr>
          </a:lstStyle>
          <a:p>
            <a:pPr>
              <a:defRPr/>
            </a:pPr>
            <a:endParaRPr lang="ca-ES"/>
          </a:p>
        </p:txBody>
      </p:sp>
      <p:sp>
        <p:nvSpPr>
          <p:cNvPr id="6" name="Rectangle 6"/>
          <p:cNvSpPr>
            <a:spLocks noGrp="1" noChangeArrowheads="1"/>
          </p:cNvSpPr>
          <p:nvPr>
            <p:ph type="sldNum" sz="quarter" idx="12"/>
          </p:nvPr>
        </p:nvSpPr>
        <p:spPr/>
        <p:txBody>
          <a:bodyPr/>
          <a:lstStyle>
            <a:lvl1pPr eaLnBrk="1" hangingPunct="1">
              <a:lnSpc>
                <a:spcPct val="100000"/>
              </a:lnSpc>
              <a:defRPr u="none"/>
            </a:lvl1pPr>
          </a:lstStyle>
          <a:p>
            <a:pPr>
              <a:defRPr/>
            </a:pPr>
            <a:fld id="{E9445F87-4848-491A-A092-AA4B5A46C2DA}" type="slidenum">
              <a:rPr lang="ca-ES"/>
              <a:pPr>
                <a:defRPr/>
              </a:pPr>
              <a:t>‹Nº›</a:t>
            </a:fld>
            <a:endParaRPr lang="ca-ES"/>
          </a:p>
        </p:txBody>
      </p:sp>
    </p:spTree>
    <p:extLst>
      <p:ext uri="{BB962C8B-B14F-4D97-AF65-F5344CB8AC3E}">
        <p14:creationId xmlns:p14="http://schemas.microsoft.com/office/powerpoint/2010/main" val="2426103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a:xfrm>
            <a:off x="684213" y="1989138"/>
            <a:ext cx="77724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684213" y="1989138"/>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4646613" y="1989138"/>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Contenidor de data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6" name="Rectangle 6"/>
          <p:cNvSpPr>
            <a:spLocks noGrp="1" noChangeArrowheads="1"/>
          </p:cNvSpPr>
          <p:nvPr>
            <p:ph type="sldNum" sz="quarter" idx="12"/>
          </p:nvPr>
        </p:nvSpPr>
        <p:spPr>
          <a:ln/>
        </p:spPr>
        <p:txBody>
          <a:bodyPr/>
          <a:lstStyle>
            <a:lvl1pPr>
              <a:defRPr/>
            </a:lvl1pPr>
          </a:lstStyle>
          <a:p>
            <a:pPr>
              <a:defRPr/>
            </a:pPr>
            <a:fld id="{4F585C01-D393-4223-8875-B9E0EB4B872F}" type="slidenum">
              <a:rPr lang="ca-ES"/>
              <a:pPr>
                <a:defRPr/>
              </a:pPr>
              <a:t>‹Nº›</a:t>
            </a:fld>
            <a:endParaRPr lang="ca-E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Contenidor de data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a-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Contenidor de data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684213" y="1989138"/>
            <a:ext cx="7772400" cy="4114800"/>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3513" y="620713"/>
            <a:ext cx="1943100" cy="5483225"/>
          </a:xfrm>
          <a:prstGeom prst="rect">
            <a:avLst/>
          </a:prstGeo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684213" y="620713"/>
            <a:ext cx="5676900" cy="54832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gráfico"/>
          <p:cNvSpPr>
            <a:spLocks noGrp="1"/>
          </p:cNvSpPr>
          <p:nvPr>
            <p:ph type="chart" idx="1"/>
          </p:nvPr>
        </p:nvSpPr>
        <p:spPr>
          <a:xfrm>
            <a:off x="684213" y="1989138"/>
            <a:ext cx="7772400" cy="4114800"/>
          </a:xfrm>
          <a:prstGeom prst="rect">
            <a:avLst/>
          </a:prstGeom>
        </p:spPr>
        <p:txBody>
          <a:bodyPr/>
          <a:lstStyle/>
          <a:p>
            <a:pPr lvl="0"/>
            <a:endParaRPr lang="ca-E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texto"/>
          <p:cNvSpPr>
            <a:spLocks noGrp="1"/>
          </p:cNvSpPr>
          <p:nvPr>
            <p:ph type="body" sz="half" idx="1"/>
          </p:nvPr>
        </p:nvSpPr>
        <p:spPr>
          <a:xfrm>
            <a:off x="684213" y="1989138"/>
            <a:ext cx="381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gráfico"/>
          <p:cNvSpPr>
            <a:spLocks noGrp="1"/>
          </p:cNvSpPr>
          <p:nvPr>
            <p:ph type="chart" sz="half" idx="2"/>
          </p:nvPr>
        </p:nvSpPr>
        <p:spPr>
          <a:xfrm>
            <a:off x="4646613" y="1989138"/>
            <a:ext cx="3810000" cy="4114800"/>
          </a:xfrm>
          <a:prstGeom prst="rect">
            <a:avLst/>
          </a:prstGeom>
        </p:spPr>
        <p:txBody>
          <a:bodyPr/>
          <a:lstStyle/>
          <a:p>
            <a:pPr lvl="0"/>
            <a:endParaRPr lang="ca-ES" noProof="0" smtClean="0"/>
          </a:p>
        </p:txBody>
      </p:sp>
      <p:sp>
        <p:nvSpPr>
          <p:cNvPr id="5" name="Contenidor de data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tabla"/>
          <p:cNvSpPr>
            <a:spLocks noGrp="1"/>
          </p:cNvSpPr>
          <p:nvPr>
            <p:ph type="tbl" idx="1"/>
          </p:nvPr>
        </p:nvSpPr>
        <p:spPr>
          <a:xfrm>
            <a:off x="684213" y="1989138"/>
            <a:ext cx="7772400" cy="4114800"/>
          </a:xfrm>
          <a:prstGeom prst="rect">
            <a:avLst/>
          </a:prstGeom>
        </p:spPr>
        <p:txBody>
          <a:bodyPr/>
          <a:lstStyle/>
          <a:p>
            <a:pPr lvl="0"/>
            <a:endParaRPr lang="ca-ES" noProof="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6" name="Rectangle 6"/>
          <p:cNvSpPr>
            <a:spLocks noGrp="1" noChangeArrowheads="1"/>
          </p:cNvSpPr>
          <p:nvPr>
            <p:ph type="sldNum" sz="quarter" idx="12"/>
          </p:nvPr>
        </p:nvSpPr>
        <p:spPr>
          <a:ln/>
        </p:spPr>
        <p:txBody>
          <a:bodyPr/>
          <a:lstStyle>
            <a:lvl1pPr>
              <a:defRPr/>
            </a:lvl1pPr>
          </a:lstStyle>
          <a:p>
            <a:pPr>
              <a:defRPr/>
            </a:pPr>
            <a:fld id="{A5B36F55-B954-4101-9BF1-87CE78F9D824}" type="slidenum">
              <a:rPr lang="ca-ES"/>
              <a:pPr>
                <a:defRPr/>
              </a:pPr>
              <a:t>‹Nº›</a:t>
            </a:fld>
            <a:endParaRPr lang="ca-E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texto"/>
          <p:cNvSpPr>
            <a:spLocks noGrp="1"/>
          </p:cNvSpPr>
          <p:nvPr>
            <p:ph type="body" sz="half" idx="1"/>
          </p:nvPr>
        </p:nvSpPr>
        <p:spPr>
          <a:xfrm>
            <a:off x="684213" y="1989138"/>
            <a:ext cx="381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imágenes prediseñadas"/>
          <p:cNvSpPr>
            <a:spLocks noGrp="1"/>
          </p:cNvSpPr>
          <p:nvPr>
            <p:ph type="clipArt" sz="half" idx="2"/>
          </p:nvPr>
        </p:nvSpPr>
        <p:spPr>
          <a:xfrm>
            <a:off x="4646613" y="1989138"/>
            <a:ext cx="3810000" cy="4114800"/>
          </a:xfrm>
          <a:prstGeom prst="rect">
            <a:avLst/>
          </a:prstGeom>
        </p:spPr>
        <p:txBody>
          <a:bodyPr/>
          <a:lstStyle/>
          <a:p>
            <a:pPr lvl="0"/>
            <a:endParaRPr lang="ca-ES" noProof="0" smtClean="0"/>
          </a:p>
        </p:txBody>
      </p:sp>
      <p:sp>
        <p:nvSpPr>
          <p:cNvPr id="5" name="Contenidor de data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684213" y="1989138"/>
            <a:ext cx="381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quarter" idx="2"/>
          </p:nvPr>
        </p:nvSpPr>
        <p:spPr>
          <a:xfrm>
            <a:off x="4646613" y="1989138"/>
            <a:ext cx="3810000" cy="1981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contenido"/>
          <p:cNvSpPr>
            <a:spLocks noGrp="1"/>
          </p:cNvSpPr>
          <p:nvPr>
            <p:ph sz="quarter" idx="3"/>
          </p:nvPr>
        </p:nvSpPr>
        <p:spPr>
          <a:xfrm>
            <a:off x="4646613" y="4122738"/>
            <a:ext cx="3810000" cy="19812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4213" y="620713"/>
            <a:ext cx="7772400" cy="1143000"/>
          </a:xfrm>
          <a:prstGeom prst="rect">
            <a:avLst/>
          </a:prstGeom>
        </p:spPr>
        <p:txBody>
          <a:bodyPr/>
          <a:lstStyle/>
          <a:p>
            <a:r>
              <a:rPr lang="es-ES" smtClean="0"/>
              <a:t>Haga clic para modificar el estilo de título del patrón</a:t>
            </a:r>
            <a:endParaRPr lang="ca-ES"/>
          </a:p>
        </p:txBody>
      </p:sp>
      <p:sp>
        <p:nvSpPr>
          <p:cNvPr id="3" name="2 Marcador de texto"/>
          <p:cNvSpPr>
            <a:spLocks noGrp="1"/>
          </p:cNvSpPr>
          <p:nvPr>
            <p:ph type="body" sz="half" idx="1"/>
          </p:nvPr>
        </p:nvSpPr>
        <p:spPr>
          <a:xfrm>
            <a:off x="684213" y="1989138"/>
            <a:ext cx="381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4646613" y="1989138"/>
            <a:ext cx="3810000" cy="411480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Contenidor de data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spcBef>
                <a:spcPct val="0"/>
              </a:spcBef>
              <a:defRPr/>
            </a:pPr>
            <a:endParaRPr lang="es-ES_tradnl" sz="4000">
              <a:solidFill>
                <a:srgbClr val="000000"/>
              </a:solidFill>
              <a:latin typeface="Helvetica" pitchFamily="34" charset="0"/>
              <a:ea typeface="+mn-ea"/>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p:txBody>
          <a:bodyPr/>
          <a:lstStyle>
            <a:lvl1pPr>
              <a:defRPr sz="1200" b="1"/>
            </a:lvl1pPr>
          </a:lstStyle>
          <a:p>
            <a:pPr>
              <a:defRPr/>
            </a:pPr>
            <a:fld id="{F7A2A785-4052-4298-B688-C9662D10AE97}" type="slidenum">
              <a:rPr lang="ca-ES">
                <a:solidFill>
                  <a:srgbClr val="000000"/>
                </a:solidFill>
              </a:rPr>
              <a:pPr>
                <a:defRPr/>
              </a:pPr>
              <a:t>‹Nº›</a:t>
            </a:fld>
            <a:endParaRPr lang="ca-ES" dirty="0">
              <a:solidFill>
                <a:srgbClr val="000000"/>
              </a:solidFill>
            </a:endParaRPr>
          </a:p>
        </p:txBody>
      </p:sp>
      <p:sp>
        <p:nvSpPr>
          <p:cNvPr id="7"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956128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460437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36F55-B954-4101-9BF1-87CE78F9D824}"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005249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5"/>
            <a:ext cx="3811588"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C2CFB7-27BC-4F75-800E-C2C9FC8C54BC}"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087952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66080D-38E8-46C7-829E-6FB410C5BC7E}"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752262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7BFEE-634D-4513-8CB0-2CF43BA7B77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050475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40AF18-D614-4EC3-B598-A3B9AC956F19}"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26655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5"/>
            <a:ext cx="3811588"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7" name="Rectangle 6"/>
          <p:cNvSpPr>
            <a:spLocks noGrp="1" noChangeArrowheads="1"/>
          </p:cNvSpPr>
          <p:nvPr>
            <p:ph type="sldNum" sz="quarter" idx="12"/>
          </p:nvPr>
        </p:nvSpPr>
        <p:spPr>
          <a:ln/>
        </p:spPr>
        <p:txBody>
          <a:bodyPr/>
          <a:lstStyle>
            <a:lvl1pPr>
              <a:defRPr/>
            </a:lvl1pPr>
          </a:lstStyle>
          <a:p>
            <a:pPr>
              <a:defRPr/>
            </a:pPr>
            <a:fld id="{C7C2CFB7-27BC-4F75-800E-C2C9FC8C54BC}" type="slidenum">
              <a:rPr lang="ca-ES"/>
              <a:pPr>
                <a:defRPr/>
              </a:pPr>
              <a:t>‹Nº›</a:t>
            </a:fld>
            <a:endParaRPr lang="ca-E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54DF3-2525-4B88-A572-0A1E84460A32}"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5259220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5C4FE2-8FE4-4772-ADD6-D9226A73653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44484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E56E0D-C8CD-42C4-8E5F-802105C196B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380570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82625" y="611188"/>
            <a:ext cx="5681663"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7383D-D724-404A-8FF2-4FE0147E27D7}"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30030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B1083-AD71-48BE-B804-1E86F8C331CC}"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255070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5"/>
            <a:ext cx="3810000" cy="1541463"/>
          </a:xfrm>
        </p:spPr>
        <p:txBody>
          <a:bodyPr/>
          <a:lstStyle/>
          <a:p>
            <a:pPr lvl="0"/>
            <a:endParaRPr lang="es-ES_tradnl" noProof="0" dirty="0" smtClean="0"/>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34FBB-2711-4EB5-92A3-4DA95F11AF18}"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712171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5"/>
            <a:ext cx="7773988" cy="1541463"/>
          </a:xfrm>
        </p:spPr>
        <p:txBody>
          <a:bodyPr/>
          <a:lstStyle/>
          <a:p>
            <a:pPr lvl="0"/>
            <a:endParaRPr lang="es-ES_tradnl"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7EC9B-227D-4CCC-8157-5D613EB8F761}"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633932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extLst>
      <p:ext uri="{BB962C8B-B14F-4D97-AF65-F5344CB8AC3E}">
        <p14:creationId xmlns:p14="http://schemas.microsoft.com/office/powerpoint/2010/main" val="60016150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Objectes">
    <p:spTree>
      <p:nvGrpSpPr>
        <p:cNvPr id="1" name=""/>
        <p:cNvGrpSpPr/>
        <p:nvPr/>
      </p:nvGrpSpPr>
      <p:grpSpPr>
        <a:xfrm>
          <a:off x="0" y="0"/>
          <a:ext cx="0" cy="0"/>
          <a:chOff x="0" y="0"/>
          <a:chExt cx="0" cy="0"/>
        </a:xfrm>
      </p:grpSpPr>
      <p:sp>
        <p:nvSpPr>
          <p:cNvPr id="2" name="Contenidor de contingut 1"/>
          <p:cNvSpPr>
            <a:spLocks noGrp="1"/>
          </p:cNvSpPr>
          <p:nvPr>
            <p:ph/>
          </p:nvPr>
        </p:nvSpPr>
        <p:spPr>
          <a:xfrm>
            <a:off x="684213" y="620713"/>
            <a:ext cx="7773987" cy="5475287"/>
          </a:xfrm>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lgn="ctr" eaLnBrk="1" fontAlgn="auto" hangingPunct="1">
              <a:spcBef>
                <a:spcPts val="0"/>
              </a:spcBef>
              <a:spcAft>
                <a:spcPts val="0"/>
              </a:spcAft>
              <a:defRPr/>
            </a:lvl1pPr>
          </a:lstStyle>
          <a:p>
            <a:pPr>
              <a:defRPr/>
            </a:pPr>
            <a:endParaRPr lang="es-ES_tradnl">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eaLnBrk="1" fontAlgn="auto" hangingPunct="1">
              <a:spcBef>
                <a:spcPts val="0"/>
              </a:spcBef>
              <a:spcAft>
                <a:spcPts val="0"/>
              </a:spcAft>
              <a:defRPr/>
            </a:lvl1pPr>
          </a:lstStyle>
          <a:p>
            <a:pPr>
              <a:defRPr/>
            </a:pPr>
            <a:endParaRPr lang="es-ES_tradnl">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eaLnBrk="1" hangingPunct="1">
              <a:defRPr/>
            </a:lvl1pPr>
          </a:lstStyle>
          <a:p>
            <a:pPr>
              <a:defRPr/>
            </a:pPr>
            <a:fld id="{3E900C34-D5B3-4168-AA2F-85CDCAFC9931}" type="slidenum">
              <a:rPr lang="es-ES_tradnl">
                <a:solidFill>
                  <a:srgbClr val="000000"/>
                </a:solidFill>
              </a:rPr>
              <a:pPr>
                <a:defRPr/>
              </a:pPr>
              <a:t>‹Nº›</a:t>
            </a:fld>
            <a:endParaRPr lang="es-ES_tradnl" dirty="0">
              <a:solidFill>
                <a:srgbClr val="000000"/>
              </a:solidFill>
            </a:endParaRPr>
          </a:p>
        </p:txBody>
      </p:sp>
    </p:spTree>
    <p:extLst>
      <p:ext uri="{BB962C8B-B14F-4D97-AF65-F5344CB8AC3E}">
        <p14:creationId xmlns:p14="http://schemas.microsoft.com/office/powerpoint/2010/main" val="4056855255"/>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p:txBody>
          <a:bodyPr/>
          <a:lstStyle>
            <a:lvl1pPr>
              <a:defRPr sz="1200" b="1"/>
            </a:lvl1pPr>
          </a:lstStyle>
          <a:p>
            <a:pPr>
              <a:defRPr/>
            </a:pPr>
            <a:fld id="{F7A2A785-4052-4298-B688-C9662D10AE97}" type="slidenum">
              <a:rPr lang="ca-ES">
                <a:solidFill>
                  <a:srgbClr val="000000"/>
                </a:solidFill>
              </a:rPr>
              <a:pPr>
                <a:defRPr/>
              </a:pPr>
              <a:t>‹Nº›</a:t>
            </a:fld>
            <a:endParaRPr lang="ca-ES" dirty="0">
              <a:solidFill>
                <a:srgbClr val="000000"/>
              </a:solidFill>
            </a:endParaRPr>
          </a:p>
        </p:txBody>
      </p:sp>
      <p:sp>
        <p:nvSpPr>
          <p:cNvPr id="7"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361917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ca-E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9" name="Rectangle 6"/>
          <p:cNvSpPr>
            <a:spLocks noGrp="1" noChangeArrowheads="1"/>
          </p:cNvSpPr>
          <p:nvPr>
            <p:ph type="sldNum" sz="quarter" idx="12"/>
          </p:nvPr>
        </p:nvSpPr>
        <p:spPr>
          <a:ln/>
        </p:spPr>
        <p:txBody>
          <a:bodyPr/>
          <a:lstStyle>
            <a:lvl1pPr>
              <a:defRPr/>
            </a:lvl1pPr>
          </a:lstStyle>
          <a:p>
            <a:pPr>
              <a:defRPr/>
            </a:pPr>
            <a:fld id="{0466080D-38E8-46C7-829E-6FB410C5BC7E}" type="slidenum">
              <a:rPr lang="ca-ES"/>
              <a:pPr>
                <a:defRPr/>
              </a:pPr>
              <a:t>‹Nº›</a:t>
            </a:fld>
            <a:endParaRPr lang="ca-E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84088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36F55-B954-4101-9BF1-87CE78F9D824}"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110034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5"/>
            <a:ext cx="3811588"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C2CFB7-27BC-4F75-800E-C2C9FC8C54BC}"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899261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66080D-38E8-46C7-829E-6FB410C5BC7E}"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427966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7BFEE-634D-4513-8CB0-2CF43BA7B77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616012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40AF18-D614-4EC3-B598-A3B9AC956F19}"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566440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54DF3-2525-4B88-A572-0A1E84460A32}"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330529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5C4FE2-8FE4-4772-ADD6-D9226A73653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759916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E56E0D-C8CD-42C4-8E5F-802105C196B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799464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82625" y="611188"/>
            <a:ext cx="5681663"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7383D-D724-404A-8FF2-4FE0147E27D7}"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941651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ca-E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5" name="Rectangle 6"/>
          <p:cNvSpPr>
            <a:spLocks noGrp="1" noChangeArrowheads="1"/>
          </p:cNvSpPr>
          <p:nvPr>
            <p:ph type="sldNum" sz="quarter" idx="12"/>
          </p:nvPr>
        </p:nvSpPr>
        <p:spPr>
          <a:ln/>
        </p:spPr>
        <p:txBody>
          <a:bodyPr/>
          <a:lstStyle>
            <a:lvl1pPr>
              <a:defRPr/>
            </a:lvl1pPr>
          </a:lstStyle>
          <a:p>
            <a:pPr>
              <a:defRPr/>
            </a:pPr>
            <a:fld id="{EC87BFEE-634D-4513-8CB0-2CF43BA7B775}" type="slidenum">
              <a:rPr lang="ca-ES"/>
              <a:pPr>
                <a:defRPr/>
              </a:pPr>
              <a:t>‹Nº›</a:t>
            </a:fld>
            <a:endParaRPr lang="ca-E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B1083-AD71-48BE-B804-1E86F8C331CC}"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020290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5"/>
            <a:ext cx="3810000" cy="1541463"/>
          </a:xfrm>
        </p:spPr>
        <p:txBody>
          <a:bodyPr/>
          <a:lstStyle/>
          <a:p>
            <a:pPr lvl="0"/>
            <a:endParaRPr lang="es-ES_tradnl" noProof="0" dirty="0" smtClean="0"/>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34FBB-2711-4EB5-92A3-4DA95F11AF18}"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427107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5"/>
            <a:ext cx="7773988" cy="1541463"/>
          </a:xfrm>
        </p:spPr>
        <p:txBody>
          <a:bodyPr/>
          <a:lstStyle/>
          <a:p>
            <a:pPr lvl="0"/>
            <a:endParaRPr lang="es-ES_tradnl"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7EC9B-227D-4CCC-8157-5D613EB8F761}"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299689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extLst>
      <p:ext uri="{BB962C8B-B14F-4D97-AF65-F5344CB8AC3E}">
        <p14:creationId xmlns:p14="http://schemas.microsoft.com/office/powerpoint/2010/main" val="99988538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609740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691127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Objectes">
    <p:spTree>
      <p:nvGrpSpPr>
        <p:cNvPr id="1" name=""/>
        <p:cNvGrpSpPr/>
        <p:nvPr/>
      </p:nvGrpSpPr>
      <p:grpSpPr>
        <a:xfrm>
          <a:off x="0" y="0"/>
          <a:ext cx="0" cy="0"/>
          <a:chOff x="0" y="0"/>
          <a:chExt cx="0" cy="0"/>
        </a:xfrm>
      </p:grpSpPr>
      <p:sp>
        <p:nvSpPr>
          <p:cNvPr id="2" name="Contenidor de contingut 1"/>
          <p:cNvSpPr>
            <a:spLocks noGrp="1"/>
          </p:cNvSpPr>
          <p:nvPr>
            <p:ph/>
          </p:nvPr>
        </p:nvSpPr>
        <p:spPr>
          <a:xfrm>
            <a:off x="684213" y="620713"/>
            <a:ext cx="7773987" cy="5475287"/>
          </a:xfrm>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lgn="ctr" eaLnBrk="1" fontAlgn="auto" hangingPunct="1">
              <a:spcBef>
                <a:spcPts val="0"/>
              </a:spcBef>
              <a:spcAft>
                <a:spcPts val="0"/>
              </a:spcAft>
              <a:defRPr/>
            </a:lvl1pPr>
          </a:lstStyle>
          <a:p>
            <a:pPr>
              <a:defRPr/>
            </a:pPr>
            <a:endParaRPr lang="es-ES_tradnl">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eaLnBrk="1" fontAlgn="auto" hangingPunct="1">
              <a:spcBef>
                <a:spcPts val="0"/>
              </a:spcBef>
              <a:spcAft>
                <a:spcPts val="0"/>
              </a:spcAft>
              <a:defRPr/>
            </a:lvl1pPr>
          </a:lstStyle>
          <a:p>
            <a:pPr>
              <a:defRPr/>
            </a:pPr>
            <a:endParaRPr lang="es-ES_tradnl">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eaLnBrk="1" hangingPunct="1">
              <a:defRPr/>
            </a:lvl1pPr>
          </a:lstStyle>
          <a:p>
            <a:pPr>
              <a:defRPr/>
            </a:pPr>
            <a:fld id="{3E900C34-D5B3-4168-AA2F-85CDCAFC9931}" type="slidenum">
              <a:rPr lang="es-ES_tradnl">
                <a:solidFill>
                  <a:srgbClr val="000000"/>
                </a:solidFill>
              </a:rPr>
              <a:pPr>
                <a:defRPr/>
              </a:pPr>
              <a:t>‹Nº›</a:t>
            </a:fld>
            <a:endParaRPr lang="es-ES_tradnl" dirty="0">
              <a:solidFill>
                <a:srgbClr val="000000"/>
              </a:solidFill>
            </a:endParaRPr>
          </a:p>
        </p:txBody>
      </p:sp>
    </p:spTree>
    <p:extLst>
      <p:ext uri="{BB962C8B-B14F-4D97-AF65-F5344CB8AC3E}">
        <p14:creationId xmlns:p14="http://schemas.microsoft.com/office/powerpoint/2010/main" val="706854564"/>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Line 7"/>
          <p:cNvSpPr>
            <a:spLocks/>
          </p:cNvSpPr>
          <p:nvPr/>
        </p:nvSpPr>
        <p:spPr bwMode="auto">
          <a:xfrm>
            <a:off x="762000" y="1214438"/>
            <a:ext cx="7696200" cy="0"/>
          </a:xfrm>
          <a:custGeom>
            <a:avLst/>
            <a:gdLst>
              <a:gd name="T0" fmla="*/ 3848086 w 7696203"/>
              <a:gd name="T1" fmla="*/ 7696158 w 7696203"/>
              <a:gd name="T2" fmla="*/ 3848086 w 7696203"/>
              <a:gd name="T3" fmla="*/ 0 w 7696203"/>
              <a:gd name="T4" fmla="*/ 0 w 7696203"/>
              <a:gd name="T5" fmla="*/ 7696158 w 7696203"/>
              <a:gd name="T6" fmla="*/ 17694720 60000 65536"/>
              <a:gd name="T7" fmla="*/ 0 60000 65536"/>
              <a:gd name="T8" fmla="*/ 5898240 60000 65536"/>
              <a:gd name="T9" fmla="*/ 11796480 60000 65536"/>
              <a:gd name="T10" fmla="*/ 5898240 60000 65536"/>
              <a:gd name="T11" fmla="*/ 17694720 60000 65536"/>
              <a:gd name="T12" fmla="*/ 0 w 7696203"/>
              <a:gd name="T13" fmla="*/ 7696203 w 7696203"/>
            </a:gdLst>
            <a:ahLst/>
            <a:cxnLst>
              <a:cxn ang="T6">
                <a:pos x="T0" y="0"/>
              </a:cxn>
              <a:cxn ang="T7">
                <a:pos x="T1" y="0"/>
              </a:cxn>
              <a:cxn ang="T8">
                <a:pos x="T2" y="0"/>
              </a:cxn>
              <a:cxn ang="T9">
                <a:pos x="T3" y="0"/>
              </a:cxn>
              <a:cxn ang="T10">
                <a:pos x="T4" y="0"/>
              </a:cxn>
              <a:cxn ang="T11">
                <a:pos x="T5" y="0"/>
              </a:cxn>
            </a:cxnLst>
            <a:rect l="T12" t="0" r="T13" b="0"/>
            <a:pathLst>
              <a:path w="7696203">
                <a:moveTo>
                  <a:pt x="0" y="0"/>
                </a:moveTo>
                <a:lnTo>
                  <a:pt x="7696203" y="1"/>
                </a:lnTo>
              </a:path>
            </a:pathLst>
          </a:custGeom>
          <a:noFill/>
          <a:ln w="2857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pPr>
              <a:spcBef>
                <a:spcPct val="0"/>
              </a:spcBef>
            </a:pPr>
            <a:endParaRPr lang="ca-ES" sz="1800" b="0">
              <a:solidFill>
                <a:prstClr val="black"/>
              </a:solidFill>
              <a:latin typeface="Calibri"/>
              <a:ea typeface="+mn-ea"/>
            </a:endParaRPr>
          </a:p>
        </p:txBody>
      </p:sp>
      <p:sp>
        <p:nvSpPr>
          <p:cNvPr id="2" name="Rectangle 2"/>
          <p:cNvSpPr txBox="1">
            <a:spLocks noGrp="1"/>
          </p:cNvSpPr>
          <p:nvPr>
            <p:ph type="ctrTitle"/>
          </p:nvPr>
        </p:nvSpPr>
        <p:spPr>
          <a:xfrm>
            <a:off x="685800" y="3525834"/>
            <a:ext cx="7772400" cy="641351"/>
          </a:xfrm>
        </p:spPr>
        <p:txBody>
          <a:bodyPr anchor="ctr" anchorCtr="1">
            <a:spAutoFit/>
          </a:bodyPr>
          <a:lstStyle>
            <a:lvl1pPr algn="ctr">
              <a:defRPr sz="3600"/>
            </a:lvl1pPr>
          </a:lstStyle>
          <a:p>
            <a:pPr lvl="0"/>
            <a:r>
              <a:rPr lang="ca-ES"/>
              <a:t>Clic para editar estilo título patrón</a:t>
            </a:r>
          </a:p>
        </p:txBody>
      </p:sp>
      <p:sp>
        <p:nvSpPr>
          <p:cNvPr id="3" name="Rectangle 3"/>
          <p:cNvSpPr txBox="1">
            <a:spLocks noGrp="1"/>
          </p:cNvSpPr>
          <p:nvPr>
            <p:ph type="subTitle" idx="1"/>
          </p:nvPr>
        </p:nvSpPr>
        <p:spPr>
          <a:xfrm>
            <a:off x="1371600" y="4875215"/>
            <a:ext cx="6400800" cy="761996"/>
          </a:xfrm>
        </p:spPr>
        <p:txBody>
          <a:bodyPr anchorCtr="1"/>
          <a:lstStyle>
            <a:lvl1pPr marL="0" indent="0" algn="ctr">
              <a:spcBef>
                <a:spcPts val="500"/>
              </a:spcBef>
              <a:buNone/>
              <a:defRPr sz="2200" b="1"/>
            </a:lvl1pPr>
          </a:lstStyle>
          <a:p>
            <a:pPr lvl="0"/>
            <a:r>
              <a:rPr lang="ca-ES"/>
              <a:t>Haga clic para modificar el estilo de subtítulo del patrón</a:t>
            </a:r>
          </a:p>
        </p:txBody>
      </p:sp>
      <p:sp>
        <p:nvSpPr>
          <p:cNvPr id="5" name="Rectangle 4"/>
          <p:cNvSpPr txBox="1">
            <a:spLocks noGrp="1"/>
          </p:cNvSpPr>
          <p:nvPr>
            <p:ph type="dt" sz="half" idx="10"/>
          </p:nvPr>
        </p:nvSpPr>
        <p:spPr/>
        <p:txBody>
          <a:bodyPr/>
          <a:lstStyle>
            <a:lvl1pPr>
              <a:defRPr/>
            </a:lvl1pPr>
          </a:lstStyle>
          <a:p>
            <a:pPr>
              <a:defRPr/>
            </a:pPr>
            <a:endParaRPr/>
          </a:p>
        </p:txBody>
      </p:sp>
      <p:sp>
        <p:nvSpPr>
          <p:cNvPr id="6" name="Rectangle 5"/>
          <p:cNvSpPr txBox="1">
            <a:spLocks noGrp="1"/>
          </p:cNvSpPr>
          <p:nvPr>
            <p:ph type="ftr" sz="quarter" idx="11"/>
          </p:nvPr>
        </p:nvSpPr>
        <p:spPr/>
        <p:txBody>
          <a:bodyPr/>
          <a:lstStyle>
            <a:lvl1pPr>
              <a:defRPr/>
            </a:lvl1pPr>
          </a:lstStyle>
          <a:p>
            <a:pPr>
              <a:defRPr/>
            </a:pPr>
            <a:endParaRPr/>
          </a:p>
        </p:txBody>
      </p:sp>
      <p:sp>
        <p:nvSpPr>
          <p:cNvPr id="7" name="Rectangle 6"/>
          <p:cNvSpPr txBox="1">
            <a:spLocks noGrp="1"/>
          </p:cNvSpPr>
          <p:nvPr>
            <p:ph type="sldNum" sz="quarter" idx="12"/>
          </p:nvPr>
        </p:nvSpPr>
        <p:spPr/>
        <p:txBody>
          <a:bodyPr/>
          <a:lstStyle>
            <a:lvl1pPr>
              <a:defRPr sz="1200" b="1"/>
            </a:lvl1pPr>
          </a:lstStyle>
          <a:p>
            <a:pPr>
              <a:defRPr/>
            </a:pPr>
            <a:fld id="{662FB97F-5C04-4411-A9A2-6545B8FC02FA}" type="slidenum">
              <a:rPr/>
              <a:pPr>
                <a:defRPr/>
              </a:pPr>
              <a:t>‹Nº›</a:t>
            </a:fld>
            <a:endParaRPr/>
          </a:p>
        </p:txBody>
      </p:sp>
    </p:spTree>
    <p:extLst>
      <p:ext uri="{BB962C8B-B14F-4D97-AF65-F5344CB8AC3E}">
        <p14:creationId xmlns:p14="http://schemas.microsoft.com/office/powerpoint/2010/main" val="608565100"/>
      </p:ext>
    </p:extLst>
  </p:cSld>
  <p:clrMapOvr>
    <a:masterClrMapping/>
  </p:clrMapOvr>
  <p:transition spd="slow"/>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2" name="Marcador de contenido 2"/>
          <p:cNvSpPr txBox="1">
            <a:spLocks noGrp="1"/>
          </p:cNvSpPr>
          <p:nvPr>
            <p:ph idx="4294967295"/>
          </p:nvPr>
        </p:nvSpPr>
        <p:spPr/>
        <p:txBody>
          <a:bodyPr/>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txBox="1">
            <a:spLocks noGrp="1"/>
          </p:cNvSpPr>
          <p:nvPr>
            <p:ph type="dt" sz="half" idx="10"/>
          </p:nvPr>
        </p:nvSpPr>
        <p:spPr>
          <a:ln/>
        </p:spPr>
        <p:txBody>
          <a:bodyPr/>
          <a:lstStyle>
            <a:lvl1pPr>
              <a:defRPr/>
            </a:lvl1pPr>
          </a:lstStyle>
          <a:p>
            <a:pPr>
              <a:defRPr/>
            </a:pPr>
            <a:endParaRPr/>
          </a:p>
        </p:txBody>
      </p:sp>
      <p:sp>
        <p:nvSpPr>
          <p:cNvPr id="4" name="Rectangle 5"/>
          <p:cNvSpPr txBox="1">
            <a:spLocks noGrp="1"/>
          </p:cNvSpPr>
          <p:nvPr>
            <p:ph type="ftr" sz="quarter" idx="11"/>
          </p:nvPr>
        </p:nvSpPr>
        <p:spPr>
          <a:ln/>
        </p:spPr>
        <p:txBody>
          <a:bodyPr/>
          <a:lstStyle>
            <a:lvl1pPr>
              <a:defRPr/>
            </a:lvl1pPr>
          </a:lstStyle>
          <a:p>
            <a:pPr>
              <a:defRPr/>
            </a:pPr>
            <a:endParaRPr/>
          </a:p>
        </p:txBody>
      </p:sp>
      <p:sp>
        <p:nvSpPr>
          <p:cNvPr id="5" name="Rectangle 6"/>
          <p:cNvSpPr txBox="1">
            <a:spLocks noGrp="1"/>
          </p:cNvSpPr>
          <p:nvPr>
            <p:ph type="sldNum" sz="quarter" idx="12"/>
          </p:nvPr>
        </p:nvSpPr>
        <p:spPr>
          <a:ln/>
        </p:spPr>
        <p:txBody>
          <a:bodyPr/>
          <a:lstStyle>
            <a:lvl1pPr>
              <a:defRPr/>
            </a:lvl1pPr>
          </a:lstStyle>
          <a:p>
            <a:pPr>
              <a:defRPr/>
            </a:pPr>
            <a:fld id="{8F052D95-F4E8-45F8-BF18-5C62419BB346}" type="slidenum">
              <a:rPr/>
              <a:pPr>
                <a:defRPr/>
              </a:pPr>
              <a:t>‹Nº›</a:t>
            </a:fld>
            <a:endParaRPr/>
          </a:p>
        </p:txBody>
      </p:sp>
    </p:spTree>
    <p:extLst>
      <p:ext uri="{BB962C8B-B14F-4D97-AF65-F5344CB8AC3E}">
        <p14:creationId xmlns:p14="http://schemas.microsoft.com/office/powerpoint/2010/main" val="2053228790"/>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722311" y="4406895"/>
            <a:ext cx="7772400" cy="1362071"/>
          </a:xfrm>
        </p:spPr>
        <p:txBody>
          <a:bodyPr anchor="t"/>
          <a:lstStyle>
            <a:lvl1pPr>
              <a:defRPr lang="es-ES" sz="4000" cap="all"/>
            </a:lvl1pPr>
          </a:lstStyle>
          <a:p>
            <a:pPr lvl="0"/>
            <a:r>
              <a:rPr lang="es-ES"/>
              <a:t>Clic para editar título</a:t>
            </a:r>
          </a:p>
        </p:txBody>
      </p:sp>
      <p:sp>
        <p:nvSpPr>
          <p:cNvPr id="3" name="Marcador de texto 2"/>
          <p:cNvSpPr txBox="1">
            <a:spLocks noGrp="1"/>
          </p:cNvSpPr>
          <p:nvPr>
            <p:ph type="body" idx="1"/>
          </p:nvPr>
        </p:nvSpPr>
        <p:spPr>
          <a:xfrm>
            <a:off x="722311" y="2906713"/>
            <a:ext cx="7772400" cy="1500182"/>
          </a:xfrm>
        </p:spPr>
        <p:txBody>
          <a:bodyPr anchor="b"/>
          <a:lstStyle>
            <a:lvl1pPr marL="0" indent="0">
              <a:spcBef>
                <a:spcPts val="500"/>
              </a:spcBef>
              <a:buNone/>
              <a:defRPr lang="es-ES" sz="2000"/>
            </a:lvl1pPr>
          </a:lstStyle>
          <a:p>
            <a:pPr lvl="0"/>
            <a:r>
              <a:rPr lang="es-ES"/>
              <a:t>Haga clic para modificar el estilo de texto del patrón</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5EFE7409-44C4-44C2-AB8F-734B5271E793}" type="slidenum">
              <a:rPr/>
              <a:pPr>
                <a:defRPr/>
              </a:pPr>
              <a:t>‹Nº›</a:t>
            </a:fld>
            <a:endParaRPr/>
          </a:p>
        </p:txBody>
      </p:sp>
    </p:spTree>
    <p:extLst>
      <p:ext uri="{BB962C8B-B14F-4D97-AF65-F5344CB8AC3E}">
        <p14:creationId xmlns:p14="http://schemas.microsoft.com/office/powerpoint/2010/main" val="1188075255"/>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4" name="Rectangle 6"/>
          <p:cNvSpPr>
            <a:spLocks noGrp="1" noChangeArrowheads="1"/>
          </p:cNvSpPr>
          <p:nvPr>
            <p:ph type="sldNum" sz="quarter" idx="12"/>
          </p:nvPr>
        </p:nvSpPr>
        <p:spPr>
          <a:ln/>
        </p:spPr>
        <p:txBody>
          <a:bodyPr/>
          <a:lstStyle>
            <a:lvl1pPr>
              <a:defRPr/>
            </a:lvl1pPr>
          </a:lstStyle>
          <a:p>
            <a:pPr>
              <a:defRPr/>
            </a:pPr>
            <a:fld id="{1240AF18-D614-4EC3-B598-A3B9AC956F19}" type="slidenum">
              <a:rPr lang="ca-ES"/>
              <a:pPr>
                <a:defRPr/>
              </a:pPr>
              <a:t>‹Nº›</a:t>
            </a:fld>
            <a:endParaRPr lang="ca-E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es-ES"/>
            </a:lvl1pPr>
          </a:lstStyle>
          <a:p>
            <a:pPr lvl="0"/>
            <a:r>
              <a:rPr lang="es-ES"/>
              <a:t>Clic para editar título</a:t>
            </a:r>
          </a:p>
        </p:txBody>
      </p:sp>
      <p:sp>
        <p:nvSpPr>
          <p:cNvPr id="3" name="Marcador de contenido 2"/>
          <p:cNvSpPr txBox="1">
            <a:spLocks noGrp="1"/>
          </p:cNvSpPr>
          <p:nvPr>
            <p:ph idx="1"/>
          </p:nvPr>
        </p:nvSpPr>
        <p:spPr>
          <a:xfrm>
            <a:off x="685800" y="2517772"/>
            <a:ext cx="3810003" cy="1541458"/>
          </a:xfrm>
        </p:spPr>
        <p:txBody>
          <a:bodyPr/>
          <a:lstStyle>
            <a:lvl1pPr>
              <a:spcBef>
                <a:spcPts val="700"/>
              </a:spcBef>
              <a:defRPr lang="es-ES" sz="2800"/>
            </a:lvl1pPr>
            <a:lvl2pPr>
              <a:spcBef>
                <a:spcPts val="600"/>
              </a:spcBef>
              <a:defRPr lang="es-ES" sz="2400"/>
            </a:lvl2pPr>
            <a:lvl3pPr>
              <a:spcBef>
                <a:spcPts val="500"/>
              </a:spcBef>
              <a:defRPr lang="es-ES" sz="2000"/>
            </a:lvl3pPr>
            <a:lvl4pPr>
              <a:defRPr lang="es-ES" sz="1800"/>
            </a:lvl4pPr>
            <a:lvl5pPr>
              <a:defRPr lang="es-ES"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2517772"/>
            <a:ext cx="3811584" cy="1541458"/>
          </a:xfrm>
        </p:spPr>
        <p:txBody>
          <a:bodyPr/>
          <a:lstStyle>
            <a:lvl1pPr>
              <a:spcBef>
                <a:spcPts val="700"/>
              </a:spcBef>
              <a:defRPr lang="es-ES" sz="2800"/>
            </a:lvl1pPr>
            <a:lvl2pPr>
              <a:spcBef>
                <a:spcPts val="600"/>
              </a:spcBef>
              <a:defRPr lang="es-ES" sz="2400"/>
            </a:lvl2pPr>
            <a:lvl3pPr>
              <a:spcBef>
                <a:spcPts val="500"/>
              </a:spcBef>
              <a:defRPr lang="es-ES" sz="2000"/>
            </a:lvl3pPr>
            <a:lvl4pPr>
              <a:defRPr lang="es-ES" sz="1800"/>
            </a:lvl4pPr>
            <a:lvl5pPr>
              <a:defRPr lang="es-ES"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29F0D879-3F60-4E22-A918-A6C0040F6F9D}" type="slidenum">
              <a:rPr/>
              <a:pPr>
                <a:defRPr/>
              </a:pPr>
              <a:t>‹Nº›</a:t>
            </a:fld>
            <a:endParaRPr/>
          </a:p>
        </p:txBody>
      </p:sp>
    </p:spTree>
    <p:extLst>
      <p:ext uri="{BB962C8B-B14F-4D97-AF65-F5344CB8AC3E}">
        <p14:creationId xmlns:p14="http://schemas.microsoft.com/office/powerpoint/2010/main" val="1676027260"/>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457200" y="274640"/>
            <a:ext cx="8229600" cy="1143000"/>
          </a:xfrm>
        </p:spPr>
        <p:txBody>
          <a:bodyPr/>
          <a:lstStyle>
            <a:lvl1pPr>
              <a:defRPr lang="es-ES"/>
            </a:lvl1pPr>
          </a:lstStyle>
          <a:p>
            <a:pPr lvl="0"/>
            <a:r>
              <a:rPr lang="es-ES"/>
              <a:t>Clic para editar título</a:t>
            </a:r>
          </a:p>
        </p:txBody>
      </p:sp>
      <p:sp>
        <p:nvSpPr>
          <p:cNvPr id="3" name="Marcador de texto 2"/>
          <p:cNvSpPr txBox="1">
            <a:spLocks noGrp="1"/>
          </p:cNvSpPr>
          <p:nvPr>
            <p:ph type="body" idx="1"/>
          </p:nvPr>
        </p:nvSpPr>
        <p:spPr>
          <a:xfrm>
            <a:off x="457200" y="1535113"/>
            <a:ext cx="4040184" cy="639759"/>
          </a:xfrm>
        </p:spPr>
        <p:txBody>
          <a:bodyPr anchor="b"/>
          <a:lstStyle>
            <a:lvl1pPr marL="0" indent="0">
              <a:spcBef>
                <a:spcPts val="600"/>
              </a:spcBef>
              <a:buNone/>
              <a:defRPr lang="es-ES" sz="2400" b="1"/>
            </a:lvl1pPr>
          </a:lstStyle>
          <a:p>
            <a:pPr lvl="0"/>
            <a:r>
              <a:rPr lang="es-ES"/>
              <a:t>Haga clic para modificar el estilo de texto del patrón</a:t>
            </a:r>
          </a:p>
        </p:txBody>
      </p:sp>
      <p:sp>
        <p:nvSpPr>
          <p:cNvPr id="4" name="Marcador de contenido 3"/>
          <p:cNvSpPr txBox="1">
            <a:spLocks noGrp="1"/>
          </p:cNvSpPr>
          <p:nvPr>
            <p:ph idx="2"/>
          </p:nvPr>
        </p:nvSpPr>
        <p:spPr>
          <a:xfrm>
            <a:off x="457200" y="2174872"/>
            <a:ext cx="4040184" cy="3951286"/>
          </a:xfrm>
        </p:spPr>
        <p:txBody>
          <a:bodyPr/>
          <a:lstStyle>
            <a:lvl1pPr>
              <a:spcBef>
                <a:spcPts val="600"/>
              </a:spcBef>
              <a:defRPr lang="es-ES" sz="2400"/>
            </a:lvl1pPr>
            <a:lvl2pPr>
              <a:spcBef>
                <a:spcPts val="500"/>
              </a:spcBef>
              <a:defRPr lang="es-ES" sz="2000"/>
            </a:lvl2pPr>
            <a:lvl3pPr>
              <a:defRPr lang="es-ES" sz="1800"/>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45023" y="1535113"/>
            <a:ext cx="4041776" cy="639759"/>
          </a:xfrm>
        </p:spPr>
        <p:txBody>
          <a:bodyPr anchor="b"/>
          <a:lstStyle>
            <a:lvl1pPr marL="0" indent="0">
              <a:spcBef>
                <a:spcPts val="600"/>
              </a:spcBef>
              <a:buNone/>
              <a:defRPr lang="es-ES" sz="2400" b="1"/>
            </a:lvl1pPr>
          </a:lstStyle>
          <a:p>
            <a:pPr lvl="0"/>
            <a:r>
              <a:rPr lang="es-ES"/>
              <a:t>Haga clic para modificar el estilo de texto del patrón</a:t>
            </a:r>
          </a:p>
        </p:txBody>
      </p:sp>
      <p:sp>
        <p:nvSpPr>
          <p:cNvPr id="6" name="Marcador de contenido 5"/>
          <p:cNvSpPr txBox="1">
            <a:spLocks noGrp="1"/>
          </p:cNvSpPr>
          <p:nvPr>
            <p:ph idx="4"/>
          </p:nvPr>
        </p:nvSpPr>
        <p:spPr>
          <a:xfrm>
            <a:off x="4645023" y="2174872"/>
            <a:ext cx="4041776" cy="3951286"/>
          </a:xfrm>
        </p:spPr>
        <p:txBody>
          <a:bodyPr/>
          <a:lstStyle>
            <a:lvl1pPr>
              <a:spcBef>
                <a:spcPts val="600"/>
              </a:spcBef>
              <a:defRPr lang="es-ES" sz="2400"/>
            </a:lvl1pPr>
            <a:lvl2pPr>
              <a:spcBef>
                <a:spcPts val="500"/>
              </a:spcBef>
              <a:defRPr lang="es-ES" sz="2000"/>
            </a:lvl2pPr>
            <a:lvl3pPr>
              <a:defRPr lang="es-ES" sz="1800"/>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txBox="1">
            <a:spLocks noGrp="1"/>
          </p:cNvSpPr>
          <p:nvPr>
            <p:ph type="dt" sz="half" idx="10"/>
          </p:nvPr>
        </p:nvSpPr>
        <p:spPr>
          <a:ln/>
        </p:spPr>
        <p:txBody>
          <a:bodyPr/>
          <a:lstStyle>
            <a:lvl1pPr>
              <a:defRPr/>
            </a:lvl1pPr>
          </a:lstStyle>
          <a:p>
            <a:pPr>
              <a:defRPr/>
            </a:pPr>
            <a:endParaRPr/>
          </a:p>
        </p:txBody>
      </p:sp>
      <p:sp>
        <p:nvSpPr>
          <p:cNvPr id="8" name="Rectangle 5"/>
          <p:cNvSpPr txBox="1">
            <a:spLocks noGrp="1"/>
          </p:cNvSpPr>
          <p:nvPr>
            <p:ph type="ftr" sz="quarter" idx="11"/>
          </p:nvPr>
        </p:nvSpPr>
        <p:spPr>
          <a:ln/>
        </p:spPr>
        <p:txBody>
          <a:bodyPr/>
          <a:lstStyle>
            <a:lvl1pPr>
              <a:defRPr/>
            </a:lvl1pPr>
          </a:lstStyle>
          <a:p>
            <a:pPr>
              <a:defRPr/>
            </a:pPr>
            <a:endParaRPr/>
          </a:p>
        </p:txBody>
      </p:sp>
      <p:sp>
        <p:nvSpPr>
          <p:cNvPr id="9" name="Rectangle 6"/>
          <p:cNvSpPr txBox="1">
            <a:spLocks noGrp="1"/>
          </p:cNvSpPr>
          <p:nvPr>
            <p:ph type="sldNum" sz="quarter" idx="12"/>
          </p:nvPr>
        </p:nvSpPr>
        <p:spPr>
          <a:ln/>
        </p:spPr>
        <p:txBody>
          <a:bodyPr/>
          <a:lstStyle>
            <a:lvl1pPr>
              <a:defRPr/>
            </a:lvl1pPr>
          </a:lstStyle>
          <a:p>
            <a:pPr>
              <a:defRPr/>
            </a:pPr>
            <a:fld id="{FBD8AEB9-CD76-4415-AC99-9EDF7D96EF18}" type="slidenum">
              <a:rPr/>
              <a:pPr>
                <a:defRPr/>
              </a:pPr>
              <a:t>‹Nº›</a:t>
            </a:fld>
            <a:endParaRPr/>
          </a:p>
        </p:txBody>
      </p:sp>
    </p:spTree>
    <p:extLst>
      <p:ext uri="{BB962C8B-B14F-4D97-AF65-F5344CB8AC3E}">
        <p14:creationId xmlns:p14="http://schemas.microsoft.com/office/powerpoint/2010/main" val="1382461566"/>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es-ES"/>
            </a:lvl1pPr>
          </a:lstStyle>
          <a:p>
            <a:pPr lvl="0"/>
            <a:r>
              <a:rPr lang="es-ES"/>
              <a:t>Clic para editar título</a:t>
            </a:r>
          </a:p>
        </p:txBody>
      </p:sp>
      <p:sp>
        <p:nvSpPr>
          <p:cNvPr id="3" name="Rectangle 4"/>
          <p:cNvSpPr txBox="1">
            <a:spLocks noGrp="1"/>
          </p:cNvSpPr>
          <p:nvPr>
            <p:ph type="dt" sz="half" idx="10"/>
          </p:nvPr>
        </p:nvSpPr>
        <p:spPr>
          <a:ln/>
        </p:spPr>
        <p:txBody>
          <a:bodyPr/>
          <a:lstStyle>
            <a:lvl1pPr>
              <a:defRPr/>
            </a:lvl1pPr>
          </a:lstStyle>
          <a:p>
            <a:pPr>
              <a:defRPr/>
            </a:pPr>
            <a:endParaRPr/>
          </a:p>
        </p:txBody>
      </p:sp>
      <p:sp>
        <p:nvSpPr>
          <p:cNvPr id="4" name="Rectangle 5"/>
          <p:cNvSpPr txBox="1">
            <a:spLocks noGrp="1"/>
          </p:cNvSpPr>
          <p:nvPr>
            <p:ph type="ftr" sz="quarter" idx="11"/>
          </p:nvPr>
        </p:nvSpPr>
        <p:spPr>
          <a:ln/>
        </p:spPr>
        <p:txBody>
          <a:bodyPr/>
          <a:lstStyle>
            <a:lvl1pPr>
              <a:defRPr/>
            </a:lvl1pPr>
          </a:lstStyle>
          <a:p>
            <a:pPr>
              <a:defRPr/>
            </a:pPr>
            <a:endParaRPr/>
          </a:p>
        </p:txBody>
      </p:sp>
      <p:sp>
        <p:nvSpPr>
          <p:cNvPr id="5" name="Rectangle 6"/>
          <p:cNvSpPr txBox="1">
            <a:spLocks noGrp="1"/>
          </p:cNvSpPr>
          <p:nvPr>
            <p:ph type="sldNum" sz="quarter" idx="12"/>
          </p:nvPr>
        </p:nvSpPr>
        <p:spPr>
          <a:ln/>
        </p:spPr>
        <p:txBody>
          <a:bodyPr/>
          <a:lstStyle>
            <a:lvl1pPr>
              <a:defRPr/>
            </a:lvl1pPr>
          </a:lstStyle>
          <a:p>
            <a:pPr>
              <a:defRPr/>
            </a:pPr>
            <a:fld id="{35257ED0-2156-4D2A-A046-D7F82DAC5F85}" type="slidenum">
              <a:rPr/>
              <a:pPr>
                <a:defRPr/>
              </a:pPr>
              <a:t>‹Nº›</a:t>
            </a:fld>
            <a:endParaRPr/>
          </a:p>
        </p:txBody>
      </p:sp>
    </p:spTree>
    <p:extLst>
      <p:ext uri="{BB962C8B-B14F-4D97-AF65-F5344CB8AC3E}">
        <p14:creationId xmlns:p14="http://schemas.microsoft.com/office/powerpoint/2010/main" val="142217022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endParaRPr/>
          </a:p>
        </p:txBody>
      </p:sp>
      <p:sp>
        <p:nvSpPr>
          <p:cNvPr id="3" name="Rectangle 5"/>
          <p:cNvSpPr txBox="1">
            <a:spLocks noGrp="1"/>
          </p:cNvSpPr>
          <p:nvPr>
            <p:ph type="ftr" sz="quarter" idx="11"/>
          </p:nvPr>
        </p:nvSpPr>
        <p:spPr>
          <a:ln/>
        </p:spPr>
        <p:txBody>
          <a:bodyPr/>
          <a:lstStyle>
            <a:lvl1pPr>
              <a:defRPr/>
            </a:lvl1pPr>
          </a:lstStyle>
          <a:p>
            <a:pPr>
              <a:defRPr/>
            </a:pPr>
            <a:endParaRPr/>
          </a:p>
        </p:txBody>
      </p:sp>
      <p:sp>
        <p:nvSpPr>
          <p:cNvPr id="4" name="Rectangle 6"/>
          <p:cNvSpPr txBox="1">
            <a:spLocks noGrp="1"/>
          </p:cNvSpPr>
          <p:nvPr>
            <p:ph type="sldNum" sz="quarter" idx="12"/>
          </p:nvPr>
        </p:nvSpPr>
        <p:spPr>
          <a:ln/>
        </p:spPr>
        <p:txBody>
          <a:bodyPr/>
          <a:lstStyle>
            <a:lvl1pPr>
              <a:defRPr/>
            </a:lvl1pPr>
          </a:lstStyle>
          <a:p>
            <a:pPr>
              <a:defRPr/>
            </a:pPr>
            <a:fld id="{E6DAF90B-74C0-4608-8B67-EC834CE324FF}" type="slidenum">
              <a:rPr/>
              <a:pPr>
                <a:defRPr/>
              </a:pPr>
              <a:t>‹Nº›</a:t>
            </a:fld>
            <a:endParaRPr/>
          </a:p>
        </p:txBody>
      </p:sp>
    </p:spTree>
    <p:extLst>
      <p:ext uri="{BB962C8B-B14F-4D97-AF65-F5344CB8AC3E}">
        <p14:creationId xmlns:p14="http://schemas.microsoft.com/office/powerpoint/2010/main" val="2366075630"/>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457200" y="273048"/>
            <a:ext cx="3008311" cy="1162046"/>
          </a:xfrm>
        </p:spPr>
        <p:txBody>
          <a:bodyPr/>
          <a:lstStyle>
            <a:lvl1pPr>
              <a:defRPr lang="es-ES" sz="2000"/>
            </a:lvl1pPr>
          </a:lstStyle>
          <a:p>
            <a:pPr lvl="0"/>
            <a:r>
              <a:rPr lang="es-ES"/>
              <a:t>Clic para editar título</a:t>
            </a:r>
          </a:p>
        </p:txBody>
      </p:sp>
      <p:sp>
        <p:nvSpPr>
          <p:cNvPr id="3" name="Marcador de contenido 2"/>
          <p:cNvSpPr txBox="1">
            <a:spLocks noGrp="1"/>
          </p:cNvSpPr>
          <p:nvPr>
            <p:ph idx="1"/>
          </p:nvPr>
        </p:nvSpPr>
        <p:spPr>
          <a:xfrm>
            <a:off x="3575047" y="273048"/>
            <a:ext cx="5111752" cy="5853110"/>
          </a:xfrm>
        </p:spPr>
        <p:txBody>
          <a:bodyPr/>
          <a:lstStyle>
            <a:lvl1pPr>
              <a:spcBef>
                <a:spcPts val="800"/>
              </a:spcBef>
              <a:defRPr lang="es-ES" sz="3200"/>
            </a:lvl1pPr>
            <a:lvl2pPr>
              <a:spcBef>
                <a:spcPts val="700"/>
              </a:spcBef>
              <a:defRPr lang="es-ES" sz="2800"/>
            </a:lvl2pPr>
            <a:lvl3pPr>
              <a:spcBef>
                <a:spcPts val="600"/>
              </a:spcBef>
              <a:defRPr lang="es-ES" sz="2400"/>
            </a:lvl3pPr>
            <a:lvl4pPr>
              <a:spcBef>
                <a:spcPts val="500"/>
              </a:spcBef>
              <a:defRPr lang="es-ES" sz="2000"/>
            </a:lvl4pPr>
            <a:lvl5pPr>
              <a:spcBef>
                <a:spcPts val="500"/>
              </a:spcBef>
              <a:defRPr lang="es-ES"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457200" y="1435095"/>
            <a:ext cx="3008311" cy="4691064"/>
          </a:xfrm>
        </p:spPr>
        <p:txBody>
          <a:bodyPr/>
          <a:lstStyle>
            <a:lvl1pPr marL="0" indent="0">
              <a:spcBef>
                <a:spcPts val="300"/>
              </a:spcBef>
              <a:buNone/>
              <a:defRPr lang="es-ES" sz="1400"/>
            </a:lvl1pPr>
          </a:lstStyle>
          <a:p>
            <a:pPr lvl="0"/>
            <a:r>
              <a:rPr lang="es-ES"/>
              <a:t>Haga clic para modificar el estilo de texto del patrón</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AFAF2B27-B889-49CC-AA90-14265A1F2B65}" type="slidenum">
              <a:rPr/>
              <a:pPr>
                <a:defRPr/>
              </a:pPr>
              <a:t>‹Nº›</a:t>
            </a:fld>
            <a:endParaRPr/>
          </a:p>
        </p:txBody>
      </p:sp>
    </p:spTree>
    <p:extLst>
      <p:ext uri="{BB962C8B-B14F-4D97-AF65-F5344CB8AC3E}">
        <p14:creationId xmlns:p14="http://schemas.microsoft.com/office/powerpoint/2010/main" val="239776230"/>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1792288" y="4800600"/>
            <a:ext cx="5486400" cy="566735"/>
          </a:xfrm>
        </p:spPr>
        <p:txBody>
          <a:bodyPr/>
          <a:lstStyle>
            <a:lvl1pPr>
              <a:defRPr lang="es-ES" sz="2000"/>
            </a:lvl1pPr>
          </a:lstStyle>
          <a:p>
            <a:pPr lvl="0"/>
            <a:r>
              <a:rPr lang="es-ES"/>
              <a:t>Clic para editar título</a:t>
            </a:r>
          </a:p>
        </p:txBody>
      </p:sp>
      <p:sp>
        <p:nvSpPr>
          <p:cNvPr id="3" name="Marcador de posición de imagen 2"/>
          <p:cNvSpPr txBox="1">
            <a:spLocks noGrp="1"/>
          </p:cNvSpPr>
          <p:nvPr>
            <p:ph type="pic" idx="1"/>
          </p:nvPr>
        </p:nvSpPr>
        <p:spPr>
          <a:xfrm>
            <a:off x="1792288" y="612776"/>
            <a:ext cx="5486400" cy="4114800"/>
          </a:xfrm>
        </p:spPr>
        <p:txBody>
          <a:bodyPr/>
          <a:lstStyle>
            <a:lvl1pPr marL="0" indent="0">
              <a:spcBef>
                <a:spcPts val="800"/>
              </a:spcBef>
              <a:buNone/>
              <a:defRPr lang="es-ES" sz="3200"/>
            </a:lvl1pPr>
          </a:lstStyle>
          <a:p>
            <a:pPr lvl="0"/>
            <a:endParaRPr lang="es-ES" noProof="0" smtClean="0"/>
          </a:p>
        </p:txBody>
      </p:sp>
      <p:sp>
        <p:nvSpPr>
          <p:cNvPr id="4" name="Marcador de texto 3"/>
          <p:cNvSpPr txBox="1">
            <a:spLocks noGrp="1"/>
          </p:cNvSpPr>
          <p:nvPr>
            <p:ph type="body" idx="2"/>
          </p:nvPr>
        </p:nvSpPr>
        <p:spPr>
          <a:xfrm>
            <a:off x="1792288" y="5367335"/>
            <a:ext cx="5486400" cy="804864"/>
          </a:xfrm>
        </p:spPr>
        <p:txBody>
          <a:bodyPr/>
          <a:lstStyle>
            <a:lvl1pPr marL="0" indent="0">
              <a:spcBef>
                <a:spcPts val="300"/>
              </a:spcBef>
              <a:buNone/>
              <a:defRPr lang="es-ES" sz="1400"/>
            </a:lvl1pPr>
          </a:lstStyle>
          <a:p>
            <a:pPr lvl="0"/>
            <a:r>
              <a:rPr lang="es-ES"/>
              <a:t>Haga clic para modificar el estilo de texto del patrón</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152D11B4-9D65-4C45-822B-355E1BA86DF3}" type="slidenum">
              <a:rPr/>
              <a:pPr>
                <a:defRPr/>
              </a:pPr>
              <a:t>‹Nº›</a:t>
            </a:fld>
            <a:endParaRPr/>
          </a:p>
        </p:txBody>
      </p:sp>
    </p:spTree>
    <p:extLst>
      <p:ext uri="{BB962C8B-B14F-4D97-AF65-F5344CB8AC3E}">
        <p14:creationId xmlns:p14="http://schemas.microsoft.com/office/powerpoint/2010/main" val="2256435294"/>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es-ES"/>
            </a:lvl1pPr>
          </a:lstStyle>
          <a:p>
            <a:pPr lvl="0"/>
            <a:r>
              <a:rPr lang="es-ES"/>
              <a:t>Clic para editar título</a:t>
            </a:r>
          </a:p>
        </p:txBody>
      </p:sp>
      <p:sp>
        <p:nvSpPr>
          <p:cNvPr id="3" name="Marcador de texto vertical 2"/>
          <p:cNvSpPr txBox="1">
            <a:spLocks noGrp="1"/>
          </p:cNvSpPr>
          <p:nvPr>
            <p:ph type="body" orient="vert" idx="1"/>
          </p:nvPr>
        </p:nvSpPr>
        <p:spPr/>
        <p:txBody>
          <a:bodyPr vert="eaVert"/>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81AA5874-7C04-4306-ABBD-86552748BD7A}" type="slidenum">
              <a:rPr/>
              <a:pPr>
                <a:defRPr/>
              </a:pPr>
              <a:t>‹Nº›</a:t>
            </a:fld>
            <a:endParaRPr/>
          </a:p>
        </p:txBody>
      </p:sp>
    </p:spTree>
    <p:extLst>
      <p:ext uri="{BB962C8B-B14F-4D97-AF65-F5344CB8AC3E}">
        <p14:creationId xmlns:p14="http://schemas.microsoft.com/office/powerpoint/2010/main" val="3604242608"/>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516691" y="611184"/>
            <a:ext cx="1943100" cy="3448046"/>
          </a:xfrm>
        </p:spPr>
        <p:txBody>
          <a:bodyPr vert="eaVert"/>
          <a:lstStyle>
            <a:lvl1pPr>
              <a:defRPr lang="es-ES"/>
            </a:lvl1pPr>
          </a:lstStyle>
          <a:p>
            <a:pPr lvl="0"/>
            <a:r>
              <a:rPr lang="es-ES"/>
              <a:t>Clic para editar título</a:t>
            </a:r>
          </a:p>
        </p:txBody>
      </p:sp>
      <p:sp>
        <p:nvSpPr>
          <p:cNvPr id="3" name="Marcador de texto vertical 2"/>
          <p:cNvSpPr txBox="1">
            <a:spLocks noGrp="1"/>
          </p:cNvSpPr>
          <p:nvPr>
            <p:ph type="body" orient="vert" idx="1"/>
          </p:nvPr>
        </p:nvSpPr>
        <p:spPr>
          <a:xfrm>
            <a:off x="682627" y="611184"/>
            <a:ext cx="5681660" cy="3448046"/>
          </a:xfrm>
        </p:spPr>
        <p:txBody>
          <a:bodyPr vert="eaVert"/>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3B850095-D481-4118-B1AE-CD6B7D2E782E}" type="slidenum">
              <a:rPr/>
              <a:pPr>
                <a:defRPr/>
              </a:pPr>
              <a:t>‹Nº›</a:t>
            </a:fld>
            <a:endParaRPr/>
          </a:p>
        </p:txBody>
      </p:sp>
    </p:spTree>
    <p:extLst>
      <p:ext uri="{BB962C8B-B14F-4D97-AF65-F5344CB8AC3E}">
        <p14:creationId xmlns:p14="http://schemas.microsoft.com/office/powerpoint/2010/main" val="3250212822"/>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es-ES"/>
            </a:lvl1pPr>
          </a:lstStyle>
          <a:p>
            <a:pPr lvl="0"/>
            <a:r>
              <a:rPr lang="es-ES"/>
              <a:t>Clic para editar título</a:t>
            </a:r>
          </a:p>
        </p:txBody>
      </p:sp>
      <p:sp>
        <p:nvSpPr>
          <p:cNvPr id="3" name="Marcador de contenido 2"/>
          <p:cNvSpPr txBox="1">
            <a:spLocks noGrp="1"/>
          </p:cNvSpPr>
          <p:nvPr>
            <p:ph idx="1"/>
          </p:nvPr>
        </p:nvSpPr>
        <p:spPr>
          <a:xfrm>
            <a:off x="685800" y="2517772"/>
            <a:ext cx="3810003" cy="1541458"/>
          </a:xfrm>
        </p:spPr>
        <p:txBody>
          <a:bodyPr/>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4648196" y="2517772"/>
            <a:ext cx="3811584" cy="1541458"/>
          </a:xfrm>
        </p:spPr>
        <p:txBody>
          <a:bodyPr/>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B933F61C-3EB2-41F9-9C63-635EA7131763}" type="slidenum">
              <a:rPr/>
              <a:pPr>
                <a:defRPr/>
              </a:pPr>
              <a:t>‹Nº›</a:t>
            </a:fld>
            <a:endParaRPr/>
          </a:p>
        </p:txBody>
      </p:sp>
    </p:spTree>
    <p:extLst>
      <p:ext uri="{BB962C8B-B14F-4D97-AF65-F5344CB8AC3E}">
        <p14:creationId xmlns:p14="http://schemas.microsoft.com/office/powerpoint/2010/main" val="380129599"/>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es-ES"/>
            </a:lvl1pPr>
          </a:lstStyle>
          <a:p>
            <a:pPr lvl="0"/>
            <a:r>
              <a:rPr lang="es-ES"/>
              <a:t>Clic para editar título</a:t>
            </a:r>
          </a:p>
        </p:txBody>
      </p:sp>
      <p:sp>
        <p:nvSpPr>
          <p:cNvPr id="3" name="Marcador de gráfico 2"/>
          <p:cNvSpPr txBox="1">
            <a:spLocks noGrp="1"/>
          </p:cNvSpPr>
          <p:nvPr>
            <p:ph type="chart" idx="1"/>
          </p:nvPr>
        </p:nvSpPr>
        <p:spPr>
          <a:xfrm>
            <a:off x="685800" y="2517772"/>
            <a:ext cx="3810003" cy="1541458"/>
          </a:xfrm>
        </p:spPr>
        <p:txBody>
          <a:bodyPr/>
          <a:lstStyle>
            <a:lvl1pPr>
              <a:defRPr lang="es-ES"/>
            </a:lvl1pPr>
          </a:lstStyle>
          <a:p>
            <a:pPr lvl="0"/>
            <a:endParaRPr lang="es-ES" noProof="0" smtClean="0"/>
          </a:p>
        </p:txBody>
      </p:sp>
      <p:sp>
        <p:nvSpPr>
          <p:cNvPr id="4" name="Marcador de texto 3"/>
          <p:cNvSpPr txBox="1">
            <a:spLocks noGrp="1"/>
          </p:cNvSpPr>
          <p:nvPr>
            <p:ph type="body" idx="2"/>
          </p:nvPr>
        </p:nvSpPr>
        <p:spPr>
          <a:xfrm>
            <a:off x="4648196" y="2517772"/>
            <a:ext cx="3811584" cy="1541458"/>
          </a:xfrm>
        </p:spPr>
        <p:txBody>
          <a:bodyPr/>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099482C3-0117-4102-B9C7-7117C5376122}" type="slidenum">
              <a:rPr/>
              <a:pPr>
                <a:defRPr/>
              </a:pPr>
              <a:t>‹Nº›</a:t>
            </a:fld>
            <a:endParaRPr/>
          </a:p>
        </p:txBody>
      </p:sp>
    </p:spTree>
    <p:extLst>
      <p:ext uri="{BB962C8B-B14F-4D97-AF65-F5344CB8AC3E}">
        <p14:creationId xmlns:p14="http://schemas.microsoft.com/office/powerpoint/2010/main" val="353219534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7" name="Rectangle 6"/>
          <p:cNvSpPr>
            <a:spLocks noGrp="1" noChangeArrowheads="1"/>
          </p:cNvSpPr>
          <p:nvPr>
            <p:ph type="sldNum" sz="quarter" idx="12"/>
          </p:nvPr>
        </p:nvSpPr>
        <p:spPr>
          <a:ln/>
        </p:spPr>
        <p:txBody>
          <a:bodyPr/>
          <a:lstStyle>
            <a:lvl1pPr>
              <a:defRPr/>
            </a:lvl1pPr>
          </a:lstStyle>
          <a:p>
            <a:pPr>
              <a:defRPr/>
            </a:pPr>
            <a:fld id="{CBC54DF3-2525-4B88-A572-0A1E84460A32}" type="slidenum">
              <a:rPr lang="ca-ES"/>
              <a:pPr>
                <a:defRPr/>
              </a:pPr>
              <a:t>‹Nº›</a:t>
            </a:fld>
            <a:endParaRPr lang="ca-E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lang="es-ES"/>
            </a:lvl1pPr>
          </a:lstStyle>
          <a:p>
            <a:pPr lvl="0"/>
            <a:r>
              <a:rPr lang="es-ES"/>
              <a:t>Clic para editar título</a:t>
            </a:r>
          </a:p>
        </p:txBody>
      </p:sp>
      <p:sp>
        <p:nvSpPr>
          <p:cNvPr id="3" name="Marcador de tabla 2"/>
          <p:cNvSpPr txBox="1">
            <a:spLocks noGrp="1"/>
          </p:cNvSpPr>
          <p:nvPr>
            <p:ph type="tbl" idx="1"/>
          </p:nvPr>
        </p:nvSpPr>
        <p:spPr/>
        <p:txBody>
          <a:bodyPr/>
          <a:lstStyle>
            <a:lvl1pPr>
              <a:defRPr lang="es-ES"/>
            </a:lvl1pPr>
          </a:lstStyle>
          <a:p>
            <a:pPr lvl="0"/>
            <a:endParaRPr lang="es-ES" noProof="0" smtClean="0"/>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8FA9A36E-832B-49BC-9D79-0FB39342D730}" type="slidenum">
              <a:rPr/>
              <a:pPr>
                <a:defRPr/>
              </a:pPr>
              <a:t>‹Nº›</a:t>
            </a:fld>
            <a:endParaRPr/>
          </a:p>
        </p:txBody>
      </p:sp>
    </p:spTree>
    <p:extLst>
      <p:ext uri="{BB962C8B-B14F-4D97-AF65-F5344CB8AC3E}">
        <p14:creationId xmlns:p14="http://schemas.microsoft.com/office/powerpoint/2010/main" val="710146898"/>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ítulo y objetos">
    <p:spTree>
      <p:nvGrpSpPr>
        <p:cNvPr id="1" name=""/>
        <p:cNvGrpSpPr/>
        <p:nvPr/>
      </p:nvGrpSpPr>
      <p:grpSpPr>
        <a:xfrm>
          <a:off x="0" y="0"/>
          <a:ext cx="0" cy="0"/>
          <a:chOff x="0" y="0"/>
          <a:chExt cx="0" cy="0"/>
        </a:xfrm>
      </p:grpSpPr>
      <p:sp>
        <p:nvSpPr>
          <p:cNvPr id="2" name="Marcador de contenido 2"/>
          <p:cNvSpPr txBox="1">
            <a:spLocks noGrp="1"/>
          </p:cNvSpPr>
          <p:nvPr>
            <p:ph idx="4294967295"/>
          </p:nvPr>
        </p:nvSpPr>
        <p:spPr/>
        <p:txBody>
          <a:bodyPr/>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txBox="1">
            <a:spLocks noGrp="1"/>
          </p:cNvSpPr>
          <p:nvPr>
            <p:ph type="dt" sz="half" idx="10"/>
          </p:nvPr>
        </p:nvSpPr>
        <p:spPr>
          <a:ln/>
        </p:spPr>
        <p:txBody>
          <a:bodyPr/>
          <a:lstStyle>
            <a:lvl1pPr>
              <a:defRPr/>
            </a:lvl1pPr>
          </a:lstStyle>
          <a:p>
            <a:pPr>
              <a:defRPr/>
            </a:pPr>
            <a:endParaRPr/>
          </a:p>
        </p:txBody>
      </p:sp>
      <p:sp>
        <p:nvSpPr>
          <p:cNvPr id="4" name="Rectangle 5"/>
          <p:cNvSpPr txBox="1">
            <a:spLocks noGrp="1"/>
          </p:cNvSpPr>
          <p:nvPr>
            <p:ph type="ftr" sz="quarter" idx="11"/>
          </p:nvPr>
        </p:nvSpPr>
        <p:spPr>
          <a:ln/>
        </p:spPr>
        <p:txBody>
          <a:bodyPr/>
          <a:lstStyle>
            <a:lvl1pPr>
              <a:defRPr/>
            </a:lvl1pPr>
          </a:lstStyle>
          <a:p>
            <a:pPr>
              <a:defRPr/>
            </a:pPr>
            <a:endParaRPr/>
          </a:p>
        </p:txBody>
      </p:sp>
      <p:sp>
        <p:nvSpPr>
          <p:cNvPr id="5" name="Rectangle 6"/>
          <p:cNvSpPr txBox="1">
            <a:spLocks noGrp="1"/>
          </p:cNvSpPr>
          <p:nvPr>
            <p:ph type="sldNum" sz="quarter" idx="12"/>
          </p:nvPr>
        </p:nvSpPr>
        <p:spPr>
          <a:ln/>
        </p:spPr>
        <p:txBody>
          <a:bodyPr/>
          <a:lstStyle>
            <a:lvl1pPr>
              <a:defRPr/>
            </a:lvl1pPr>
          </a:lstStyle>
          <a:p>
            <a:pPr>
              <a:defRPr/>
            </a:pPr>
            <a:fld id="{DE33719E-FEB7-4CB7-AEA0-407ACC29D356}" type="slidenum">
              <a:rPr/>
              <a:pPr>
                <a:defRPr/>
              </a:pPr>
              <a:t>‹Nº›</a:t>
            </a:fld>
            <a:endParaRPr/>
          </a:p>
        </p:txBody>
      </p:sp>
    </p:spTree>
    <p:extLst>
      <p:ext uri="{BB962C8B-B14F-4D97-AF65-F5344CB8AC3E}">
        <p14:creationId xmlns:p14="http://schemas.microsoft.com/office/powerpoint/2010/main" val="1986585444"/>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Título y objetos">
    <p:spTree>
      <p:nvGrpSpPr>
        <p:cNvPr id="1" name=""/>
        <p:cNvGrpSpPr/>
        <p:nvPr/>
      </p:nvGrpSpPr>
      <p:grpSpPr>
        <a:xfrm>
          <a:off x="0" y="0"/>
          <a:ext cx="0" cy="0"/>
          <a:chOff x="0" y="0"/>
          <a:chExt cx="0" cy="0"/>
        </a:xfrm>
      </p:grpSpPr>
      <p:sp>
        <p:nvSpPr>
          <p:cNvPr id="2" name="Marcador de contenido 2"/>
          <p:cNvSpPr txBox="1">
            <a:spLocks noGrp="1"/>
          </p:cNvSpPr>
          <p:nvPr>
            <p:ph idx="4294967295"/>
          </p:nvPr>
        </p:nvSpPr>
        <p:spPr/>
        <p:txBody>
          <a:bodyPr/>
          <a:lstStyle>
            <a:lvl1pPr>
              <a:defRPr lang="es-ES"/>
            </a:lvl1pPr>
            <a:lvl2pPr>
              <a:defRPr lang="es-ES"/>
            </a:lvl2pPr>
            <a:lvl3pPr>
              <a:defRPr lang="es-ES"/>
            </a:lvl3pPr>
            <a:lvl4pPr>
              <a:defRPr lang="es-ES"/>
            </a:lvl4pPr>
            <a:lvl5pPr>
              <a:defRPr lang="es-ES"/>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txBox="1">
            <a:spLocks noGrp="1"/>
          </p:cNvSpPr>
          <p:nvPr>
            <p:ph type="dt" sz="half" idx="10"/>
          </p:nvPr>
        </p:nvSpPr>
        <p:spPr>
          <a:ln/>
        </p:spPr>
        <p:txBody>
          <a:bodyPr/>
          <a:lstStyle>
            <a:lvl1pPr>
              <a:defRPr/>
            </a:lvl1pPr>
          </a:lstStyle>
          <a:p>
            <a:pPr>
              <a:defRPr/>
            </a:pPr>
            <a:endParaRPr/>
          </a:p>
        </p:txBody>
      </p:sp>
      <p:sp>
        <p:nvSpPr>
          <p:cNvPr id="4" name="Rectangle 5"/>
          <p:cNvSpPr txBox="1">
            <a:spLocks noGrp="1"/>
          </p:cNvSpPr>
          <p:nvPr>
            <p:ph type="ftr" sz="quarter" idx="11"/>
          </p:nvPr>
        </p:nvSpPr>
        <p:spPr>
          <a:ln/>
        </p:spPr>
        <p:txBody>
          <a:bodyPr/>
          <a:lstStyle>
            <a:lvl1pPr>
              <a:defRPr/>
            </a:lvl1pPr>
          </a:lstStyle>
          <a:p>
            <a:pPr>
              <a:defRPr/>
            </a:pPr>
            <a:endParaRPr/>
          </a:p>
        </p:txBody>
      </p:sp>
      <p:sp>
        <p:nvSpPr>
          <p:cNvPr id="5" name="Rectangle 6"/>
          <p:cNvSpPr txBox="1">
            <a:spLocks noGrp="1"/>
          </p:cNvSpPr>
          <p:nvPr>
            <p:ph type="sldNum" sz="quarter" idx="12"/>
          </p:nvPr>
        </p:nvSpPr>
        <p:spPr>
          <a:ln/>
        </p:spPr>
        <p:txBody>
          <a:bodyPr/>
          <a:lstStyle>
            <a:lvl1pPr>
              <a:defRPr/>
            </a:lvl1pPr>
          </a:lstStyle>
          <a:p>
            <a:pPr>
              <a:defRPr/>
            </a:pPr>
            <a:fld id="{906E8AC9-F081-476A-86FB-539C3FE47D55}" type="slidenum">
              <a:rPr/>
              <a:pPr>
                <a:defRPr/>
              </a:pPr>
              <a:t>‹Nº›</a:t>
            </a:fld>
            <a:endParaRPr/>
          </a:p>
        </p:txBody>
      </p:sp>
    </p:spTree>
    <p:extLst>
      <p:ext uri="{BB962C8B-B14F-4D97-AF65-F5344CB8AC3E}">
        <p14:creationId xmlns:p14="http://schemas.microsoft.com/office/powerpoint/2010/main" val="2213988450"/>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Objectes">
    <p:spTree>
      <p:nvGrpSpPr>
        <p:cNvPr id="1" name=""/>
        <p:cNvGrpSpPr/>
        <p:nvPr/>
      </p:nvGrpSpPr>
      <p:grpSpPr>
        <a:xfrm>
          <a:off x="0" y="0"/>
          <a:ext cx="0" cy="0"/>
          <a:chOff x="0" y="0"/>
          <a:chExt cx="0" cy="0"/>
        </a:xfrm>
      </p:grpSpPr>
      <p:sp>
        <p:nvSpPr>
          <p:cNvPr id="2" name="Contenidor de contingut 1"/>
          <p:cNvSpPr txBox="1">
            <a:spLocks noGrp="1"/>
          </p:cNvSpPr>
          <p:nvPr>
            <p:ph/>
          </p:nvPr>
        </p:nvSpPr>
        <p:spPr>
          <a:xfrm>
            <a:off x="684208" y="620713"/>
            <a:ext cx="7773991" cy="5475290"/>
          </a:xfrm>
        </p:spPr>
        <p:txBody>
          <a:bodyPr/>
          <a:lstStyle>
            <a:lvl1pPr>
              <a:defRPr/>
            </a:lvl1pPr>
            <a:lvl2pPr>
              <a:defRPr/>
            </a:lvl2pPr>
            <a:lvl3pPr>
              <a:defRPr/>
            </a:lvl3pPr>
            <a:lvl4pPr>
              <a:defRPr/>
            </a:lvl4pPr>
            <a:lvl5pPr>
              <a:defRPr/>
            </a:lvl5pPr>
          </a:lstStyle>
          <a:p>
            <a:pPr lvl="0"/>
            <a:r>
              <a:rPr lang="ca-ES"/>
              <a:t>Feu clic aquí per editar els estils de text</a:t>
            </a:r>
          </a:p>
          <a:p>
            <a:pPr lvl="1"/>
            <a:r>
              <a:rPr lang="ca-ES"/>
              <a:t>Segon nivell</a:t>
            </a:r>
          </a:p>
          <a:p>
            <a:pPr lvl="2"/>
            <a:r>
              <a:rPr lang="ca-ES"/>
              <a:t>Tercer nivell</a:t>
            </a:r>
          </a:p>
          <a:p>
            <a:pPr lvl="3"/>
            <a:r>
              <a:rPr lang="ca-ES"/>
              <a:t>Quart nivell</a:t>
            </a:r>
          </a:p>
          <a:p>
            <a:pPr lvl="4"/>
            <a:r>
              <a:rPr lang="ca-ES"/>
              <a:t>Cinquè nivell</a:t>
            </a:r>
          </a:p>
        </p:txBody>
      </p:sp>
      <p:sp>
        <p:nvSpPr>
          <p:cNvPr id="3" name="Rectangle 4"/>
          <p:cNvSpPr txBox="1">
            <a:spLocks noGrp="1"/>
          </p:cNvSpPr>
          <p:nvPr>
            <p:ph type="dt" sz="half" idx="10"/>
          </p:nvPr>
        </p:nvSpPr>
        <p:spPr/>
        <p:txBody>
          <a:bodyPr anchorCtr="1"/>
          <a:lstStyle>
            <a:lvl1pPr algn="ctr">
              <a:defRPr lang="es-ES"/>
            </a:lvl1pPr>
          </a:lstStyle>
          <a:p>
            <a:pPr>
              <a:defRPr/>
            </a:pPr>
            <a:endParaRPr/>
          </a:p>
        </p:txBody>
      </p:sp>
      <p:sp>
        <p:nvSpPr>
          <p:cNvPr id="4" name="Rectangle 5"/>
          <p:cNvSpPr txBox="1">
            <a:spLocks noGrp="1"/>
          </p:cNvSpPr>
          <p:nvPr>
            <p:ph type="ftr" sz="quarter" idx="11"/>
          </p:nvPr>
        </p:nvSpPr>
        <p:spPr/>
        <p:txBody>
          <a:bodyPr/>
          <a:lstStyle>
            <a:lvl1pPr>
              <a:defRPr lang="es-ES"/>
            </a:lvl1pPr>
          </a:lstStyle>
          <a:p>
            <a:pPr>
              <a:defRPr/>
            </a:pPr>
            <a:endParaRPr/>
          </a:p>
        </p:txBody>
      </p:sp>
      <p:sp>
        <p:nvSpPr>
          <p:cNvPr id="5" name="Rectangle 6"/>
          <p:cNvSpPr txBox="1">
            <a:spLocks noGrp="1"/>
          </p:cNvSpPr>
          <p:nvPr>
            <p:ph type="sldNum" sz="quarter" idx="12"/>
          </p:nvPr>
        </p:nvSpPr>
        <p:spPr/>
        <p:txBody>
          <a:bodyPr/>
          <a:lstStyle>
            <a:lvl1pPr>
              <a:defRPr lang="es-ES"/>
            </a:lvl1pPr>
          </a:lstStyle>
          <a:p>
            <a:pPr>
              <a:defRPr/>
            </a:pPr>
            <a:fld id="{2665E231-2888-4E33-AF1C-F6852E8F1A0B}" type="slidenum">
              <a:rPr/>
              <a:pPr>
                <a:defRPr/>
              </a:pPr>
              <a:t>‹Nº›</a:t>
            </a:fld>
            <a:endParaRPr/>
          </a:p>
        </p:txBody>
      </p:sp>
    </p:spTree>
    <p:extLst>
      <p:ext uri="{BB962C8B-B14F-4D97-AF65-F5344CB8AC3E}">
        <p14:creationId xmlns:p14="http://schemas.microsoft.com/office/powerpoint/2010/main" val="3559528970"/>
      </p:ext>
    </p:extLst>
  </p:cSld>
  <p:clrMapOvr>
    <a:masterClrMapping/>
  </p:clrMapOvr>
  <p:transition spd="slow"/>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ca-ES" dirty="0" smtClean="0"/>
              <a:t>Feu clic aquí per editar l'estil</a:t>
            </a:r>
            <a:endParaRPr lang="es-ES" dirty="0"/>
          </a:p>
        </p:txBody>
      </p:sp>
      <p:sp>
        <p:nvSpPr>
          <p:cNvPr id="3" name="Contenidor de contingut 2"/>
          <p:cNvSpPr>
            <a:spLocks noGrp="1"/>
          </p:cNvSpPr>
          <p:nvPr>
            <p:ph idx="1"/>
          </p:nvPr>
        </p:nvSpPr>
        <p:spPr/>
        <p:txBody>
          <a:bodyPr/>
          <a:lstStyle/>
          <a:p>
            <a:pPr lvl="0"/>
            <a:r>
              <a:rPr lang="ca-ES" smtClean="0"/>
              <a:t>Feu clic aquí per editar els estils de text</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Tree>
    <p:extLst>
      <p:ext uri="{BB962C8B-B14F-4D97-AF65-F5344CB8AC3E}">
        <p14:creationId xmlns:p14="http://schemas.microsoft.com/office/powerpoint/2010/main" val="87656363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3525838"/>
            <a:ext cx="7772400" cy="641350"/>
          </a:xfrm>
        </p:spPr>
        <p:txBody>
          <a:bodyPr anchor="ctr">
            <a:spAutoFit/>
          </a:bodyPr>
          <a:lstStyle>
            <a:lvl1pPr algn="ctr">
              <a:defRPr sz="3600"/>
            </a:lvl1pPr>
          </a:lstStyle>
          <a:p>
            <a:r>
              <a:rPr lang="ca-ES"/>
              <a:t>Clic para editar estilo título patrón</a:t>
            </a:r>
          </a:p>
        </p:txBody>
      </p:sp>
      <p:sp>
        <p:nvSpPr>
          <p:cNvPr id="3075" name="Rectangle 3"/>
          <p:cNvSpPr>
            <a:spLocks noGrp="1" noChangeArrowheads="1"/>
          </p:cNvSpPr>
          <p:nvPr>
            <p:ph type="subTitle" idx="1"/>
          </p:nvPr>
        </p:nvSpPr>
        <p:spPr>
          <a:xfrm>
            <a:off x="1371600" y="4875213"/>
            <a:ext cx="6400800" cy="762000"/>
          </a:xfrm>
        </p:spPr>
        <p:txBody>
          <a:bodyPr/>
          <a:lstStyle>
            <a:lvl1pPr marL="0" indent="0" algn="ctr">
              <a:buFont typeface="Wingdings" pitchFamily="54" charset="2"/>
              <a:buNone/>
              <a:defRPr sz="2200" b="1"/>
            </a:lvl1pPr>
          </a:lstStyle>
          <a:p>
            <a:r>
              <a:rPr lang="ca-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p:txBody>
          <a:bodyPr/>
          <a:lstStyle>
            <a:lvl1pPr>
              <a:defRPr sz="1200" b="1"/>
            </a:lvl1pPr>
          </a:lstStyle>
          <a:p>
            <a:pPr>
              <a:defRPr/>
            </a:pPr>
            <a:fld id="{F7A2A785-4052-4298-B688-C9662D10AE97}"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5945210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85C01-D393-4223-8875-B9E0EB4B872F}"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5848588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36F55-B954-4101-9BF1-87CE78F9D824}"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26593775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8200" y="2517775"/>
            <a:ext cx="3811588" cy="1541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C2CFB7-27BC-4F75-800E-C2C9FC8C54BC}"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818455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66080D-38E8-46C7-829E-6FB410C5BC7E}"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84698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p>
        </p:txBody>
      </p:sp>
      <p:sp>
        <p:nvSpPr>
          <p:cNvPr id="7" name="Rectangle 6"/>
          <p:cNvSpPr>
            <a:spLocks noGrp="1" noChangeArrowheads="1"/>
          </p:cNvSpPr>
          <p:nvPr>
            <p:ph type="sldNum" sz="quarter" idx="12"/>
          </p:nvPr>
        </p:nvSpPr>
        <p:spPr>
          <a:ln/>
        </p:spPr>
        <p:txBody>
          <a:bodyPr/>
          <a:lstStyle>
            <a:lvl1pPr>
              <a:defRPr/>
            </a:lvl1pPr>
          </a:lstStyle>
          <a:p>
            <a:pPr>
              <a:defRPr/>
            </a:pPr>
            <a:fld id="{945C4FE2-8FE4-4772-ADD6-D9226A736535}" type="slidenum">
              <a:rPr lang="ca-ES"/>
              <a:pPr>
                <a:defRPr/>
              </a:pPr>
              <a:t>‹Nº›</a:t>
            </a:fld>
            <a:endParaRPr lang="ca-E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7BFEE-634D-4513-8CB0-2CF43BA7B77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714594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40AF18-D614-4EC3-B598-A3B9AC956F19}"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2433787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54DF3-2525-4B88-A572-0A1E84460A32}"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965534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5C4FE2-8FE4-4772-ADD6-D9226A73653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7202240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E56E0D-C8CD-42C4-8E5F-802105C196B5}"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3960799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6688" y="611188"/>
            <a:ext cx="1943100" cy="344805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82625" y="611188"/>
            <a:ext cx="5681663" cy="344805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7383D-D724-404A-8FF2-4FE0147E27D7}"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870313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85800" y="2517775"/>
            <a:ext cx="3810000"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B1083-AD71-48BE-B804-1E86F8C331CC}"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1583375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AndTx" preserve="1">
  <p:cSld name="Título, gráfico y texto">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dirty="0" smtClean="0"/>
              <a:t>Clic para editar título</a:t>
            </a:r>
            <a:endParaRPr lang="es-ES_tradnl" dirty="0"/>
          </a:p>
        </p:txBody>
      </p:sp>
      <p:sp>
        <p:nvSpPr>
          <p:cNvPr id="3" name="Marcador de gráfico 2"/>
          <p:cNvSpPr>
            <a:spLocks noGrp="1"/>
          </p:cNvSpPr>
          <p:nvPr>
            <p:ph type="chart" sz="half" idx="1"/>
          </p:nvPr>
        </p:nvSpPr>
        <p:spPr>
          <a:xfrm>
            <a:off x="685800" y="2517775"/>
            <a:ext cx="3810000" cy="1541463"/>
          </a:xfrm>
        </p:spPr>
        <p:txBody>
          <a:bodyPr/>
          <a:lstStyle/>
          <a:p>
            <a:pPr lvl="0"/>
            <a:endParaRPr lang="es-ES_tradnl" noProof="0" dirty="0" smtClean="0"/>
          </a:p>
        </p:txBody>
      </p:sp>
      <p:sp>
        <p:nvSpPr>
          <p:cNvPr id="4" name="Marcador de texto 3"/>
          <p:cNvSpPr>
            <a:spLocks noGrp="1"/>
          </p:cNvSpPr>
          <p:nvPr>
            <p:ph type="body" sz="half" idx="2"/>
          </p:nvPr>
        </p:nvSpPr>
        <p:spPr>
          <a:xfrm>
            <a:off x="4648200" y="2517775"/>
            <a:ext cx="3811588" cy="15414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34FBB-2711-4EB5-92A3-4DA95F11AF18}"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579346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82625" y="611188"/>
            <a:ext cx="7773988" cy="1008062"/>
          </a:xfrm>
        </p:spPr>
        <p:txBody>
          <a:bodyPr/>
          <a:lstStyle/>
          <a:p>
            <a:r>
              <a:rPr lang="es-ES_tradnl" smtClean="0"/>
              <a:t>Clic para editar título</a:t>
            </a:r>
            <a:endParaRPr lang="es-ES_tradnl"/>
          </a:p>
        </p:txBody>
      </p:sp>
      <p:sp>
        <p:nvSpPr>
          <p:cNvPr id="3" name="Marcador de tabla 2"/>
          <p:cNvSpPr>
            <a:spLocks noGrp="1"/>
          </p:cNvSpPr>
          <p:nvPr>
            <p:ph type="tbl" idx="1"/>
          </p:nvPr>
        </p:nvSpPr>
        <p:spPr>
          <a:xfrm>
            <a:off x="685800" y="2517775"/>
            <a:ext cx="7773988" cy="1541463"/>
          </a:xfrm>
        </p:spPr>
        <p:txBody>
          <a:bodyPr/>
          <a:lstStyle/>
          <a:p>
            <a:pPr lvl="0"/>
            <a:endParaRPr lang="es-ES_tradnl"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ca-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7EC9B-227D-4CCC-8157-5D613EB8F761}"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980033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Presentació personalitzada">
    <p:spTree>
      <p:nvGrpSpPr>
        <p:cNvPr id="1" name=""/>
        <p:cNvGrpSpPr/>
        <p:nvPr/>
      </p:nvGrpSpPr>
      <p:grpSpPr>
        <a:xfrm>
          <a:off x="0" y="0"/>
          <a:ext cx="0" cy="0"/>
          <a:chOff x="0" y="0"/>
          <a:chExt cx="0" cy="0"/>
        </a:xfrm>
      </p:grpSpPr>
      <p:sp>
        <p:nvSpPr>
          <p:cNvPr id="2" name="Títol 1"/>
          <p:cNvSpPr>
            <a:spLocks noGrp="1"/>
          </p:cNvSpPr>
          <p:nvPr>
            <p:ph type="title"/>
          </p:nvPr>
        </p:nvSpPr>
        <p:spPr>
          <a:xfrm>
            <a:off x="685800" y="463550"/>
            <a:ext cx="7748588" cy="1411288"/>
          </a:xfrm>
        </p:spPr>
        <p:txBody>
          <a:bodyPr/>
          <a:lstStyle/>
          <a:p>
            <a:r>
              <a:rPr lang="ca-ES" smtClean="0"/>
              <a:t>Feu clic aquí per editar l'estil</a:t>
            </a:r>
            <a:endParaRPr lang="ca-ES"/>
          </a:p>
        </p:txBody>
      </p:sp>
      <p:sp>
        <p:nvSpPr>
          <p:cNvPr id="3" name="Rectangle 4"/>
          <p:cNvSpPr>
            <a:spLocks noGrp="1" noChangeArrowheads="1"/>
          </p:cNvSpPr>
          <p:nvPr>
            <p:ph type="dt" idx="10"/>
          </p:nvPr>
        </p:nvSpPr>
        <p:spPr>
          <a:ln/>
        </p:spPr>
        <p:txBody>
          <a:bodyPr/>
          <a:lstStyle>
            <a:lvl1pPr>
              <a:defRPr/>
            </a:lvl1pPr>
          </a:lstStyle>
          <a:p>
            <a:pPr>
              <a:defRPr/>
            </a:pPr>
            <a:endParaRPr lang="en-GB">
              <a:solidFill>
                <a:prstClr val="black">
                  <a:tint val="75000"/>
                </a:prstClr>
              </a:solidFill>
            </a:endParaRPr>
          </a:p>
        </p:txBody>
      </p:sp>
      <p:sp>
        <p:nvSpPr>
          <p:cNvPr id="4" name="Rectangle 5"/>
          <p:cNvSpPr>
            <a:spLocks noGrp="1" noChangeArrowheads="1"/>
          </p:cNvSpPr>
          <p:nvPr>
            <p:ph type="ftr" idx="11"/>
          </p:nvPr>
        </p:nvSpPr>
        <p:spPr>
          <a:ln/>
        </p:spPr>
        <p:txBody>
          <a:bodyPr/>
          <a:lstStyle>
            <a:lvl1pPr>
              <a:defRPr/>
            </a:lvl1pPr>
          </a:lstStyle>
          <a:p>
            <a:pPr>
              <a:defRPr/>
            </a:pPr>
            <a:endParaRPr lang="en-GB">
              <a:solidFill>
                <a:prstClr val="black">
                  <a:tint val="75000"/>
                </a:prstClr>
              </a:solidFill>
            </a:endParaRPr>
          </a:p>
        </p:txBody>
      </p:sp>
      <p:sp>
        <p:nvSpPr>
          <p:cNvPr id="5" name="Rectangle 6"/>
          <p:cNvSpPr>
            <a:spLocks noGrp="1" noChangeArrowheads="1"/>
          </p:cNvSpPr>
          <p:nvPr>
            <p:ph type="sldNum" idx="12"/>
          </p:nvPr>
        </p:nvSpPr>
        <p:spPr>
          <a:ln/>
        </p:spPr>
        <p:txBody>
          <a:bodyPr/>
          <a:lstStyle>
            <a:lvl1pPr>
              <a:defRPr/>
            </a:lvl1pPr>
          </a:lstStyle>
          <a:p>
            <a:pPr>
              <a:defRPr/>
            </a:pPr>
            <a:fld id="{4AD740A7-06DD-450F-A6CE-2A8469CF454F}" type="slidenum">
              <a:rPr lang="en-GB">
                <a:solidFill>
                  <a:prstClr val="black">
                    <a:tint val="75000"/>
                  </a:prstClr>
                </a:solidFill>
              </a:rPr>
              <a:pPr>
                <a:defRPr/>
              </a:pPr>
              <a:t>‹Nº›</a:t>
            </a:fld>
            <a:endParaRPr lang="en-GB">
              <a:solidFill>
                <a:prstClr val="black">
                  <a:tint val="75000"/>
                </a:prstClr>
              </a:solidFill>
            </a:endParaRPr>
          </a:p>
        </p:txBody>
      </p:sp>
    </p:spTree>
    <p:extLst>
      <p:ext uri="{BB962C8B-B14F-4D97-AF65-F5344CB8AC3E}">
        <p14:creationId xmlns:p14="http://schemas.microsoft.com/office/powerpoint/2010/main" val="907765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image" Target="../media/image1.jpe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10.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1.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image" Target="../media/image1.jpe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theme" Target="../theme/theme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1.jpeg"/><Relationship Id="rId2" Type="http://schemas.openxmlformats.org/officeDocument/2006/relationships/slideLayout" Target="../slideLayouts/slideLayout86.xml"/><Relationship Id="rId16"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1.jpeg"/><Relationship Id="rId2" Type="http://schemas.openxmlformats.org/officeDocument/2006/relationships/slideLayout" Target="../slideLayouts/slideLayout101.xml"/><Relationship Id="rId16" Type="http://schemas.openxmlformats.org/officeDocument/2006/relationships/theme" Target="../theme/theme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1.jpeg"/><Relationship Id="rId2" Type="http://schemas.openxmlformats.org/officeDocument/2006/relationships/slideLayout" Target="../slideLayouts/slideLayout116.xml"/><Relationship Id="rId16" Type="http://schemas.openxmlformats.org/officeDocument/2006/relationships/theme" Target="../theme/theme8.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image" Target="../media/image1.jpeg"/><Relationship Id="rId2" Type="http://schemas.openxmlformats.org/officeDocument/2006/relationships/slideLayout" Target="../slideLayouts/slideLayout131.xml"/><Relationship Id="rId16" Type="http://schemas.openxmlformats.org/officeDocument/2006/relationships/theme" Target="../theme/theme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2625" y="611188"/>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smtClean="0"/>
              <a:t>Feu clic aquí per editar l'estil de títol del patró</a:t>
            </a:r>
          </a:p>
        </p:txBody>
      </p:sp>
      <p:sp>
        <p:nvSpPr>
          <p:cNvPr id="1027" name="Rectangle 3"/>
          <p:cNvSpPr>
            <a:spLocks noGrp="1" noChangeArrowheads="1"/>
          </p:cNvSpPr>
          <p:nvPr>
            <p:ph type="body" idx="1"/>
          </p:nvPr>
        </p:nvSpPr>
        <p:spPr bwMode="auto">
          <a:xfrm>
            <a:off x="685800" y="2517775"/>
            <a:ext cx="7773988" cy="154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smtClean="0"/>
              <a:t>Feu clic aquí per editar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4" charset="-128"/>
              </a:defRPr>
            </a:lvl1pPr>
          </a:lstStyle>
          <a:p>
            <a:pPr>
              <a:defRPr/>
            </a:pPr>
            <a:endParaRPr lang="ca-E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4" charset="-128"/>
              </a:defRPr>
            </a:lvl1pPr>
          </a:lstStyle>
          <a:p>
            <a:pPr>
              <a:defRPr/>
            </a:pPr>
            <a:endParaRPr lang="ca-E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4" charset="-128"/>
              </a:defRPr>
            </a:lvl1pPr>
          </a:lstStyle>
          <a:p>
            <a:pPr>
              <a:defRPr/>
            </a:pPr>
            <a:fld id="{FDCB14B8-0228-4F84-A621-0D884004B8BF}" type="slidenum">
              <a:rPr lang="ca-ES"/>
              <a:pPr>
                <a:defRPr/>
              </a:pPr>
              <a:t>‹Nº›</a:t>
            </a:fld>
            <a:endParaRPr lang="ca-ES" dirty="0"/>
          </a:p>
        </p:txBody>
      </p:sp>
      <p:sp>
        <p:nvSpPr>
          <p:cNvPr id="1031"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latin typeface="Arial" pitchFamily="54" charset="0"/>
              <a:ea typeface="+mn-ea"/>
            </a:endParaRPr>
          </a:p>
        </p:txBody>
      </p:sp>
    </p:spTree>
  </p:cSld>
  <p:clrMap bg1="lt1" tx1="dk1" bg2="lt2" tx2="dk2" accent1="accent1" accent2="accent2" accent3="accent3" accent4="accent4" accent5="accent5" accent6="accent6" hlink="hlink" folHlink="folHlink"/>
  <p:sldLayoutIdLst>
    <p:sldLayoutId id="2147483827"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8" r:id="rId15"/>
  </p:sldLayoutIdLst>
  <p:hf sldNum="0" hdr="0" ftr="0" dt="0"/>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2625" y="611188"/>
            <a:ext cx="777398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a-ES" altLang="ca-ES" smtClean="0"/>
              <a:t>Feu clic aquí per editar l'estil de títol del patró</a:t>
            </a:r>
          </a:p>
        </p:txBody>
      </p:sp>
      <p:sp>
        <p:nvSpPr>
          <p:cNvPr id="4099" name="Rectangle 3"/>
          <p:cNvSpPr>
            <a:spLocks noGrp="1" noChangeArrowheads="1"/>
          </p:cNvSpPr>
          <p:nvPr>
            <p:ph type="body" idx="1"/>
          </p:nvPr>
        </p:nvSpPr>
        <p:spPr bwMode="auto">
          <a:xfrm>
            <a:off x="685800" y="2517775"/>
            <a:ext cx="7773988"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ca-ES" altLang="ca-ES" smtClean="0"/>
              <a:t>Feu clic aquí per editar els estils de text del patró</a:t>
            </a:r>
          </a:p>
          <a:p>
            <a:pPr lvl="1"/>
            <a:r>
              <a:rPr lang="ca-ES" altLang="ca-ES" smtClean="0"/>
              <a:t>Segon nivell</a:t>
            </a:r>
          </a:p>
          <a:p>
            <a:pPr lvl="2"/>
            <a:r>
              <a:rPr lang="ca-ES" altLang="ca-ES" smtClean="0"/>
              <a:t>Tercer nivell</a:t>
            </a:r>
          </a:p>
          <a:p>
            <a:pPr lvl="3"/>
            <a:r>
              <a:rPr lang="ca-ES" altLang="ca-ES" smtClean="0"/>
              <a:t>Quart nivell</a:t>
            </a:r>
          </a:p>
          <a:p>
            <a:pPr lvl="4"/>
            <a:r>
              <a:rPr lang="ca-ES" alt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90000"/>
              </a:lnSpc>
              <a:spcBef>
                <a:spcPct val="0"/>
              </a:spcBef>
              <a:defRPr sz="1400" b="0" u="sng">
                <a:solidFill>
                  <a:srgbClr val="000000"/>
                </a:solidFill>
                <a:latin typeface="Arial" charset="0"/>
                <a:ea typeface="ＭＳ Ｐゴシック" pitchFamily="54" charset="-128"/>
              </a:defRPr>
            </a:lvl1pPr>
          </a:lstStyle>
          <a:p>
            <a:pPr>
              <a:defRPr/>
            </a:pPr>
            <a:endParaRPr lang="ca-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90000"/>
              </a:lnSpc>
              <a:spcBef>
                <a:spcPct val="0"/>
              </a:spcBef>
              <a:defRPr sz="1400" b="0" u="sng">
                <a:solidFill>
                  <a:srgbClr val="000000"/>
                </a:solidFill>
                <a:latin typeface="Arial" charset="0"/>
                <a:ea typeface="ＭＳ Ｐゴシック" pitchFamily="54" charset="-128"/>
              </a:defRPr>
            </a:lvl1pPr>
          </a:lstStyle>
          <a:p>
            <a:pPr>
              <a:defRPr/>
            </a:pPr>
            <a:endParaRPr lang="ca-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90000"/>
              </a:lnSpc>
              <a:spcBef>
                <a:spcPct val="0"/>
              </a:spcBef>
              <a:defRPr sz="1400" b="0" u="sng">
                <a:solidFill>
                  <a:srgbClr val="000000"/>
                </a:solidFill>
                <a:latin typeface="Arial" charset="0"/>
                <a:ea typeface="ＭＳ Ｐゴシック" pitchFamily="54" charset="-128"/>
              </a:defRPr>
            </a:lvl1pPr>
          </a:lstStyle>
          <a:p>
            <a:pPr>
              <a:defRPr/>
            </a:pPr>
            <a:fld id="{A3867540-CA11-4612-BD07-E208E3B6B494}" type="slidenum">
              <a:rPr lang="ca-ES"/>
              <a:pPr>
                <a:defRPr/>
              </a:pPr>
              <a:t>‹Nº›</a:t>
            </a:fld>
            <a:endParaRPr lang="ca-ES"/>
          </a:p>
        </p:txBody>
      </p:sp>
      <p:sp>
        <p:nvSpPr>
          <p:cNvPr id="4103" name="Line 7"/>
          <p:cNvSpPr>
            <a:spLocks noChangeShapeType="1"/>
          </p:cNvSpPr>
          <p:nvPr/>
        </p:nvSpPr>
        <p:spPr bwMode="auto">
          <a:xfrm>
            <a:off x="762000" y="1214438"/>
            <a:ext cx="7696200"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a:spcBef>
                <a:spcPct val="0"/>
              </a:spcBef>
            </a:pPr>
            <a:endParaRPr lang="ca-ES" sz="1800" b="0">
              <a:solidFill>
                <a:srgbClr val="000000"/>
              </a:solidFill>
              <a:latin typeface="Calibri" pitchFamily="34" charset="0"/>
              <a:ea typeface="+mn-ea"/>
            </a:endParaRPr>
          </a:p>
        </p:txBody>
      </p:sp>
    </p:spTree>
    <p:extLst>
      <p:ext uri="{BB962C8B-B14F-4D97-AF65-F5344CB8AC3E}">
        <p14:creationId xmlns:p14="http://schemas.microsoft.com/office/powerpoint/2010/main" val="1632682569"/>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Lst>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pitchFamily="34"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pitchFamily="34"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pitchFamily="34"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Helvetica" pitchFamily="34" charset="0"/>
        </a:defRPr>
      </a:lvl2pPr>
      <a:lvl3pPr algn="l" rtl="0" eaLnBrk="0" fontAlgn="base" hangingPunct="0">
        <a:spcBef>
          <a:spcPct val="0"/>
        </a:spcBef>
        <a:spcAft>
          <a:spcPct val="0"/>
        </a:spcAft>
        <a:defRPr sz="2400">
          <a:solidFill>
            <a:schemeClr val="tx2"/>
          </a:solidFill>
          <a:latin typeface="Helvetica" pitchFamily="34" charset="0"/>
        </a:defRPr>
      </a:lvl3pPr>
      <a:lvl4pPr algn="l" rtl="0" eaLnBrk="0" fontAlgn="base" hangingPunct="0">
        <a:spcBef>
          <a:spcPct val="0"/>
        </a:spcBef>
        <a:spcAft>
          <a:spcPct val="0"/>
        </a:spcAft>
        <a:defRPr sz="2400">
          <a:solidFill>
            <a:schemeClr val="tx2"/>
          </a:solidFill>
          <a:latin typeface="Helvetica" pitchFamily="34" charset="0"/>
        </a:defRPr>
      </a:lvl4pPr>
      <a:lvl5pPr algn="l" rtl="0" eaLnBrk="0" fontAlgn="base" hangingPunct="0">
        <a:spcBef>
          <a:spcPct val="0"/>
        </a:spcBef>
        <a:spcAft>
          <a:spcPct val="0"/>
        </a:spcAft>
        <a:defRPr sz="2400">
          <a:solidFill>
            <a:schemeClr val="tx2"/>
          </a:solidFill>
          <a:latin typeface="Helvetica" pitchFamily="34" charset="0"/>
        </a:defRPr>
      </a:lvl5pPr>
      <a:lvl6pPr marL="457200" algn="l" rtl="0" fontAlgn="base">
        <a:spcBef>
          <a:spcPct val="0"/>
        </a:spcBef>
        <a:spcAft>
          <a:spcPct val="0"/>
        </a:spcAft>
        <a:defRPr sz="2400">
          <a:solidFill>
            <a:schemeClr val="tx2"/>
          </a:solidFill>
          <a:latin typeface="Helvetica" pitchFamily="34" charset="0"/>
        </a:defRPr>
      </a:lvl6pPr>
      <a:lvl7pPr marL="914400" algn="l" rtl="0" fontAlgn="base">
        <a:spcBef>
          <a:spcPct val="0"/>
        </a:spcBef>
        <a:spcAft>
          <a:spcPct val="0"/>
        </a:spcAft>
        <a:defRPr sz="2400">
          <a:solidFill>
            <a:schemeClr val="tx2"/>
          </a:solidFill>
          <a:latin typeface="Helvetica" pitchFamily="34" charset="0"/>
        </a:defRPr>
      </a:lvl7pPr>
      <a:lvl8pPr marL="1371600" algn="l" rtl="0" fontAlgn="base">
        <a:spcBef>
          <a:spcPct val="0"/>
        </a:spcBef>
        <a:spcAft>
          <a:spcPct val="0"/>
        </a:spcAft>
        <a:defRPr sz="2400">
          <a:solidFill>
            <a:schemeClr val="tx2"/>
          </a:solidFill>
          <a:latin typeface="Helvetica" pitchFamily="34" charset="0"/>
        </a:defRPr>
      </a:lvl8pPr>
      <a:lvl9pPr marL="1828800" algn="l" rtl="0" fontAlgn="base">
        <a:spcBef>
          <a:spcPct val="0"/>
        </a:spcBef>
        <a:spcAft>
          <a:spcPct val="0"/>
        </a:spcAft>
        <a:defRPr sz="2400">
          <a:solidFill>
            <a:schemeClr val="tx2"/>
          </a:solidFill>
          <a:latin typeface="Helvetic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2625" y="611188"/>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smtClean="0"/>
              <a:t>Feu clic aquí per editar l'estil de títol del patró</a:t>
            </a:r>
          </a:p>
        </p:txBody>
      </p:sp>
      <p:sp>
        <p:nvSpPr>
          <p:cNvPr id="1027" name="Rectangle 3"/>
          <p:cNvSpPr>
            <a:spLocks noGrp="1" noChangeArrowheads="1"/>
          </p:cNvSpPr>
          <p:nvPr>
            <p:ph type="body" idx="1"/>
          </p:nvPr>
        </p:nvSpPr>
        <p:spPr bwMode="auto">
          <a:xfrm>
            <a:off x="685800" y="2517775"/>
            <a:ext cx="7773988" cy="154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smtClean="0"/>
              <a:t>Feu clic aquí per editar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4" charset="-128"/>
              </a:defRPr>
            </a:lvl1pPr>
          </a:lstStyle>
          <a:p>
            <a:pPr>
              <a:defRPr/>
            </a:pPr>
            <a:fld id="{FDCB14B8-0228-4F84-A621-0D884004B8BF}" type="slidenum">
              <a:rPr lang="ca-ES">
                <a:solidFill>
                  <a:srgbClr val="000000"/>
                </a:solidFill>
              </a:rPr>
              <a:pPr>
                <a:defRPr/>
              </a:pPr>
              <a:t>‹Nº›</a:t>
            </a:fld>
            <a:endParaRPr lang="ca-ES" dirty="0">
              <a:solidFill>
                <a:srgbClr val="000000"/>
              </a:solidFill>
            </a:endParaRPr>
          </a:p>
        </p:txBody>
      </p:sp>
      <p:sp>
        <p:nvSpPr>
          <p:cNvPr id="1031"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15515960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11" r:id="rId16"/>
  </p:sldLayoutIdLst>
  <p:hf hdr="0" ftr="0" dt="0"/>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2625" y="611188"/>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smtClean="0"/>
              <a:t>Feu clic aquí per editar l'estil de títol del patró</a:t>
            </a:r>
          </a:p>
        </p:txBody>
      </p:sp>
      <p:sp>
        <p:nvSpPr>
          <p:cNvPr id="1027" name="Rectangle 3"/>
          <p:cNvSpPr>
            <a:spLocks noGrp="1" noChangeArrowheads="1"/>
          </p:cNvSpPr>
          <p:nvPr>
            <p:ph type="body" idx="1"/>
          </p:nvPr>
        </p:nvSpPr>
        <p:spPr bwMode="auto">
          <a:xfrm>
            <a:off x="685800" y="2517775"/>
            <a:ext cx="7773988" cy="154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smtClean="0"/>
              <a:t>Feu clic aquí per editar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4" charset="-128"/>
              </a:defRPr>
            </a:lvl1pPr>
          </a:lstStyle>
          <a:p>
            <a:pPr>
              <a:defRPr/>
            </a:pPr>
            <a:fld id="{FDCB14B8-0228-4F84-A621-0D884004B8BF}" type="slidenum">
              <a:rPr lang="ca-ES">
                <a:solidFill>
                  <a:srgbClr val="000000"/>
                </a:solidFill>
              </a:rPr>
              <a:pPr>
                <a:defRPr/>
              </a:pPr>
              <a:t>‹Nº›</a:t>
            </a:fld>
            <a:endParaRPr lang="ca-ES" dirty="0">
              <a:solidFill>
                <a:srgbClr val="000000"/>
              </a:solidFill>
            </a:endParaRPr>
          </a:p>
        </p:txBody>
      </p:sp>
      <p:sp>
        <p:nvSpPr>
          <p:cNvPr id="1031"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235394171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hf hdr="0" ftr="0" dt="0"/>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3074" name="Rectangle 2"/>
          <p:cNvSpPr txBox="1">
            <a:spLocks noGrp="1"/>
          </p:cNvSpPr>
          <p:nvPr>
            <p:ph type="title"/>
          </p:nvPr>
        </p:nvSpPr>
        <p:spPr bwMode="auto">
          <a:xfrm>
            <a:off x="682625" y="611188"/>
            <a:ext cx="777398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a-ES" altLang="ca-ES" smtClean="0"/>
              <a:t>Feu clic aquí per editar l'estil de títol del patró</a:t>
            </a:r>
          </a:p>
        </p:txBody>
      </p:sp>
      <p:sp>
        <p:nvSpPr>
          <p:cNvPr id="3075" name="Rectangle 3"/>
          <p:cNvSpPr txBox="1">
            <a:spLocks noGrp="1"/>
          </p:cNvSpPr>
          <p:nvPr>
            <p:ph type="body" idx="1"/>
          </p:nvPr>
        </p:nvSpPr>
        <p:spPr bwMode="auto">
          <a:xfrm>
            <a:off x="685800" y="2517775"/>
            <a:ext cx="7773988"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ca-ES" altLang="ca-ES" smtClean="0"/>
              <a:t>Feu clic aquí per editar els estils de text del patró</a:t>
            </a:r>
          </a:p>
          <a:p>
            <a:pPr lvl="1"/>
            <a:r>
              <a:rPr lang="ca-ES" altLang="ca-ES" smtClean="0"/>
              <a:t>Segon nivell</a:t>
            </a:r>
          </a:p>
          <a:p>
            <a:pPr lvl="2"/>
            <a:r>
              <a:rPr lang="ca-ES" altLang="ca-ES" smtClean="0"/>
              <a:t>Tercer nivell</a:t>
            </a:r>
          </a:p>
          <a:p>
            <a:pPr lvl="3"/>
            <a:r>
              <a:rPr lang="ca-ES" altLang="ca-ES" smtClean="0"/>
              <a:t>Quart nivell</a:t>
            </a:r>
          </a:p>
          <a:p>
            <a:pPr lvl="4"/>
            <a:r>
              <a:rPr lang="ca-ES" altLang="ca-ES" smtClean="0"/>
              <a:t>Cinquè nivell</a:t>
            </a:r>
          </a:p>
        </p:txBody>
      </p:sp>
      <p:sp>
        <p:nvSpPr>
          <p:cNvPr id="4" name="Rectangle 4"/>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ca-ES" sz="1400" b="0" i="0" u="none" strike="noStrike" kern="1200" cap="none" spc="0" baseline="0">
                <a:solidFill>
                  <a:srgbClr val="000000"/>
                </a:solidFill>
                <a:uFillTx/>
                <a:latin typeface="Arial"/>
                <a:ea typeface="ＭＳ Ｐゴシック" pitchFamily="50"/>
              </a:defRPr>
            </a:lvl1pPr>
          </a:lstStyle>
          <a:p>
            <a:pPr>
              <a:defRPr/>
            </a:pPr>
            <a:endParaRPr/>
          </a:p>
        </p:txBody>
      </p:sp>
      <p:sp>
        <p:nvSpPr>
          <p:cNvPr id="5" name="Rectangle 5"/>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anchor="t" anchorCtr="1" compatLnSpc="1"/>
          <a:lstStyle>
            <a:lvl1pPr marL="0" marR="0" lvl="0" indent="0" algn="ctr" defTabSz="914400" rtl="0" fontAlgn="auto" hangingPunct="1">
              <a:lnSpc>
                <a:spcPct val="100000"/>
              </a:lnSpc>
              <a:spcBef>
                <a:spcPts val="0"/>
              </a:spcBef>
              <a:spcAft>
                <a:spcPts val="0"/>
              </a:spcAft>
              <a:buNone/>
              <a:tabLst/>
              <a:defRPr lang="ca-ES" sz="1400" b="0" i="0" u="none" strike="noStrike" kern="1200" cap="none" spc="0" baseline="0">
                <a:solidFill>
                  <a:srgbClr val="000000"/>
                </a:solidFill>
                <a:uFillTx/>
                <a:latin typeface="Arial"/>
                <a:ea typeface="ＭＳ Ｐゴシック" pitchFamily="50"/>
              </a:defRPr>
            </a:lvl1pPr>
          </a:lstStyle>
          <a:p>
            <a:pPr>
              <a:defRPr/>
            </a:pPr>
            <a:endParaRPr/>
          </a:p>
        </p:txBody>
      </p:sp>
      <p:sp>
        <p:nvSpPr>
          <p:cNvPr id="6" name="Rectangle 6"/>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ca-ES" sz="1400" b="0" i="0" u="none" strike="noStrike" kern="1200" cap="none" spc="0" baseline="0">
                <a:solidFill>
                  <a:srgbClr val="000000"/>
                </a:solidFill>
                <a:uFillTx/>
                <a:latin typeface="Arial"/>
                <a:ea typeface="ＭＳ Ｐゴシック" pitchFamily="50"/>
              </a:defRPr>
            </a:lvl1pPr>
          </a:lstStyle>
          <a:p>
            <a:pPr>
              <a:defRPr/>
            </a:pPr>
            <a:fld id="{610D4BAB-E7E8-4F4E-99D9-6FBF0E612890}" type="slidenum">
              <a:rPr/>
              <a:pPr>
                <a:defRPr/>
              </a:pPr>
              <a:t>‹Nº›</a:t>
            </a:fld>
            <a:endParaRPr/>
          </a:p>
        </p:txBody>
      </p:sp>
      <p:sp>
        <p:nvSpPr>
          <p:cNvPr id="3079" name="Line 7"/>
          <p:cNvSpPr>
            <a:spLocks/>
          </p:cNvSpPr>
          <p:nvPr/>
        </p:nvSpPr>
        <p:spPr bwMode="auto">
          <a:xfrm>
            <a:off x="762000" y="1214438"/>
            <a:ext cx="7696200" cy="0"/>
          </a:xfrm>
          <a:custGeom>
            <a:avLst/>
            <a:gdLst>
              <a:gd name="T0" fmla="*/ 3848086 w 7696203"/>
              <a:gd name="T1" fmla="*/ 7696158 w 7696203"/>
              <a:gd name="T2" fmla="*/ 3848086 w 7696203"/>
              <a:gd name="T3" fmla="*/ 0 w 7696203"/>
              <a:gd name="T4" fmla="*/ 0 w 7696203"/>
              <a:gd name="T5" fmla="*/ 7696158 w 7696203"/>
              <a:gd name="T6" fmla="*/ 17694720 60000 65536"/>
              <a:gd name="T7" fmla="*/ 0 60000 65536"/>
              <a:gd name="T8" fmla="*/ 5898240 60000 65536"/>
              <a:gd name="T9" fmla="*/ 11796480 60000 65536"/>
              <a:gd name="T10" fmla="*/ 5898240 60000 65536"/>
              <a:gd name="T11" fmla="*/ 17694720 60000 65536"/>
              <a:gd name="T12" fmla="*/ 0 w 7696203"/>
              <a:gd name="T13" fmla="*/ 7696203 w 7696203"/>
            </a:gdLst>
            <a:ahLst/>
            <a:cxnLst>
              <a:cxn ang="T6">
                <a:pos x="T0" y="0"/>
              </a:cxn>
              <a:cxn ang="T7">
                <a:pos x="T1" y="0"/>
              </a:cxn>
              <a:cxn ang="T8">
                <a:pos x="T2" y="0"/>
              </a:cxn>
              <a:cxn ang="T9">
                <a:pos x="T3" y="0"/>
              </a:cxn>
              <a:cxn ang="T10">
                <a:pos x="T4" y="0"/>
              </a:cxn>
              <a:cxn ang="T11">
                <a:pos x="T5" y="0"/>
              </a:cxn>
            </a:cxnLst>
            <a:rect l="T12" t="0" r="T13" b="0"/>
            <a:pathLst>
              <a:path w="7696203">
                <a:moveTo>
                  <a:pt x="0" y="0"/>
                </a:moveTo>
                <a:lnTo>
                  <a:pt x="7696203" y="1"/>
                </a:lnTo>
              </a:path>
            </a:pathLst>
          </a:custGeom>
          <a:noFill/>
          <a:ln w="2857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pPr>
              <a:spcBef>
                <a:spcPct val="0"/>
              </a:spcBef>
            </a:pPr>
            <a:endParaRPr lang="ca-ES" sz="1800" b="0">
              <a:solidFill>
                <a:prstClr val="black"/>
              </a:solidFill>
              <a:latin typeface="Calibri"/>
              <a:ea typeface="+mn-ea"/>
            </a:endParaRPr>
          </a:p>
        </p:txBody>
      </p:sp>
    </p:spTree>
    <p:extLst>
      <p:ext uri="{BB962C8B-B14F-4D97-AF65-F5344CB8AC3E}">
        <p14:creationId xmlns:p14="http://schemas.microsoft.com/office/powerpoint/2010/main" val="4157564618"/>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Lst>
  <p:transition spd="slow"/>
  <p:txStyles>
    <p:titleStyle>
      <a:lvl1pPr algn="l" rtl="0" eaLnBrk="0" fontAlgn="base" hangingPunct="0">
        <a:spcBef>
          <a:spcPct val="0"/>
        </a:spcBef>
        <a:spcAft>
          <a:spcPct val="0"/>
        </a:spcAft>
        <a:defRPr lang="ca-ES" sz="2400" b="1">
          <a:solidFill>
            <a:srgbClr val="C00000"/>
          </a:solidFill>
          <a:latin typeface="Arial"/>
          <a:ea typeface="MS PGothic" pitchFamily="34"/>
          <a:cs typeface="MS PGothic"/>
        </a:defRPr>
      </a:lvl1pPr>
      <a:lvl2pPr algn="l" rtl="0" eaLnBrk="0" fontAlgn="base" hangingPunct="0">
        <a:spcBef>
          <a:spcPct val="0"/>
        </a:spcBef>
        <a:spcAft>
          <a:spcPct val="0"/>
        </a:spcAft>
        <a:defRPr sz="2400" b="1">
          <a:solidFill>
            <a:srgbClr val="C00000"/>
          </a:solidFill>
          <a:latin typeface="Arial" pitchFamily="34" charset="0"/>
          <a:ea typeface="MS PGothic"/>
          <a:cs typeface="MS PGothic"/>
        </a:defRPr>
      </a:lvl2pPr>
      <a:lvl3pPr algn="l" rtl="0" eaLnBrk="0" fontAlgn="base" hangingPunct="0">
        <a:spcBef>
          <a:spcPct val="0"/>
        </a:spcBef>
        <a:spcAft>
          <a:spcPct val="0"/>
        </a:spcAft>
        <a:defRPr sz="2400" b="1">
          <a:solidFill>
            <a:srgbClr val="C00000"/>
          </a:solidFill>
          <a:latin typeface="Arial" pitchFamily="34" charset="0"/>
          <a:ea typeface="MS PGothic"/>
          <a:cs typeface="MS PGothic"/>
        </a:defRPr>
      </a:lvl3pPr>
      <a:lvl4pPr algn="l" rtl="0" eaLnBrk="0" fontAlgn="base" hangingPunct="0">
        <a:spcBef>
          <a:spcPct val="0"/>
        </a:spcBef>
        <a:spcAft>
          <a:spcPct val="0"/>
        </a:spcAft>
        <a:defRPr sz="2400" b="1">
          <a:solidFill>
            <a:srgbClr val="C00000"/>
          </a:solidFill>
          <a:latin typeface="Arial" pitchFamily="34" charset="0"/>
          <a:ea typeface="MS PGothic"/>
          <a:cs typeface="MS PGothic"/>
        </a:defRPr>
      </a:lvl4pPr>
      <a:lvl5pPr algn="l" rtl="0" eaLnBrk="0" fontAlgn="base" hangingPunct="0">
        <a:spcBef>
          <a:spcPct val="0"/>
        </a:spcBef>
        <a:spcAft>
          <a:spcPct val="0"/>
        </a:spcAft>
        <a:defRPr sz="2400" b="1">
          <a:solidFill>
            <a:srgbClr val="C00000"/>
          </a:solidFill>
          <a:latin typeface="Arial" pitchFamily="34" charset="0"/>
          <a:ea typeface="MS PGothic"/>
          <a:cs typeface="MS PGothic"/>
        </a:defRPr>
      </a:lvl5pPr>
      <a:lvl6pPr marL="457200" algn="l" rtl="0" eaLnBrk="0" fontAlgn="base" hangingPunct="0">
        <a:spcBef>
          <a:spcPct val="0"/>
        </a:spcBef>
        <a:spcAft>
          <a:spcPct val="0"/>
        </a:spcAft>
        <a:defRPr sz="2400" b="1">
          <a:solidFill>
            <a:srgbClr val="C00000"/>
          </a:solidFill>
          <a:latin typeface="Arial" pitchFamily="34" charset="0"/>
          <a:ea typeface="MS PGothic"/>
          <a:cs typeface="MS PGothic"/>
        </a:defRPr>
      </a:lvl6pPr>
      <a:lvl7pPr marL="914400" algn="l" rtl="0" eaLnBrk="0" fontAlgn="base" hangingPunct="0">
        <a:spcBef>
          <a:spcPct val="0"/>
        </a:spcBef>
        <a:spcAft>
          <a:spcPct val="0"/>
        </a:spcAft>
        <a:defRPr sz="2400" b="1">
          <a:solidFill>
            <a:srgbClr val="C00000"/>
          </a:solidFill>
          <a:latin typeface="Arial" pitchFamily="34" charset="0"/>
          <a:ea typeface="MS PGothic"/>
          <a:cs typeface="MS PGothic"/>
        </a:defRPr>
      </a:lvl7pPr>
      <a:lvl8pPr marL="1371600" algn="l" rtl="0" eaLnBrk="0" fontAlgn="base" hangingPunct="0">
        <a:spcBef>
          <a:spcPct val="0"/>
        </a:spcBef>
        <a:spcAft>
          <a:spcPct val="0"/>
        </a:spcAft>
        <a:defRPr sz="2400" b="1">
          <a:solidFill>
            <a:srgbClr val="C00000"/>
          </a:solidFill>
          <a:latin typeface="Arial" pitchFamily="34" charset="0"/>
          <a:ea typeface="MS PGothic"/>
          <a:cs typeface="MS PGothic"/>
        </a:defRPr>
      </a:lvl8pPr>
      <a:lvl9pPr marL="1828800" algn="l" rtl="0" eaLnBrk="0" fontAlgn="base" hangingPunct="0">
        <a:spcBef>
          <a:spcPct val="0"/>
        </a:spcBef>
        <a:spcAft>
          <a:spcPct val="0"/>
        </a:spcAft>
        <a:defRPr sz="2400" b="1">
          <a:solidFill>
            <a:srgbClr val="C00000"/>
          </a:solidFill>
          <a:latin typeface="Arial" pitchFamily="34" charset="0"/>
          <a:ea typeface="MS PGothic"/>
          <a:cs typeface="MS PGothic"/>
        </a:defRPr>
      </a:lvl9pPr>
    </p:titleStyle>
    <p:bodyStyle>
      <a:lvl1pPr marL="342900" indent="-342900" algn="l" rtl="0" eaLnBrk="0" fontAlgn="base" hangingPunct="0">
        <a:spcBef>
          <a:spcPct val="0"/>
        </a:spcBef>
        <a:spcAft>
          <a:spcPct val="0"/>
        </a:spcAft>
        <a:buClr>
          <a:srgbClr val="C00000"/>
        </a:buClr>
        <a:buSzPct val="100000"/>
        <a:buFont typeface="Wingdings" pitchFamily="2" charset="2"/>
        <a:buChar char="o"/>
        <a:defRPr lang="ca-ES">
          <a:solidFill>
            <a:srgbClr val="000000"/>
          </a:solidFill>
          <a:latin typeface="Arial"/>
          <a:ea typeface="MS PGothic" pitchFamily="34"/>
          <a:cs typeface="MS PGothic"/>
        </a:defRPr>
      </a:lvl1pPr>
      <a:lvl2pPr marL="742950" lvl="1" indent="-285750" algn="l" rtl="0" eaLnBrk="0" fontAlgn="base" hangingPunct="0">
        <a:spcBef>
          <a:spcPts val="400"/>
        </a:spcBef>
        <a:spcAft>
          <a:spcPct val="0"/>
        </a:spcAft>
        <a:buClr>
          <a:srgbClr val="000000"/>
        </a:buClr>
        <a:buSzPct val="100000"/>
        <a:buFont typeface="Wingdings" pitchFamily="2" charset="2"/>
        <a:buChar char="§"/>
        <a:defRPr lang="ca-ES" sz="1600">
          <a:solidFill>
            <a:srgbClr val="000000"/>
          </a:solidFill>
          <a:latin typeface="Arial"/>
          <a:ea typeface="MS PGothic" pitchFamily="34"/>
          <a:cs typeface="MS PGothic"/>
        </a:defRPr>
      </a:lvl2pPr>
      <a:lvl3pPr marL="1143000" lvl="2" indent="-228600" algn="l" rtl="0" eaLnBrk="0" fontAlgn="base" hangingPunct="0">
        <a:spcBef>
          <a:spcPts val="400"/>
        </a:spcBef>
        <a:spcAft>
          <a:spcPct val="0"/>
        </a:spcAft>
        <a:buClr>
          <a:srgbClr val="000000"/>
        </a:buClr>
        <a:buSzPct val="100000"/>
        <a:buFont typeface="Arial" pitchFamily="34" charset="0"/>
        <a:buChar char="–"/>
        <a:defRPr lang="ca-ES" sz="1600">
          <a:solidFill>
            <a:srgbClr val="000000"/>
          </a:solidFill>
          <a:latin typeface="Arial"/>
          <a:ea typeface="MS PGothic" pitchFamily="34"/>
          <a:cs typeface="MS PGothic"/>
        </a:defRPr>
      </a:lvl3pPr>
      <a:lvl4pPr marL="1600200" lvl="3" indent="-228600" algn="l" rtl="0" eaLnBrk="0" fontAlgn="base" hangingPunct="0">
        <a:spcBef>
          <a:spcPts val="400"/>
        </a:spcBef>
        <a:spcAft>
          <a:spcPct val="0"/>
        </a:spcAft>
        <a:buClr>
          <a:srgbClr val="000000"/>
        </a:buClr>
        <a:buSzPct val="100000"/>
        <a:buFont typeface="Arial" pitchFamily="34" charset="0"/>
        <a:buChar char="–"/>
        <a:defRPr lang="ca-ES" sz="1600">
          <a:solidFill>
            <a:srgbClr val="000000"/>
          </a:solidFill>
          <a:latin typeface="Arial"/>
          <a:ea typeface="MS PGothic" pitchFamily="34"/>
          <a:cs typeface="MS PGothic"/>
        </a:defRPr>
      </a:lvl4pPr>
      <a:lvl5pPr marL="2057400" lvl="4" indent="-228600" algn="l" rtl="0" eaLnBrk="0" fontAlgn="base" hangingPunct="0">
        <a:spcBef>
          <a:spcPts val="400"/>
        </a:spcBef>
        <a:spcAft>
          <a:spcPct val="0"/>
        </a:spcAft>
        <a:buClr>
          <a:srgbClr val="000000"/>
        </a:buClr>
        <a:buSzPct val="100000"/>
        <a:buFont typeface="Arial" pitchFamily="34" charset="0"/>
        <a:buChar char="–"/>
        <a:defRPr lang="ca-ES" sz="1600">
          <a:solidFill>
            <a:srgbClr val="000000"/>
          </a:solidFill>
          <a:latin typeface="Arial"/>
          <a:ea typeface="MS PGothic" pitchFamily="34"/>
          <a:cs typeface="MS PGothic"/>
        </a:defRPr>
      </a:lvl5pPr>
      <a:lvl6pPr marL="2514600" indent="-228600" algn="l" rtl="0" eaLnBrk="0" fontAlgn="base" hangingPunct="0">
        <a:spcBef>
          <a:spcPts val="400"/>
        </a:spcBef>
        <a:spcAft>
          <a:spcPct val="0"/>
        </a:spcAft>
        <a:buClr>
          <a:srgbClr val="000000"/>
        </a:buClr>
        <a:buSzPct val="100000"/>
        <a:buFont typeface="Arial" pitchFamily="34" charset="0"/>
        <a:buChar char="–"/>
        <a:defRPr lang="ca-ES" sz="1600">
          <a:solidFill>
            <a:srgbClr val="000000"/>
          </a:solidFill>
          <a:latin typeface="Arial"/>
          <a:ea typeface="MS PGothic" pitchFamily="34"/>
          <a:cs typeface="MS PGothic"/>
        </a:defRPr>
      </a:lvl6pPr>
      <a:lvl7pPr marL="2971800" indent="-228600" algn="l" rtl="0" eaLnBrk="0" fontAlgn="base" hangingPunct="0">
        <a:spcBef>
          <a:spcPts val="400"/>
        </a:spcBef>
        <a:spcAft>
          <a:spcPct val="0"/>
        </a:spcAft>
        <a:buClr>
          <a:srgbClr val="000000"/>
        </a:buClr>
        <a:buSzPct val="100000"/>
        <a:buFont typeface="Arial" pitchFamily="34" charset="0"/>
        <a:buChar char="–"/>
        <a:defRPr lang="ca-ES" sz="1600">
          <a:solidFill>
            <a:srgbClr val="000000"/>
          </a:solidFill>
          <a:latin typeface="Arial"/>
          <a:ea typeface="MS PGothic" pitchFamily="34"/>
          <a:cs typeface="MS PGothic"/>
        </a:defRPr>
      </a:lvl7pPr>
      <a:lvl8pPr marL="3429000" indent="-228600" algn="l" rtl="0" eaLnBrk="0" fontAlgn="base" hangingPunct="0">
        <a:spcBef>
          <a:spcPts val="400"/>
        </a:spcBef>
        <a:spcAft>
          <a:spcPct val="0"/>
        </a:spcAft>
        <a:buClr>
          <a:srgbClr val="000000"/>
        </a:buClr>
        <a:buSzPct val="100000"/>
        <a:buFont typeface="Arial" pitchFamily="34" charset="0"/>
        <a:buChar char="–"/>
        <a:defRPr lang="ca-ES" sz="1600">
          <a:solidFill>
            <a:srgbClr val="000000"/>
          </a:solidFill>
          <a:latin typeface="Arial"/>
          <a:ea typeface="MS PGothic" pitchFamily="34"/>
          <a:cs typeface="MS PGothic"/>
        </a:defRPr>
      </a:lvl8pPr>
      <a:lvl9pPr marL="3886200" indent="-228600" algn="l" rtl="0" eaLnBrk="0" fontAlgn="base" hangingPunct="0">
        <a:spcBef>
          <a:spcPts val="400"/>
        </a:spcBef>
        <a:spcAft>
          <a:spcPct val="0"/>
        </a:spcAft>
        <a:buClr>
          <a:srgbClr val="000000"/>
        </a:buClr>
        <a:buSzPct val="100000"/>
        <a:buFont typeface="Arial" pitchFamily="34" charset="0"/>
        <a:buChar char="–"/>
        <a:defRPr lang="ca-ES" sz="1600">
          <a:solidFill>
            <a:srgbClr val="000000"/>
          </a:solidFill>
          <a:latin typeface="Arial"/>
          <a:ea typeface="MS PGothic" pitchFamily="34"/>
          <a:cs typeface="MS PGothic"/>
        </a:defRPr>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2625" y="611188"/>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smtClean="0"/>
              <a:t>Feu clic aquí per editar l'estil de títol del patró</a:t>
            </a:r>
          </a:p>
        </p:txBody>
      </p:sp>
      <p:sp>
        <p:nvSpPr>
          <p:cNvPr id="1027" name="Rectangle 3"/>
          <p:cNvSpPr>
            <a:spLocks noGrp="1" noChangeArrowheads="1"/>
          </p:cNvSpPr>
          <p:nvPr>
            <p:ph type="body" idx="1"/>
          </p:nvPr>
        </p:nvSpPr>
        <p:spPr bwMode="auto">
          <a:xfrm>
            <a:off x="685800" y="2517775"/>
            <a:ext cx="7773988" cy="154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smtClean="0"/>
              <a:t>Feu clic aquí per editar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4" charset="-128"/>
              </a:defRPr>
            </a:lvl1pPr>
          </a:lstStyle>
          <a:p>
            <a:pPr>
              <a:defRPr/>
            </a:pPr>
            <a:fld id="{FDCB14B8-0228-4F84-A621-0D884004B8BF}" type="slidenum">
              <a:rPr lang="ca-ES">
                <a:solidFill>
                  <a:srgbClr val="000000"/>
                </a:solidFill>
              </a:rPr>
              <a:pPr>
                <a:defRPr/>
              </a:pPr>
              <a:t>‹Nº›</a:t>
            </a:fld>
            <a:endParaRPr lang="ca-ES" dirty="0">
              <a:solidFill>
                <a:srgbClr val="000000"/>
              </a:solidFill>
            </a:endParaRPr>
          </a:p>
        </p:txBody>
      </p:sp>
    </p:spTree>
    <p:extLst>
      <p:ext uri="{BB962C8B-B14F-4D97-AF65-F5344CB8AC3E}">
        <p14:creationId xmlns:p14="http://schemas.microsoft.com/office/powerpoint/2010/main" val="16259006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4" r:id="rId15"/>
  </p:sldLayoutIdLst>
  <p:hf hdr="0" ftr="0" dt="0"/>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2625" y="611188"/>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smtClean="0"/>
              <a:t>Feu clic aquí per editar l'estil de títol del patró</a:t>
            </a:r>
          </a:p>
        </p:txBody>
      </p:sp>
      <p:sp>
        <p:nvSpPr>
          <p:cNvPr id="1027" name="Rectangle 3"/>
          <p:cNvSpPr>
            <a:spLocks noGrp="1" noChangeArrowheads="1"/>
          </p:cNvSpPr>
          <p:nvPr>
            <p:ph type="body" idx="1"/>
          </p:nvPr>
        </p:nvSpPr>
        <p:spPr bwMode="auto">
          <a:xfrm>
            <a:off x="685800" y="2517775"/>
            <a:ext cx="7773988" cy="154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smtClean="0"/>
              <a:t>Feu clic aquí per editar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4" charset="-128"/>
              </a:defRPr>
            </a:lvl1pPr>
          </a:lstStyle>
          <a:p>
            <a:pPr>
              <a:defRPr/>
            </a:pPr>
            <a:fld id="{FDCB14B8-0228-4F84-A621-0D884004B8BF}" type="slidenum">
              <a:rPr lang="ca-ES">
                <a:solidFill>
                  <a:srgbClr val="000000"/>
                </a:solidFill>
              </a:rPr>
              <a:pPr>
                <a:defRPr/>
              </a:pPr>
              <a:t>‹Nº›</a:t>
            </a:fld>
            <a:endParaRPr lang="ca-ES" dirty="0">
              <a:solidFill>
                <a:srgbClr val="000000"/>
              </a:solidFill>
            </a:endParaRPr>
          </a:p>
        </p:txBody>
      </p:sp>
      <p:sp>
        <p:nvSpPr>
          <p:cNvPr id="1031"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Lst>
  <p:hf sldNum="0" hdr="0" ftr="0" dt="0"/>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2625" y="611188"/>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smtClean="0"/>
              <a:t>Feu clic aquí per editar l'estil de títol del patró</a:t>
            </a:r>
          </a:p>
        </p:txBody>
      </p:sp>
      <p:sp>
        <p:nvSpPr>
          <p:cNvPr id="1027" name="Rectangle 3"/>
          <p:cNvSpPr>
            <a:spLocks noGrp="1" noChangeArrowheads="1"/>
          </p:cNvSpPr>
          <p:nvPr>
            <p:ph type="body" idx="1"/>
          </p:nvPr>
        </p:nvSpPr>
        <p:spPr bwMode="auto">
          <a:xfrm>
            <a:off x="685800" y="2517775"/>
            <a:ext cx="7773988" cy="154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smtClean="0"/>
              <a:t>Feu clic aquí per editar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4" charset="-128"/>
              </a:defRPr>
            </a:lvl1pPr>
          </a:lstStyle>
          <a:p>
            <a:pPr>
              <a:defRPr/>
            </a:pPr>
            <a:fld id="{FDCB14B8-0228-4F84-A621-0D884004B8BF}" type="slidenum">
              <a:rPr lang="ca-ES">
                <a:solidFill>
                  <a:srgbClr val="000000"/>
                </a:solidFill>
              </a:rPr>
              <a:pPr>
                <a:defRPr/>
              </a:pPr>
              <a:t>‹Nº›</a:t>
            </a:fld>
            <a:endParaRPr lang="ca-ES" dirty="0">
              <a:solidFill>
                <a:srgbClr val="000000"/>
              </a:solidFill>
            </a:endParaRPr>
          </a:p>
        </p:txBody>
      </p:sp>
      <p:sp>
        <p:nvSpPr>
          <p:cNvPr id="1031"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Lst>
  <p:hf sldNum="0" hdr="0" ftr="0" dt="0"/>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2625" y="611188"/>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smtClean="0"/>
              <a:t>Feu clic aquí per editar l'estil de títol del patró</a:t>
            </a:r>
          </a:p>
        </p:txBody>
      </p:sp>
      <p:sp>
        <p:nvSpPr>
          <p:cNvPr id="1027" name="Rectangle 3"/>
          <p:cNvSpPr>
            <a:spLocks noGrp="1" noChangeArrowheads="1"/>
          </p:cNvSpPr>
          <p:nvPr>
            <p:ph type="body" idx="1"/>
          </p:nvPr>
        </p:nvSpPr>
        <p:spPr bwMode="auto">
          <a:xfrm>
            <a:off x="685800" y="2517775"/>
            <a:ext cx="7773988" cy="154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smtClean="0"/>
              <a:t>Feu clic aquí per editar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Arial" charset="0"/>
                <a:ea typeface="ＭＳ Ｐゴシック" pitchFamily="54" charset="-128"/>
              </a:defRPr>
            </a:lvl1pPr>
          </a:lstStyle>
          <a:p>
            <a:pPr>
              <a:defRPr/>
            </a:pPr>
            <a:endParaRPr lang="ca-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Arial" charset="0"/>
                <a:ea typeface="ＭＳ Ｐゴシック" pitchFamily="54" charset="-128"/>
              </a:defRPr>
            </a:lvl1pPr>
          </a:lstStyle>
          <a:p>
            <a:pPr>
              <a:defRPr/>
            </a:pPr>
            <a:fld id="{FDCB14B8-0228-4F84-A621-0D884004B8BF}" type="slidenum">
              <a:rPr lang="ca-ES">
                <a:solidFill>
                  <a:srgbClr val="000000"/>
                </a:solidFill>
              </a:rPr>
              <a:pPr>
                <a:defRPr/>
              </a:pPr>
              <a:t>‹Nº›</a:t>
            </a:fld>
            <a:endParaRPr lang="ca-ES" dirty="0">
              <a:solidFill>
                <a:srgbClr val="000000"/>
              </a:solidFill>
            </a:endParaRPr>
          </a:p>
        </p:txBody>
      </p:sp>
      <p:sp>
        <p:nvSpPr>
          <p:cNvPr id="1031" name="Line 7"/>
          <p:cNvSpPr>
            <a:spLocks noChangeShapeType="1"/>
          </p:cNvSpPr>
          <p:nvPr/>
        </p:nvSpPr>
        <p:spPr bwMode="auto">
          <a:xfrm>
            <a:off x="762000" y="1214422"/>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a:ea typeface="+mn-ea"/>
            </a:endParaRPr>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Lst>
  <p:hf sldNum="0" hdr="0" ftr="0" dt="0"/>
  <p:txStyles>
    <p:titleStyle>
      <a:lvl1pPr algn="l" rtl="0" eaLnBrk="0" fontAlgn="base" hangingPunct="0">
        <a:spcBef>
          <a:spcPct val="0"/>
        </a:spcBef>
        <a:spcAft>
          <a:spcPct val="0"/>
        </a:spcAft>
        <a:defRPr sz="2400" b="1">
          <a:solidFill>
            <a:srgbClr val="C00000"/>
          </a:solidFill>
          <a:latin typeface="+mj-lt"/>
          <a:ea typeface="MS PGothic" pitchFamily="34" charset="-128"/>
          <a:cs typeface="ＭＳ Ｐゴシック" pitchFamily="54" charset="-128"/>
        </a:defRPr>
      </a:lvl1pPr>
      <a:lvl2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2pPr>
      <a:lvl3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3pPr>
      <a:lvl4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4pPr>
      <a:lvl5pPr algn="l" rtl="0" eaLnBrk="0" fontAlgn="base" hangingPunct="0">
        <a:spcBef>
          <a:spcPct val="0"/>
        </a:spcBef>
        <a:spcAft>
          <a:spcPct val="0"/>
        </a:spcAft>
        <a:defRPr sz="2400" b="1">
          <a:solidFill>
            <a:srgbClr val="C00000"/>
          </a:solidFill>
          <a:latin typeface="Arial" pitchFamily="54" charset="0"/>
          <a:ea typeface="MS PGothic" pitchFamily="34" charset="-128"/>
          <a:cs typeface="ＭＳ Ｐゴシック" pitchFamily="54" charset="-128"/>
        </a:defRPr>
      </a:lvl5pPr>
      <a:lvl6pPr marL="457200" algn="l" rtl="0" fontAlgn="base">
        <a:spcBef>
          <a:spcPct val="0"/>
        </a:spcBef>
        <a:spcAft>
          <a:spcPct val="0"/>
        </a:spcAft>
        <a:defRPr sz="2400" b="1">
          <a:solidFill>
            <a:srgbClr val="C00000"/>
          </a:solidFill>
          <a:latin typeface="Arial" pitchFamily="54" charset="0"/>
        </a:defRPr>
      </a:lvl6pPr>
      <a:lvl7pPr marL="914400" algn="l" rtl="0" fontAlgn="base">
        <a:spcBef>
          <a:spcPct val="0"/>
        </a:spcBef>
        <a:spcAft>
          <a:spcPct val="0"/>
        </a:spcAft>
        <a:defRPr sz="2400" b="1">
          <a:solidFill>
            <a:srgbClr val="C00000"/>
          </a:solidFill>
          <a:latin typeface="Arial" pitchFamily="54" charset="0"/>
        </a:defRPr>
      </a:lvl7pPr>
      <a:lvl8pPr marL="1371600" algn="l" rtl="0" fontAlgn="base">
        <a:spcBef>
          <a:spcPct val="0"/>
        </a:spcBef>
        <a:spcAft>
          <a:spcPct val="0"/>
        </a:spcAft>
        <a:defRPr sz="2400" b="1">
          <a:solidFill>
            <a:srgbClr val="C00000"/>
          </a:solidFill>
          <a:latin typeface="Arial" pitchFamily="54" charset="0"/>
        </a:defRPr>
      </a:lvl8pPr>
      <a:lvl9pPr marL="1828800" algn="l" rtl="0" fontAlgn="base">
        <a:spcBef>
          <a:spcPct val="0"/>
        </a:spcBef>
        <a:spcAft>
          <a:spcPct val="0"/>
        </a:spcAft>
        <a:defRPr sz="2400" b="1">
          <a:solidFill>
            <a:srgbClr val="C00000"/>
          </a:solidFill>
          <a:latin typeface="Arial" pitchFamily="5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o"/>
        <a:defRPr>
          <a:solidFill>
            <a:schemeClr val="tx1"/>
          </a:solidFill>
          <a:latin typeface="+mn-lt"/>
          <a:ea typeface="MS PGothic" pitchFamily="34" charset="-128"/>
          <a:cs typeface="ＭＳ Ｐゴシック" pitchFamily="54" charset="-128"/>
        </a:defRPr>
      </a:lvl1pPr>
      <a:lvl2pPr marL="742950" indent="-285750" algn="l" rtl="0" eaLnBrk="0" fontAlgn="base" hangingPunct="0">
        <a:spcBef>
          <a:spcPct val="20000"/>
        </a:spcBef>
        <a:spcAft>
          <a:spcPct val="0"/>
        </a:spcAft>
        <a:buClr>
          <a:schemeClr val="tx1"/>
        </a:buClr>
        <a:buFont typeface="Wingdings" pitchFamily="2" charset="2"/>
        <a:buChar char="§"/>
        <a:defRPr sz="16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Font typeface="Arial" charset="0"/>
        <a:buChar char="–"/>
        <a:defRPr sz="16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6pPr>
      <a:lvl7pPr marL="29718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7pPr>
      <a:lvl8pPr marL="34290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8pPr>
      <a:lvl9pPr marL="3886200" indent="-228600" algn="l" rtl="0" fontAlgn="base">
        <a:spcBef>
          <a:spcPct val="20000"/>
        </a:spcBef>
        <a:spcAft>
          <a:spcPct val="0"/>
        </a:spcAft>
        <a:buClr>
          <a:schemeClr val="tx1"/>
        </a:buClr>
        <a:buFont typeface="Arial" pitchFamily="54" charset="0"/>
        <a:buChar char="–"/>
        <a:defRPr sz="1600">
          <a:solidFill>
            <a:schemeClr val="tx1"/>
          </a:solidFill>
          <a:latin typeface="+mn-lt"/>
          <a:ea typeface="ＭＳ Ｐゴシック" pitchFamily="54"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5.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6.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7.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5.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9.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5.xml"/><Relationship Id="rId1" Type="http://schemas.openxmlformats.org/officeDocument/2006/relationships/themeOverride" Target="../theme/themeOverride3.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www.google.es/url?url=http://fedcac.org/author/admin_fedcac/page/3/&amp;rct=j&amp;frm=1&amp;q=&amp;esrc=s&amp;sa=U&amp;ved=0ahUKEwiG6L3_8b7QAhULaRQKHUL6BcYQwW4IIzAH&amp;usg=AFQjCNGIYcOzCtVRandavkmACRmA0_WZfA"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5.xml"/><Relationship Id="rId1" Type="http://schemas.openxmlformats.org/officeDocument/2006/relationships/themeOverride" Target="../theme/themeOverride4.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4.xml"/><Relationship Id="rId1" Type="http://schemas.openxmlformats.org/officeDocument/2006/relationships/themeOverride" Target="../theme/themeOverride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4.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5.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67.xml"/><Relationship Id="rId5" Type="http://schemas.openxmlformats.org/officeDocument/2006/relationships/chart" Target="../charts/chart7.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chart" Target="../charts/chart11.xml"/></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13.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5.xml"/><Relationship Id="rId1" Type="http://schemas.openxmlformats.org/officeDocument/2006/relationships/themeOverride" Target="../theme/themeOverride11.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4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4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0.png"/><Relationship Id="rId12"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144.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5.xml"/><Relationship Id="rId1" Type="http://schemas.openxmlformats.org/officeDocument/2006/relationships/themeOverride" Target="../theme/themeOverride12.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5.wdp"/><Relationship Id="rId5" Type="http://schemas.openxmlformats.org/officeDocument/2006/relationships/image" Target="../media/image11.jpe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471230"/>
            <a:ext cx="8064896" cy="2605842"/>
          </a:xfrm>
          <a:prstGeom prst="rect">
            <a:avLst/>
          </a:prstGeom>
        </p:spPr>
        <p:txBody>
          <a:bodyPr wrap="square">
            <a:spAutoFit/>
          </a:bodyPr>
          <a:lstStyle/>
          <a:p>
            <a:pPr algn="ctr">
              <a:lnSpc>
                <a:spcPts val="4900"/>
              </a:lnSpc>
              <a:spcBef>
                <a:spcPct val="0"/>
              </a:spcBef>
            </a:pPr>
            <a:endParaRPr lang="ca-ES" sz="1800" b="0" dirty="0" smtClean="0">
              <a:solidFill>
                <a:srgbClr val="000000"/>
              </a:solidFill>
              <a:latin typeface="Arial" pitchFamily="34" charset="0"/>
              <a:ea typeface="ＭＳ Ｐゴシック" charset="-128"/>
            </a:endParaRPr>
          </a:p>
          <a:p>
            <a:pPr algn="ctr">
              <a:lnSpc>
                <a:spcPts val="4900"/>
              </a:lnSpc>
              <a:spcBef>
                <a:spcPct val="0"/>
              </a:spcBef>
            </a:pPr>
            <a:r>
              <a:rPr lang="ca-ES" sz="4400" kern="0" dirty="0" smtClean="0">
                <a:solidFill>
                  <a:srgbClr val="C00000"/>
                </a:solidFill>
                <a:cs typeface="Arial" charset="0"/>
              </a:rPr>
              <a:t>La </a:t>
            </a:r>
            <a:r>
              <a:rPr lang="ca-ES" sz="4400" kern="0" dirty="0" err="1" smtClean="0">
                <a:solidFill>
                  <a:srgbClr val="C00000"/>
                </a:solidFill>
                <a:cs typeface="Arial" charset="0"/>
              </a:rPr>
              <a:t>ILP</a:t>
            </a:r>
            <a:r>
              <a:rPr lang="ca-ES" sz="4400" kern="0" dirty="0" smtClean="0">
                <a:solidFill>
                  <a:srgbClr val="C00000"/>
                </a:solidFill>
                <a:cs typeface="Arial" charset="0"/>
              </a:rPr>
              <a:t> sobre el cànnabis: </a:t>
            </a:r>
            <a:br>
              <a:rPr lang="ca-ES" sz="4400" kern="0" dirty="0" smtClean="0">
                <a:solidFill>
                  <a:srgbClr val="C00000"/>
                </a:solidFill>
                <a:cs typeface="Arial" charset="0"/>
              </a:rPr>
            </a:br>
            <a:r>
              <a:rPr lang="ca-ES" sz="4400" kern="0" dirty="0" smtClean="0">
                <a:solidFill>
                  <a:srgbClr val="C00000"/>
                </a:solidFill>
                <a:cs typeface="Arial" charset="0"/>
              </a:rPr>
              <a:t>La perspectiva de Salut Pública</a:t>
            </a:r>
            <a:r>
              <a:rPr lang="ca-ES" sz="4400" dirty="0" smtClean="0">
                <a:solidFill>
                  <a:srgbClr val="C00000"/>
                </a:solidFill>
                <a:latin typeface="Arial" pitchFamily="34" charset="0"/>
                <a:ea typeface="ＭＳ Ｐゴシック" charset="-128"/>
                <a:cs typeface="Arial" pitchFamily="34" charset="0"/>
              </a:rPr>
              <a:t> </a:t>
            </a:r>
            <a:endParaRPr lang="ca-ES" sz="4400" dirty="0">
              <a:solidFill>
                <a:srgbClr val="C00000"/>
              </a:solidFill>
              <a:latin typeface="Arial" pitchFamily="34" charset="0"/>
              <a:ea typeface="ＭＳ Ｐゴシック" charset="-128"/>
              <a:cs typeface="Arial" pitchFamily="34" charset="0"/>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265" y="164353"/>
            <a:ext cx="4783470" cy="672359"/>
          </a:xfrm>
          <a:prstGeom prst="rect">
            <a:avLst/>
          </a:prstGeom>
        </p:spPr>
      </p:pic>
      <p:sp>
        <p:nvSpPr>
          <p:cNvPr id="8" name="Subtítol 2"/>
          <p:cNvSpPr txBox="1">
            <a:spLocks/>
          </p:cNvSpPr>
          <p:nvPr/>
        </p:nvSpPr>
        <p:spPr bwMode="auto">
          <a:xfrm>
            <a:off x="685800" y="4941168"/>
            <a:ext cx="7772400"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eaLnBrk="0" hangingPunct="0">
              <a:spcBef>
                <a:spcPts val="0"/>
              </a:spcBef>
              <a:buClr>
                <a:srgbClr val="C00000"/>
              </a:buClr>
              <a:buFont typeface="Wingdings" pitchFamily="54" charset="2"/>
              <a:buNone/>
              <a:defRPr/>
            </a:pPr>
            <a:r>
              <a:rPr lang="ca-ES" sz="2800" dirty="0">
                <a:solidFill>
                  <a:srgbClr val="000000"/>
                </a:solidFill>
                <a:latin typeface="Arial" pitchFamily="34" charset="0"/>
                <a:ea typeface="ＭＳ Ｐゴシック" charset="-128"/>
                <a:cs typeface="Arial" pitchFamily="34" charset="0"/>
              </a:rPr>
              <a:t>Dr. Joan Colom i Farran</a:t>
            </a:r>
          </a:p>
          <a:p>
            <a:pPr algn="ctr" eaLnBrk="0" hangingPunct="0">
              <a:spcBef>
                <a:spcPts val="0"/>
              </a:spcBef>
              <a:buClr>
                <a:srgbClr val="C00000"/>
              </a:buClr>
            </a:pPr>
            <a:r>
              <a:rPr lang="ca-ES" sz="2000" b="0" dirty="0">
                <a:solidFill>
                  <a:srgbClr val="000000"/>
                </a:solidFill>
                <a:latin typeface="Arial" pitchFamily="34" charset="0"/>
                <a:ea typeface="ＭＳ Ｐゴシック" charset="-128"/>
              </a:rPr>
              <a:t>Subdirector general de Drogodependències</a:t>
            </a:r>
          </a:p>
        </p:txBody>
      </p:sp>
      <p:sp>
        <p:nvSpPr>
          <p:cNvPr id="9" name="Subtítol 2"/>
          <p:cNvSpPr txBox="1">
            <a:spLocks/>
          </p:cNvSpPr>
          <p:nvPr/>
        </p:nvSpPr>
        <p:spPr bwMode="auto">
          <a:xfrm>
            <a:off x="685800" y="6033482"/>
            <a:ext cx="77724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eaLnBrk="0" hangingPunct="0">
              <a:spcBef>
                <a:spcPts val="0"/>
              </a:spcBef>
              <a:buClr>
                <a:srgbClr val="C00000"/>
              </a:buClr>
              <a:defRPr/>
            </a:pPr>
            <a:r>
              <a:rPr lang="ca-ES" sz="2000" b="0" kern="0" dirty="0" smtClean="0">
                <a:solidFill>
                  <a:srgbClr val="000000"/>
                </a:solidFill>
                <a:cs typeface="Arial" charset="0"/>
              </a:rPr>
              <a:t> 24 de novembre de 2016 </a:t>
            </a:r>
          </a:p>
          <a:p>
            <a:pPr algn="ctr" eaLnBrk="0" hangingPunct="0">
              <a:spcBef>
                <a:spcPts val="0"/>
              </a:spcBef>
              <a:buClr>
                <a:srgbClr val="C00000"/>
              </a:buClr>
              <a:defRPr/>
            </a:pPr>
            <a:r>
              <a:rPr lang="ca-ES" sz="2000" kern="0" dirty="0" smtClean="0">
                <a:solidFill>
                  <a:srgbClr val="000000"/>
                </a:solidFill>
                <a:cs typeface="Arial" charset="0"/>
              </a:rPr>
              <a:t>Comissió de Salut</a:t>
            </a:r>
          </a:p>
        </p:txBody>
      </p:sp>
    </p:spTree>
    <p:extLst>
      <p:ext uri="{BB962C8B-B14F-4D97-AF65-F5344CB8AC3E}">
        <p14:creationId xmlns:p14="http://schemas.microsoft.com/office/powerpoint/2010/main" val="3727835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772592" y="1475514"/>
            <a:ext cx="7687765" cy="5121838"/>
          </a:xfrm>
          <a:prstGeom prst="roundRect">
            <a:avLst>
              <a:gd name="adj" fmla="val 307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81602" name="Picture 2" descr="asaupa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31" r="1631" b="17912"/>
          <a:stretch/>
        </p:blipFill>
        <p:spPr bwMode="auto">
          <a:xfrm>
            <a:off x="899591" y="1619514"/>
            <a:ext cx="121927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7" name="6 Rectángulo"/>
          <p:cNvSpPr/>
          <p:nvPr/>
        </p:nvSpPr>
        <p:spPr>
          <a:xfrm>
            <a:off x="806366" y="1815207"/>
            <a:ext cx="1345240" cy="584775"/>
          </a:xfrm>
          <a:prstGeom prst="rect">
            <a:avLst/>
          </a:prstGeom>
          <a:noFill/>
        </p:spPr>
        <p:txBody>
          <a:bodyPr wrap="none" lIns="91440" tIns="45720" rIns="91440" bIns="45720">
            <a:spAutoFit/>
          </a:bodyPr>
          <a:lstStyle/>
          <a:p>
            <a:pPr algn="ctr">
              <a:spcBef>
                <a:spcPts val="0"/>
              </a:spcBef>
            </a:pPr>
            <a:r>
              <a:rPr lang="es-ES" sz="1600" spc="-50" dirty="0" smtClean="0">
                <a:solidFill>
                  <a:schemeClr val="bg1"/>
                </a:solidFill>
              </a:rPr>
              <a:t>RESOLUCIÓ</a:t>
            </a:r>
          </a:p>
          <a:p>
            <a:pPr algn="ctr">
              <a:spcBef>
                <a:spcPts val="0"/>
              </a:spcBef>
            </a:pPr>
            <a:r>
              <a:rPr lang="ca-ES" sz="1600" spc="-50" dirty="0" smtClean="0">
                <a:solidFill>
                  <a:schemeClr val="bg1"/>
                </a:solidFill>
              </a:rPr>
              <a:t>SLT/32/2015</a:t>
            </a:r>
            <a:endParaRPr lang="es-ES" sz="2800" b="0" cap="none" spc="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19" name="18 Rectángulo"/>
          <p:cNvSpPr/>
          <p:nvPr/>
        </p:nvSpPr>
        <p:spPr>
          <a:xfrm>
            <a:off x="2470307" y="1547514"/>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10</a:t>
            </a:fld>
            <a:endParaRPr lang="es-ES_tradnl" sz="1050" b="0" dirty="0">
              <a:solidFill>
                <a:schemeClr val="bg1">
                  <a:lumMod val="50000"/>
                </a:schemeClr>
              </a:solidFill>
            </a:endParaRPr>
          </a:p>
        </p:txBody>
      </p:sp>
      <p:sp>
        <p:nvSpPr>
          <p:cNvPr id="25" name="Contenidor de contingut 2"/>
          <p:cNvSpPr txBox="1">
            <a:spLocks/>
          </p:cNvSpPr>
          <p:nvPr/>
        </p:nvSpPr>
        <p:spPr bwMode="auto">
          <a:xfrm>
            <a:off x="2195736" y="2852936"/>
            <a:ext cx="6120000" cy="12772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Recurs d‘Inconstitucionalitat </a:t>
            </a:r>
            <a:r>
              <a:rPr lang="ca-ES" sz="1200" b="0" spc="-50" dirty="0">
                <a:solidFill>
                  <a:srgbClr val="000000"/>
                </a:solidFill>
              </a:rPr>
              <a:t>(Abril 2015 TC) </a:t>
            </a:r>
            <a:r>
              <a:rPr lang="ca-ES" sz="1200" b="0" i="1" spc="-50" dirty="0" err="1">
                <a:solidFill>
                  <a:srgbClr val="000000"/>
                </a:solidFill>
              </a:rPr>
              <a:t>Ley</a:t>
            </a:r>
            <a:r>
              <a:rPr lang="ca-ES" sz="1200" b="0" i="1" spc="-50" dirty="0">
                <a:solidFill>
                  <a:srgbClr val="000000"/>
                </a:solidFill>
              </a:rPr>
              <a:t> Foral Navarra 24/2014, de 2 de </a:t>
            </a:r>
            <a:r>
              <a:rPr lang="ca-ES" sz="1200" b="0" i="1" spc="-50" dirty="0" err="1">
                <a:solidFill>
                  <a:srgbClr val="000000"/>
                </a:solidFill>
              </a:rPr>
              <a:t>diciembre</a:t>
            </a:r>
            <a:r>
              <a:rPr lang="ca-ES" sz="1200" b="0" i="1" spc="-50" dirty="0">
                <a:solidFill>
                  <a:srgbClr val="000000"/>
                </a:solidFill>
              </a:rPr>
              <a: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Recurs </a:t>
            </a:r>
            <a:r>
              <a:rPr lang="ca-ES" sz="1200" spc="-50" dirty="0">
                <a:solidFill>
                  <a:srgbClr val="000000"/>
                </a:solidFill>
              </a:rPr>
              <a:t>Contenciós </a:t>
            </a:r>
            <a:r>
              <a:rPr lang="ca-ES" sz="1200" spc="-50" dirty="0" smtClean="0">
                <a:solidFill>
                  <a:srgbClr val="000000"/>
                </a:solidFill>
              </a:rPr>
              <a:t>Administratiu </a:t>
            </a:r>
            <a:r>
              <a:rPr lang="ca-ES" sz="1200" b="0" spc="-50" dirty="0">
                <a:solidFill>
                  <a:srgbClr val="000000"/>
                </a:solidFill>
              </a:rPr>
              <a:t>del Govern de l’Estat presentat contra la Resolució </a:t>
            </a:r>
            <a:r>
              <a:rPr lang="ca-ES" sz="1200" b="0" spc="-50" dirty="0" err="1">
                <a:solidFill>
                  <a:srgbClr val="000000"/>
                </a:solidFill>
              </a:rPr>
              <a:t>SLT</a:t>
            </a:r>
            <a:r>
              <a:rPr lang="ca-ES" sz="1200" b="0" spc="-50" dirty="0">
                <a:solidFill>
                  <a:srgbClr val="000000"/>
                </a:solidFill>
              </a:rPr>
              <a:t>/32/2015</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Llei </a:t>
            </a:r>
            <a:r>
              <a:rPr lang="ca-ES" sz="1200" spc="-50" dirty="0">
                <a:solidFill>
                  <a:srgbClr val="000000"/>
                </a:solidFill>
              </a:rPr>
              <a:t>Orgànica 4/2015, </a:t>
            </a:r>
            <a:r>
              <a:rPr lang="ca-ES" sz="1200" b="0" spc="-50" dirty="0">
                <a:solidFill>
                  <a:srgbClr val="000000"/>
                </a:solidFill>
              </a:rPr>
              <a:t>de 30 de març, </a:t>
            </a:r>
            <a:r>
              <a:rPr lang="ca-ES" sz="1200" spc="-50" dirty="0">
                <a:solidFill>
                  <a:srgbClr val="000000"/>
                </a:solidFill>
              </a:rPr>
              <a:t>sobre Protecció de la Seguretat Ciutadana, </a:t>
            </a:r>
            <a:r>
              <a:rPr lang="ca-ES" sz="1200" b="0" spc="-50" dirty="0">
                <a:solidFill>
                  <a:srgbClr val="000000"/>
                </a:solidFill>
              </a:rPr>
              <a:t>referent al </a:t>
            </a:r>
            <a:r>
              <a:rPr lang="ca-ES" sz="1200" b="0" spc="-50" dirty="0" smtClean="0">
                <a:solidFill>
                  <a:srgbClr val="000000"/>
                </a:solidFill>
              </a:rPr>
              <a:t>consum </a:t>
            </a:r>
            <a:r>
              <a:rPr lang="ca-ES" sz="1200" b="0" spc="-50" dirty="0">
                <a:solidFill>
                  <a:srgbClr val="000000"/>
                </a:solidFill>
              </a:rPr>
              <a:t>i tinença de drogues il·legals en espais públics. Sancionat administrativament</a:t>
            </a:r>
            <a:r>
              <a:rPr lang="ca-ES" sz="1200" b="0" spc="-50" dirty="0" smtClean="0">
                <a:solidFill>
                  <a:srgbClr val="000000"/>
                </a:solidFill>
              </a:rPr>
              <a:t>.</a:t>
            </a:r>
            <a:endParaRPr lang="ca-ES" sz="1200" b="0" spc="-50" dirty="0">
              <a:solidFill>
                <a:srgbClr val="000000"/>
              </a:solidFill>
            </a:endParaRPr>
          </a:p>
        </p:txBody>
      </p:sp>
      <p:sp>
        <p:nvSpPr>
          <p:cNvPr id="27" name="Rectangle 11"/>
          <p:cNvSpPr/>
          <p:nvPr/>
        </p:nvSpPr>
        <p:spPr>
          <a:xfrm>
            <a:off x="1547664" y="4349422"/>
            <a:ext cx="6768072" cy="1738938"/>
          </a:xfrm>
          <a:prstGeom prst="rect">
            <a:avLst/>
          </a:prstGeom>
        </p:spPr>
        <p:txBody>
          <a:bodyPr wrap="square">
            <a:spAutoFit/>
          </a:bodyPr>
          <a:lstStyle/>
          <a:p>
            <a:pPr marL="630238" indent="-274638" algn="just" eaLnBrk="0" hangingPunct="0">
              <a:spcBef>
                <a:spcPts val="0"/>
              </a:spcBef>
              <a:spcAft>
                <a:spcPts val="1200"/>
              </a:spcAft>
              <a:buClr>
                <a:srgbClr val="C00000"/>
              </a:buClr>
              <a:buSzPct val="100000"/>
            </a:pPr>
            <a:r>
              <a:rPr lang="ca-ES" sz="1800" b="0" dirty="0" smtClean="0"/>
              <a:t>	</a:t>
            </a:r>
            <a:endParaRPr lang="ca-ES" sz="1400" b="0" dirty="0" smtClean="0"/>
          </a:p>
          <a:p>
            <a:pPr marL="1076325" lvl="2" algn="just" eaLnBrk="0" hangingPunct="0">
              <a:spcBef>
                <a:spcPts val="0"/>
              </a:spcBef>
              <a:spcAft>
                <a:spcPts val="0"/>
              </a:spcAft>
              <a:buClr>
                <a:srgbClr val="C00000"/>
              </a:buClr>
              <a:buSzPct val="100000"/>
            </a:pPr>
            <a:r>
              <a:rPr lang="ca-ES" sz="1000" dirty="0" smtClean="0"/>
              <a:t>Nº484/2015: </a:t>
            </a:r>
            <a:r>
              <a:rPr lang="ca-ES" sz="1000" dirty="0" err="1" smtClean="0"/>
              <a:t>EBERS</a:t>
            </a:r>
            <a:r>
              <a:rPr lang="ca-ES" sz="1000" dirty="0" smtClean="0"/>
              <a:t> </a:t>
            </a:r>
            <a:r>
              <a:rPr lang="es-ES" sz="800" b="0" kern="0" dirty="0" smtClean="0"/>
              <a:t>*</a:t>
            </a:r>
            <a:r>
              <a:rPr lang="es-ES" sz="800" kern="0" dirty="0" smtClean="0"/>
              <a:t>El cultivo y distribución organizada</a:t>
            </a:r>
            <a:r>
              <a:rPr lang="es-ES" sz="800" b="0" kern="0" dirty="0" smtClean="0"/>
              <a:t>, institucionalizada y con vocación de persistencia en el tiempo de cannabis entre un colectivo integrado </a:t>
            </a:r>
            <a:r>
              <a:rPr lang="es-ES" sz="800" kern="0" dirty="0" smtClean="0"/>
              <a:t>por 290 personas </a:t>
            </a:r>
            <a:r>
              <a:rPr lang="es-ES" sz="800" b="0" kern="0" dirty="0" smtClean="0"/>
              <a:t>componentes de una Asociación y abierto a nuevas incorporaciones </a:t>
            </a:r>
            <a:r>
              <a:rPr lang="es-ES" sz="800" kern="0" dirty="0" smtClean="0"/>
              <a:t>colma las exigencias típicas del art.</a:t>
            </a:r>
          </a:p>
          <a:p>
            <a:pPr marL="1076325" lvl="2" algn="just" eaLnBrk="0" hangingPunct="0">
              <a:spcBef>
                <a:spcPts val="0"/>
              </a:spcBef>
              <a:spcAft>
                <a:spcPts val="0"/>
              </a:spcAft>
              <a:buClr>
                <a:srgbClr val="C00000"/>
              </a:buClr>
              <a:buSzPct val="100000"/>
            </a:pPr>
            <a:r>
              <a:rPr lang="es-ES" sz="800" kern="0" dirty="0" smtClean="0"/>
              <a:t>368 CP.</a:t>
            </a:r>
          </a:p>
          <a:p>
            <a:pPr marL="1076325" lvl="2" algn="just" eaLnBrk="0" hangingPunct="0">
              <a:spcBef>
                <a:spcPts val="0"/>
              </a:spcBef>
              <a:spcAft>
                <a:spcPts val="0"/>
              </a:spcAft>
              <a:buClr>
                <a:srgbClr val="C00000"/>
              </a:buClr>
              <a:buSzPct val="100000"/>
            </a:pPr>
            <a:r>
              <a:rPr lang="es-ES" sz="1000" dirty="0" smtClean="0"/>
              <a:t>Nº: 596/2015 </a:t>
            </a:r>
            <a:r>
              <a:rPr lang="es-ES" sz="1000" dirty="0" err="1" smtClean="0"/>
              <a:t>Three</a:t>
            </a:r>
            <a:r>
              <a:rPr lang="es-ES" sz="1000" dirty="0" smtClean="0"/>
              <a:t> </a:t>
            </a:r>
            <a:r>
              <a:rPr lang="es-ES" sz="1000" dirty="0" err="1" smtClean="0"/>
              <a:t>Monkeys</a:t>
            </a:r>
            <a:r>
              <a:rPr lang="es-ES" sz="1000" dirty="0" smtClean="0"/>
              <a:t> </a:t>
            </a:r>
            <a:r>
              <a:rPr lang="es-ES" sz="800" dirty="0" smtClean="0"/>
              <a:t>“</a:t>
            </a:r>
            <a:r>
              <a:rPr lang="es-ES" sz="800" b="0" kern="0" dirty="0" smtClean="0"/>
              <a:t>El cultivo y distribución organizada, institucionalizada y con vocación de persistencia en el tiempo de cannabis entre un colectivo de una Asociación y abierto a nuevas incorporaciones </a:t>
            </a:r>
            <a:r>
              <a:rPr lang="es-ES" sz="800" kern="0" dirty="0" smtClean="0"/>
              <a:t>colma las exigencias típicas del art. 368 CP</a:t>
            </a:r>
            <a:r>
              <a:rPr lang="es-ES" sz="800" b="0" kern="0" dirty="0" smtClean="0"/>
              <a:t>.” </a:t>
            </a:r>
            <a:r>
              <a:rPr lang="es-ES" sz="800" kern="0" dirty="0" smtClean="0"/>
              <a:t>Error vencible de prohibición”</a:t>
            </a:r>
            <a:r>
              <a:rPr lang="es-ES" sz="800" b="0" kern="0" dirty="0" smtClean="0"/>
              <a:t>. 	</a:t>
            </a:r>
          </a:p>
          <a:p>
            <a:pPr marL="1076325" lvl="2" indent="-3175" algn="just" eaLnBrk="0" hangingPunct="0">
              <a:spcBef>
                <a:spcPts val="0"/>
              </a:spcBef>
              <a:spcAft>
                <a:spcPts val="1200"/>
              </a:spcAft>
              <a:buClr>
                <a:srgbClr val="C00000"/>
              </a:buClr>
              <a:buSzPct val="100000"/>
            </a:pPr>
            <a:r>
              <a:rPr lang="es-ES" sz="1000" b="0" kern="0" dirty="0" smtClean="0"/>
              <a:t>	</a:t>
            </a:r>
            <a:r>
              <a:rPr lang="ca-ES" sz="1000" dirty="0" smtClean="0"/>
              <a:t>Nº788/2015: </a:t>
            </a:r>
            <a:r>
              <a:rPr lang="ca-ES" sz="1000" dirty="0" err="1" smtClean="0"/>
              <a:t>Cannabis</a:t>
            </a:r>
            <a:r>
              <a:rPr lang="ca-ES" sz="1000" dirty="0" smtClean="0"/>
              <a:t> </a:t>
            </a:r>
            <a:r>
              <a:rPr lang="ca-ES" sz="1000" dirty="0" err="1" smtClean="0"/>
              <a:t>Pannagh</a:t>
            </a:r>
            <a:r>
              <a:rPr lang="ca-ES" sz="1000" dirty="0" smtClean="0"/>
              <a:t>, </a:t>
            </a:r>
            <a:r>
              <a:rPr lang="ca-ES" sz="800" dirty="0" smtClean="0"/>
              <a:t>“</a:t>
            </a:r>
            <a:r>
              <a:rPr lang="es-ES" sz="800" dirty="0" smtClean="0"/>
              <a:t>…</a:t>
            </a:r>
            <a:r>
              <a:rPr lang="es-ES" sz="800" kern="0" dirty="0" smtClean="0"/>
              <a:t>en cantidad de notoria importancia, </a:t>
            </a:r>
            <a:r>
              <a:rPr lang="es-ES" sz="800" b="0" kern="0" dirty="0" smtClean="0"/>
              <a:t>y con la apreciación </a:t>
            </a:r>
            <a:r>
              <a:rPr lang="es-ES" sz="800" kern="0" dirty="0" smtClean="0"/>
              <a:t>de un error vencible de prohibición, </a:t>
            </a:r>
            <a:r>
              <a:rPr lang="es-ES" sz="800" b="0" kern="0" dirty="0" smtClean="0"/>
              <a:t>sin la concurrencia de circunstancias modificativas de la responsabilidad criminal”</a:t>
            </a:r>
          </a:p>
        </p:txBody>
      </p:sp>
      <p:sp>
        <p:nvSpPr>
          <p:cNvPr id="26" name="Contenidor de contingut 2"/>
          <p:cNvSpPr txBox="1">
            <a:spLocks/>
          </p:cNvSpPr>
          <p:nvPr/>
        </p:nvSpPr>
        <p:spPr bwMode="auto">
          <a:xfrm>
            <a:off x="2195736" y="4293096"/>
            <a:ext cx="6120000" cy="500137"/>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Canvi tendències en la interpretació del la Doctrina del Consum Compartit.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3" name="2 Redondear rectángulo de esquina del mismo lado"/>
          <p:cNvSpPr/>
          <p:nvPr/>
        </p:nvSpPr>
        <p:spPr bwMode="auto">
          <a:xfrm>
            <a:off x="2267744" y="1628800"/>
            <a:ext cx="6047992" cy="890714"/>
          </a:xfrm>
          <a:prstGeom prst="round2Same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 name="3 Rectángulo"/>
          <p:cNvSpPr/>
          <p:nvPr/>
        </p:nvSpPr>
        <p:spPr bwMode="auto">
          <a:xfrm>
            <a:off x="971600" y="2591514"/>
            <a:ext cx="7329835" cy="3861822"/>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cxnSp>
        <p:nvCxnSpPr>
          <p:cNvPr id="8" name="7 Conector recto"/>
          <p:cNvCxnSpPr/>
          <p:nvPr/>
        </p:nvCxnSpPr>
        <p:spPr bwMode="auto">
          <a:xfrm>
            <a:off x="2470307" y="2612668"/>
            <a:ext cx="4910005" cy="240268"/>
          </a:xfrm>
          <a:prstGeom prst="line">
            <a:avLst/>
          </a:prstGeom>
          <a:noFill/>
          <a:ln w="9525" cap="flat" cmpd="sng" algn="ctr">
            <a:noFill/>
            <a:prstDash val="solid"/>
            <a:round/>
            <a:headEnd type="none" w="med" len="med"/>
            <a:tailEnd type="none" w="med" len="med"/>
          </a:ln>
          <a:effectLst/>
        </p:spPr>
      </p:cxnSp>
      <p:sp>
        <p:nvSpPr>
          <p:cNvPr id="17" name="Rectangle 4"/>
          <p:cNvSpPr>
            <a:spLocks/>
          </p:cNvSpPr>
          <p:nvPr/>
        </p:nvSpPr>
        <p:spPr bwMode="auto">
          <a:xfrm>
            <a:off x="2071278" y="1844824"/>
            <a:ext cx="7325258" cy="288032"/>
          </a:xfrm>
          <a:prstGeom prst="rect">
            <a:avLst/>
          </a:prstGeom>
          <a:noFill/>
          <a:ln w="12700" cap="flat">
            <a:noFill/>
            <a:miter lim="800000"/>
            <a:headEnd type="none" w="med" len="med"/>
            <a:tailEnd type="none" w="med" len="med"/>
          </a:ln>
        </p:spPr>
        <p:txBody>
          <a:bodyPr lIns="0" tIns="0" rIns="40638" bIns="0"/>
          <a:lstStyle/>
          <a:p>
            <a:pPr marL="361950">
              <a:spcBef>
                <a:spcPts val="0"/>
              </a:spcBef>
              <a:spcAft>
                <a:spcPts val="600"/>
              </a:spcAft>
              <a:buClr>
                <a:srgbClr val="C00000"/>
              </a:buClr>
              <a:buSzPct val="100000"/>
            </a:pPr>
            <a:r>
              <a:rPr lang="pt-BR" sz="2800" dirty="0" err="1" smtClean="0">
                <a:solidFill>
                  <a:srgbClr val="C00000"/>
                </a:solidFill>
                <a:cs typeface="Arial" charset="0"/>
                <a:sym typeface="Arial" charset="0"/>
              </a:rPr>
              <a:t>Evidència</a:t>
            </a:r>
            <a:r>
              <a:rPr lang="pt-BR" sz="2800" dirty="0" smtClean="0">
                <a:solidFill>
                  <a:srgbClr val="C00000"/>
                </a:solidFill>
                <a:cs typeface="Arial" charset="0"/>
                <a:sym typeface="Arial" charset="0"/>
              </a:rPr>
              <a:t> i </a:t>
            </a:r>
            <a:r>
              <a:rPr lang="pt-BR" sz="2800" dirty="0" err="1" smtClean="0">
                <a:solidFill>
                  <a:srgbClr val="C00000"/>
                </a:solidFill>
                <a:cs typeface="Arial" charset="0"/>
                <a:sym typeface="Arial" charset="0"/>
              </a:rPr>
              <a:t>consens</a:t>
            </a:r>
            <a:r>
              <a:rPr lang="pt-BR" sz="2800" dirty="0" smtClean="0">
                <a:solidFill>
                  <a:srgbClr val="C00000"/>
                </a:solidFill>
                <a:cs typeface="Arial" charset="0"/>
                <a:sym typeface="Arial" charset="0"/>
              </a:rPr>
              <a:t> </a:t>
            </a:r>
            <a:r>
              <a:rPr lang="pt-BR" sz="2800" dirty="0" err="1" smtClean="0">
                <a:solidFill>
                  <a:srgbClr val="C00000"/>
                </a:solidFill>
                <a:cs typeface="Arial" charset="0"/>
                <a:sym typeface="Arial" charset="0"/>
              </a:rPr>
              <a:t>tècnic</a:t>
            </a:r>
            <a:endParaRPr lang="ca-ES" sz="2800" dirty="0" smtClean="0">
              <a:solidFill>
                <a:srgbClr val="C00000"/>
              </a:solidFill>
              <a:cs typeface="Arial" charset="0"/>
              <a:sym typeface="Arial" charset="0"/>
            </a:endParaRPr>
          </a:p>
        </p:txBody>
      </p:sp>
      <p:sp>
        <p:nvSpPr>
          <p:cNvPr id="21" name="Rectangle 4"/>
          <p:cNvSpPr>
            <a:spLocks/>
          </p:cNvSpPr>
          <p:nvPr/>
        </p:nvSpPr>
        <p:spPr bwMode="auto">
          <a:xfrm>
            <a:off x="1187624" y="2780928"/>
            <a:ext cx="6768752" cy="3168352"/>
          </a:xfrm>
          <a:prstGeom prst="rect">
            <a:avLst/>
          </a:prstGeom>
          <a:noFill/>
          <a:ln w="12700" cap="flat">
            <a:noFill/>
            <a:miter lim="800000"/>
            <a:headEnd type="none" w="med" len="med"/>
            <a:tailEnd type="none" w="med" len="med"/>
          </a:ln>
        </p:spPr>
        <p:txBody>
          <a:bodyPr lIns="0" tIns="0" rIns="40638" bIns="0"/>
          <a:lstStyle/>
          <a:p>
            <a:pPr marL="177800" indent="-177800" algn="just">
              <a:spcBef>
                <a:spcPts val="0"/>
              </a:spcBef>
              <a:spcAft>
                <a:spcPts val="600"/>
              </a:spcAft>
              <a:buClr>
                <a:srgbClr val="C00000"/>
              </a:buClr>
              <a:buSzPct val="100000"/>
              <a:buFont typeface="Wingdings" pitchFamily="2" charset="2"/>
              <a:buChar char="§"/>
            </a:pPr>
            <a:r>
              <a:rPr lang="ca-ES" sz="1400" b="0" dirty="0" smtClean="0">
                <a:cs typeface="Arial" charset="0"/>
                <a:sym typeface="Arial" charset="0"/>
              </a:rPr>
              <a:t>L’edat d’inici i el </a:t>
            </a:r>
            <a:r>
              <a:rPr lang="ca-ES" sz="1400" b="0" dirty="0" err="1" smtClean="0">
                <a:cs typeface="Arial" charset="0"/>
                <a:sym typeface="Arial" charset="0"/>
              </a:rPr>
              <a:t>policonsum</a:t>
            </a:r>
            <a:r>
              <a:rPr lang="ca-ES" sz="1400" b="0" dirty="0" smtClean="0">
                <a:cs typeface="Arial" charset="0"/>
                <a:sym typeface="Arial" charset="0"/>
              </a:rPr>
              <a:t> com a dos factors de risc clau.</a:t>
            </a:r>
          </a:p>
          <a:p>
            <a:pPr marL="177800" indent="-177800" algn="just">
              <a:spcBef>
                <a:spcPts val="0"/>
              </a:spcBef>
              <a:spcAft>
                <a:spcPts val="600"/>
              </a:spcAft>
              <a:buClr>
                <a:srgbClr val="C00000"/>
              </a:buClr>
              <a:buSzPct val="100000"/>
              <a:buFont typeface="Wingdings" pitchFamily="2" charset="2"/>
              <a:buChar char="§"/>
            </a:pPr>
            <a:r>
              <a:rPr lang="ca-ES" sz="1400" b="0" dirty="0" smtClean="0">
                <a:sym typeface="Arial" charset="0"/>
              </a:rPr>
              <a:t>La relació entre la d</a:t>
            </a:r>
            <a:r>
              <a:rPr lang="ca-ES" sz="1400" b="0" dirty="0" smtClean="0"/>
              <a:t>isponibilitat i l’accessibilitat amb la percepció de normalitat i la freqüència dels consums de drogues.</a:t>
            </a:r>
            <a:r>
              <a:rPr lang="ca-ES" sz="1400" dirty="0" smtClean="0"/>
              <a:t> </a:t>
            </a:r>
          </a:p>
          <a:p>
            <a:pPr marL="177800" indent="-177800" algn="just">
              <a:spcBef>
                <a:spcPts val="0"/>
              </a:spcBef>
              <a:spcAft>
                <a:spcPts val="600"/>
              </a:spcAft>
              <a:buClr>
                <a:srgbClr val="C00000"/>
              </a:buClr>
              <a:buSzPct val="100000"/>
              <a:buFont typeface="Wingdings" pitchFamily="2" charset="2"/>
              <a:buChar char="§"/>
            </a:pPr>
            <a:r>
              <a:rPr lang="ca-ES" sz="1400" b="0" dirty="0" smtClean="0"/>
              <a:t>L’efectivitat d’estratègies d’informació i sensibilització amb mètodes d’educació entre iguals en la promoció d’actituds prudents i conductes </a:t>
            </a:r>
            <a:r>
              <a:rPr lang="ca-ES" sz="1400" b="0" dirty="0" err="1" smtClean="0"/>
              <a:t>d’autocura</a:t>
            </a:r>
            <a:r>
              <a:rPr lang="ca-ES" sz="1400" b="0" dirty="0" smtClean="0"/>
              <a:t> en usuaris de drogues. </a:t>
            </a:r>
          </a:p>
          <a:p>
            <a:pPr marL="177800" indent="-177800" algn="just">
              <a:spcBef>
                <a:spcPts val="0"/>
              </a:spcBef>
              <a:spcAft>
                <a:spcPts val="600"/>
              </a:spcAft>
              <a:buClr>
                <a:srgbClr val="C00000"/>
              </a:buClr>
              <a:buSzPct val="100000"/>
              <a:buFont typeface="Wingdings" pitchFamily="2" charset="2"/>
              <a:buChar char="§"/>
            </a:pPr>
            <a:r>
              <a:rPr lang="ca-ES" sz="1400" b="0" dirty="0" err="1" smtClean="0"/>
              <a:t>L’impacte</a:t>
            </a:r>
            <a:r>
              <a:rPr lang="ca-ES" sz="1400" b="0" dirty="0" smtClean="0"/>
              <a:t> de la publicitat directa o indirecta del consum de drogues en les actituds, expectatives i conductes, especialment en col·lectius vulnerables (infants i joves).</a:t>
            </a:r>
          </a:p>
          <a:p>
            <a:pPr marL="177800" indent="-177800" algn="just">
              <a:spcBef>
                <a:spcPts val="0"/>
              </a:spcBef>
              <a:spcAft>
                <a:spcPts val="600"/>
              </a:spcAft>
              <a:buClr>
                <a:srgbClr val="C00000"/>
              </a:buClr>
              <a:buSzPct val="100000"/>
              <a:buFont typeface="Wingdings" pitchFamily="2" charset="2"/>
              <a:buChar char="§"/>
            </a:pPr>
            <a:r>
              <a:rPr lang="ca-ES" sz="1400" b="0" dirty="0" smtClean="0"/>
              <a:t>La relació entre la densificació d’espais d’oferta amb </a:t>
            </a:r>
            <a:r>
              <a:rPr lang="ca-ES" sz="1400" b="0" dirty="0" err="1" smtClean="0"/>
              <a:t>l’increment</a:t>
            </a:r>
            <a:r>
              <a:rPr lang="ca-ES" sz="1400" b="0" dirty="0" smtClean="0"/>
              <a:t> del  consum i les seves problemàtiques.  </a:t>
            </a:r>
          </a:p>
          <a:p>
            <a:pPr marL="177800" indent="-177800" algn="just">
              <a:spcBef>
                <a:spcPts val="0"/>
              </a:spcBef>
              <a:spcAft>
                <a:spcPts val="600"/>
              </a:spcAft>
              <a:buClr>
                <a:srgbClr val="C00000"/>
              </a:buClr>
              <a:buSzPct val="100000"/>
              <a:buFont typeface="Wingdings" pitchFamily="2" charset="2"/>
              <a:buChar char="§"/>
            </a:pPr>
            <a:r>
              <a:rPr lang="ca-ES" sz="1400" b="0" dirty="0" smtClean="0"/>
              <a:t>La limitació de l’accés als clubs a través del període de carència als resident com a mesura dissuasòria del turisme </a:t>
            </a:r>
            <a:r>
              <a:rPr lang="ca-ES" sz="1400" b="0" dirty="0" err="1" smtClean="0"/>
              <a:t>cannàbic</a:t>
            </a:r>
            <a:r>
              <a:rPr lang="ca-ES" sz="1400" b="0" dirty="0" smtClean="0"/>
              <a:t>. </a:t>
            </a:r>
          </a:p>
          <a:p>
            <a:pPr marL="177800" indent="-177800" algn="just">
              <a:spcBef>
                <a:spcPts val="0"/>
              </a:spcBef>
              <a:spcAft>
                <a:spcPts val="600"/>
              </a:spcAft>
              <a:buClr>
                <a:srgbClr val="C00000"/>
              </a:buClr>
              <a:buSzPct val="100000"/>
              <a:buFont typeface="Wingdings" pitchFamily="2" charset="2"/>
              <a:buChar char="§"/>
            </a:pPr>
            <a:r>
              <a:rPr lang="ca-ES" sz="1400" b="0" dirty="0" smtClean="0"/>
              <a:t>La definició d’horaris per a la disminució de </a:t>
            </a:r>
            <a:r>
              <a:rPr lang="ca-ES" sz="1400" b="0" dirty="0" err="1" smtClean="0"/>
              <a:t>l’impacte</a:t>
            </a:r>
            <a:r>
              <a:rPr lang="ca-ES" sz="1400" b="0" dirty="0" smtClean="0"/>
              <a:t> d’ordre públic i convivència de l’activitat comercial. </a:t>
            </a:r>
          </a:p>
        </p:txBody>
      </p:sp>
    </p:spTree>
    <p:extLst>
      <p:ext uri="{BB962C8B-B14F-4D97-AF65-F5344CB8AC3E}">
        <p14:creationId xmlns:p14="http://schemas.microsoft.com/office/powerpoint/2010/main" val="13637013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772592" y="1340768"/>
            <a:ext cx="7687765" cy="5472000"/>
          </a:xfrm>
          <a:prstGeom prst="roundRect">
            <a:avLst>
              <a:gd name="adj" fmla="val 307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81602" name="Picture 2" descr="asaupa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31" r="1631" b="17912"/>
          <a:stretch/>
        </p:blipFill>
        <p:spPr bwMode="auto">
          <a:xfrm>
            <a:off x="899591" y="1484768"/>
            <a:ext cx="121927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7" name="6 Rectángulo"/>
          <p:cNvSpPr/>
          <p:nvPr/>
        </p:nvSpPr>
        <p:spPr>
          <a:xfrm>
            <a:off x="806366" y="1680461"/>
            <a:ext cx="1345240" cy="584775"/>
          </a:xfrm>
          <a:prstGeom prst="rect">
            <a:avLst/>
          </a:prstGeom>
          <a:noFill/>
        </p:spPr>
        <p:txBody>
          <a:bodyPr wrap="none" lIns="91440" tIns="45720" rIns="91440" bIns="45720">
            <a:spAutoFit/>
          </a:bodyPr>
          <a:lstStyle/>
          <a:p>
            <a:pPr algn="ctr">
              <a:spcBef>
                <a:spcPts val="0"/>
              </a:spcBef>
            </a:pPr>
            <a:r>
              <a:rPr lang="es-ES" sz="1600" spc="-50" dirty="0" smtClean="0">
                <a:solidFill>
                  <a:schemeClr val="bg1"/>
                </a:solidFill>
              </a:rPr>
              <a:t>RESOLUCIÓ</a:t>
            </a:r>
          </a:p>
          <a:p>
            <a:pPr algn="ctr">
              <a:spcBef>
                <a:spcPts val="0"/>
              </a:spcBef>
            </a:pPr>
            <a:r>
              <a:rPr lang="ca-ES" sz="1600" spc="-50" dirty="0" smtClean="0">
                <a:solidFill>
                  <a:schemeClr val="bg1"/>
                </a:solidFill>
              </a:rPr>
              <a:t>SLT/32/2015</a:t>
            </a:r>
            <a:endParaRPr lang="es-ES" sz="2800" b="0" cap="none" spc="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19" name="18 Rectángulo"/>
          <p:cNvSpPr/>
          <p:nvPr/>
        </p:nvSpPr>
        <p:spPr>
          <a:xfrm>
            <a:off x="2470307" y="1412768"/>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11</a:t>
            </a:fld>
            <a:endParaRPr lang="es-ES_tradnl" sz="1050" b="0" dirty="0">
              <a:solidFill>
                <a:schemeClr val="bg1">
                  <a:lumMod val="50000"/>
                </a:schemeClr>
              </a:solidFill>
            </a:endParaRPr>
          </a:p>
        </p:txBody>
      </p:sp>
      <p:sp>
        <p:nvSpPr>
          <p:cNvPr id="25" name="Contenidor de contingut 2"/>
          <p:cNvSpPr txBox="1">
            <a:spLocks/>
          </p:cNvSpPr>
          <p:nvPr/>
        </p:nvSpPr>
        <p:spPr bwMode="auto">
          <a:xfrm>
            <a:off x="2195736" y="2718190"/>
            <a:ext cx="6120000" cy="12772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Recurs d‘Inconstitucionalitat </a:t>
            </a:r>
            <a:r>
              <a:rPr lang="ca-ES" sz="1200" b="0" spc="-50" dirty="0">
                <a:solidFill>
                  <a:srgbClr val="000000"/>
                </a:solidFill>
              </a:rPr>
              <a:t>(Abril 2015 TC) </a:t>
            </a:r>
            <a:r>
              <a:rPr lang="ca-ES" sz="1200" b="0" i="1" spc="-50" dirty="0" err="1">
                <a:solidFill>
                  <a:srgbClr val="000000"/>
                </a:solidFill>
              </a:rPr>
              <a:t>Ley</a:t>
            </a:r>
            <a:r>
              <a:rPr lang="ca-ES" sz="1200" b="0" i="1" spc="-50" dirty="0">
                <a:solidFill>
                  <a:srgbClr val="000000"/>
                </a:solidFill>
              </a:rPr>
              <a:t> Foral Navarra 24/2014, de 2 de </a:t>
            </a:r>
            <a:r>
              <a:rPr lang="ca-ES" sz="1200" b="0" i="1" spc="-50" dirty="0" err="1">
                <a:solidFill>
                  <a:srgbClr val="000000"/>
                </a:solidFill>
              </a:rPr>
              <a:t>diciembre</a:t>
            </a:r>
            <a:r>
              <a:rPr lang="ca-ES" sz="1200" b="0" i="1" spc="-50" dirty="0">
                <a:solidFill>
                  <a:srgbClr val="000000"/>
                </a:solidFill>
              </a:rPr>
              <a: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Recurs </a:t>
            </a:r>
            <a:r>
              <a:rPr lang="ca-ES" sz="1200" spc="-50" dirty="0">
                <a:solidFill>
                  <a:srgbClr val="000000"/>
                </a:solidFill>
              </a:rPr>
              <a:t>Contenciós </a:t>
            </a:r>
            <a:r>
              <a:rPr lang="ca-ES" sz="1200" spc="-50" dirty="0" smtClean="0">
                <a:solidFill>
                  <a:srgbClr val="000000"/>
                </a:solidFill>
              </a:rPr>
              <a:t>Administratiu </a:t>
            </a:r>
            <a:r>
              <a:rPr lang="ca-ES" sz="1200" b="0" spc="-50" dirty="0">
                <a:solidFill>
                  <a:srgbClr val="000000"/>
                </a:solidFill>
              </a:rPr>
              <a:t>del Govern de l’Estat presentat contra la Resolució </a:t>
            </a:r>
            <a:r>
              <a:rPr lang="ca-ES" sz="1200" b="0" spc="-50" dirty="0" err="1">
                <a:solidFill>
                  <a:srgbClr val="000000"/>
                </a:solidFill>
              </a:rPr>
              <a:t>SLT</a:t>
            </a:r>
            <a:r>
              <a:rPr lang="ca-ES" sz="1200" b="0" spc="-50" dirty="0">
                <a:solidFill>
                  <a:srgbClr val="000000"/>
                </a:solidFill>
              </a:rPr>
              <a:t>/32/2015</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Llei </a:t>
            </a:r>
            <a:r>
              <a:rPr lang="ca-ES" sz="1200" spc="-50" dirty="0">
                <a:solidFill>
                  <a:srgbClr val="000000"/>
                </a:solidFill>
              </a:rPr>
              <a:t>Orgànica 4/2015, </a:t>
            </a:r>
            <a:r>
              <a:rPr lang="ca-ES" sz="1200" b="0" spc="-50" dirty="0">
                <a:solidFill>
                  <a:srgbClr val="000000"/>
                </a:solidFill>
              </a:rPr>
              <a:t>de 30 de març, </a:t>
            </a:r>
            <a:r>
              <a:rPr lang="ca-ES" sz="1200" spc="-50" dirty="0">
                <a:solidFill>
                  <a:srgbClr val="000000"/>
                </a:solidFill>
              </a:rPr>
              <a:t>sobre Protecció de la Seguretat Ciutadana, </a:t>
            </a:r>
            <a:r>
              <a:rPr lang="ca-ES" sz="1200" b="0" spc="-50" dirty="0">
                <a:solidFill>
                  <a:srgbClr val="000000"/>
                </a:solidFill>
              </a:rPr>
              <a:t>referent al </a:t>
            </a:r>
            <a:r>
              <a:rPr lang="ca-ES" sz="1200" b="0" spc="-50" dirty="0" smtClean="0">
                <a:solidFill>
                  <a:srgbClr val="000000"/>
                </a:solidFill>
              </a:rPr>
              <a:t>consum </a:t>
            </a:r>
            <a:r>
              <a:rPr lang="ca-ES" sz="1200" b="0" spc="-50" dirty="0">
                <a:solidFill>
                  <a:srgbClr val="000000"/>
                </a:solidFill>
              </a:rPr>
              <a:t>i tinença de drogues il·legals en espais públics. Sancionat administrativament</a:t>
            </a:r>
            <a:r>
              <a:rPr lang="ca-ES" sz="1200" b="0" spc="-50" dirty="0" smtClean="0">
                <a:solidFill>
                  <a:srgbClr val="000000"/>
                </a:solidFill>
              </a:rPr>
              <a:t>.</a:t>
            </a:r>
            <a:endParaRPr lang="ca-ES" sz="1200" b="0" spc="-50" dirty="0">
              <a:solidFill>
                <a:srgbClr val="000000"/>
              </a:solidFill>
            </a:endParaRPr>
          </a:p>
        </p:txBody>
      </p:sp>
      <p:sp>
        <p:nvSpPr>
          <p:cNvPr id="27" name="Rectangle 11"/>
          <p:cNvSpPr/>
          <p:nvPr/>
        </p:nvSpPr>
        <p:spPr>
          <a:xfrm>
            <a:off x="1547664" y="4214676"/>
            <a:ext cx="6768072" cy="1738938"/>
          </a:xfrm>
          <a:prstGeom prst="rect">
            <a:avLst/>
          </a:prstGeom>
        </p:spPr>
        <p:txBody>
          <a:bodyPr wrap="square">
            <a:spAutoFit/>
          </a:bodyPr>
          <a:lstStyle/>
          <a:p>
            <a:pPr marL="630238" indent="-274638" algn="just" eaLnBrk="0" hangingPunct="0">
              <a:spcBef>
                <a:spcPts val="0"/>
              </a:spcBef>
              <a:spcAft>
                <a:spcPts val="1200"/>
              </a:spcAft>
              <a:buClr>
                <a:srgbClr val="C00000"/>
              </a:buClr>
              <a:buSzPct val="100000"/>
            </a:pPr>
            <a:r>
              <a:rPr lang="ca-ES" sz="1800" b="0" dirty="0" smtClean="0"/>
              <a:t>	</a:t>
            </a:r>
            <a:endParaRPr lang="ca-ES" sz="1400" b="0" dirty="0" smtClean="0"/>
          </a:p>
          <a:p>
            <a:pPr marL="1076325" lvl="2" algn="just" eaLnBrk="0" hangingPunct="0">
              <a:spcBef>
                <a:spcPts val="0"/>
              </a:spcBef>
              <a:spcAft>
                <a:spcPts val="0"/>
              </a:spcAft>
              <a:buClr>
                <a:srgbClr val="C00000"/>
              </a:buClr>
              <a:buSzPct val="100000"/>
            </a:pPr>
            <a:r>
              <a:rPr lang="ca-ES" sz="1000" dirty="0" smtClean="0"/>
              <a:t>Nº484/2015: </a:t>
            </a:r>
            <a:r>
              <a:rPr lang="ca-ES" sz="1000" dirty="0" err="1" smtClean="0"/>
              <a:t>EBERS</a:t>
            </a:r>
            <a:r>
              <a:rPr lang="ca-ES" sz="1000" dirty="0" smtClean="0"/>
              <a:t> </a:t>
            </a:r>
            <a:r>
              <a:rPr lang="es-ES" sz="800" b="0" kern="0" dirty="0" smtClean="0"/>
              <a:t>*</a:t>
            </a:r>
            <a:r>
              <a:rPr lang="es-ES" sz="800" kern="0" dirty="0" smtClean="0"/>
              <a:t>El cultivo y distribución organizada</a:t>
            </a:r>
            <a:r>
              <a:rPr lang="es-ES" sz="800" b="0" kern="0" dirty="0" smtClean="0"/>
              <a:t>, institucionalizada y con vocación de persistencia en el tiempo de cannabis entre un colectivo integrado </a:t>
            </a:r>
            <a:r>
              <a:rPr lang="es-ES" sz="800" kern="0" dirty="0" smtClean="0"/>
              <a:t>por 290 personas </a:t>
            </a:r>
            <a:r>
              <a:rPr lang="es-ES" sz="800" b="0" kern="0" dirty="0" smtClean="0"/>
              <a:t>componentes de una Asociación y abierto a nuevas incorporaciones </a:t>
            </a:r>
            <a:r>
              <a:rPr lang="es-ES" sz="800" kern="0" dirty="0" smtClean="0"/>
              <a:t>colma las exigencias típicas del art.</a:t>
            </a:r>
          </a:p>
          <a:p>
            <a:pPr marL="1076325" lvl="2" algn="just" eaLnBrk="0" hangingPunct="0">
              <a:spcBef>
                <a:spcPts val="0"/>
              </a:spcBef>
              <a:spcAft>
                <a:spcPts val="0"/>
              </a:spcAft>
              <a:buClr>
                <a:srgbClr val="C00000"/>
              </a:buClr>
              <a:buSzPct val="100000"/>
            </a:pPr>
            <a:r>
              <a:rPr lang="es-ES" sz="800" kern="0" dirty="0" smtClean="0"/>
              <a:t>368 CP.</a:t>
            </a:r>
          </a:p>
          <a:p>
            <a:pPr marL="1076325" lvl="2" algn="just" eaLnBrk="0" hangingPunct="0">
              <a:spcBef>
                <a:spcPts val="0"/>
              </a:spcBef>
              <a:spcAft>
                <a:spcPts val="0"/>
              </a:spcAft>
              <a:buClr>
                <a:srgbClr val="C00000"/>
              </a:buClr>
              <a:buSzPct val="100000"/>
            </a:pPr>
            <a:r>
              <a:rPr lang="es-ES" sz="1000" dirty="0" smtClean="0"/>
              <a:t>Nº: 596/2015 </a:t>
            </a:r>
            <a:r>
              <a:rPr lang="es-ES" sz="1000" dirty="0" err="1" smtClean="0"/>
              <a:t>Three</a:t>
            </a:r>
            <a:r>
              <a:rPr lang="es-ES" sz="1000" dirty="0" smtClean="0"/>
              <a:t> </a:t>
            </a:r>
            <a:r>
              <a:rPr lang="es-ES" sz="1000" dirty="0" err="1" smtClean="0"/>
              <a:t>Monkeys</a:t>
            </a:r>
            <a:r>
              <a:rPr lang="es-ES" sz="1000" dirty="0" smtClean="0"/>
              <a:t> </a:t>
            </a:r>
            <a:r>
              <a:rPr lang="es-ES" sz="800" dirty="0" smtClean="0"/>
              <a:t>“</a:t>
            </a:r>
            <a:r>
              <a:rPr lang="es-ES" sz="800" b="0" kern="0" dirty="0" smtClean="0"/>
              <a:t>El cultivo y distribución organizada, institucionalizada y con vocación de persistencia en el tiempo de cannabis entre un colectivo de una Asociación y abierto a nuevas incorporaciones </a:t>
            </a:r>
            <a:r>
              <a:rPr lang="es-ES" sz="800" kern="0" dirty="0" smtClean="0"/>
              <a:t>colma las exigencias típicas del art. 368 CP</a:t>
            </a:r>
            <a:r>
              <a:rPr lang="es-ES" sz="800" b="0" kern="0" dirty="0" smtClean="0"/>
              <a:t>.” </a:t>
            </a:r>
            <a:r>
              <a:rPr lang="es-ES" sz="800" kern="0" dirty="0" smtClean="0"/>
              <a:t>Error vencible de prohibición”</a:t>
            </a:r>
            <a:r>
              <a:rPr lang="es-ES" sz="800" b="0" kern="0" dirty="0" smtClean="0"/>
              <a:t>. 	</a:t>
            </a:r>
          </a:p>
          <a:p>
            <a:pPr marL="1076325" lvl="2" indent="-3175" algn="just" eaLnBrk="0" hangingPunct="0">
              <a:spcBef>
                <a:spcPts val="0"/>
              </a:spcBef>
              <a:spcAft>
                <a:spcPts val="1200"/>
              </a:spcAft>
              <a:buClr>
                <a:srgbClr val="C00000"/>
              </a:buClr>
              <a:buSzPct val="100000"/>
            </a:pPr>
            <a:r>
              <a:rPr lang="es-ES" sz="1000" b="0" kern="0" dirty="0" smtClean="0"/>
              <a:t>	</a:t>
            </a:r>
            <a:r>
              <a:rPr lang="ca-ES" sz="1000" dirty="0" smtClean="0"/>
              <a:t>Nº788/2015: </a:t>
            </a:r>
            <a:r>
              <a:rPr lang="ca-ES" sz="1000" dirty="0" err="1" smtClean="0"/>
              <a:t>Cannabis</a:t>
            </a:r>
            <a:r>
              <a:rPr lang="ca-ES" sz="1000" dirty="0" smtClean="0"/>
              <a:t> </a:t>
            </a:r>
            <a:r>
              <a:rPr lang="ca-ES" sz="1000" dirty="0" err="1" smtClean="0"/>
              <a:t>Pannagh</a:t>
            </a:r>
            <a:r>
              <a:rPr lang="ca-ES" sz="1000" dirty="0" smtClean="0"/>
              <a:t>, </a:t>
            </a:r>
            <a:r>
              <a:rPr lang="ca-ES" sz="800" dirty="0" smtClean="0"/>
              <a:t>“</a:t>
            </a:r>
            <a:r>
              <a:rPr lang="es-ES" sz="800" dirty="0" smtClean="0"/>
              <a:t>…</a:t>
            </a:r>
            <a:r>
              <a:rPr lang="es-ES" sz="800" kern="0" dirty="0" smtClean="0"/>
              <a:t>en cantidad de notoria importancia, </a:t>
            </a:r>
            <a:r>
              <a:rPr lang="es-ES" sz="800" b="0" kern="0" dirty="0" smtClean="0"/>
              <a:t>y con la apreciación </a:t>
            </a:r>
            <a:r>
              <a:rPr lang="es-ES" sz="800" kern="0" dirty="0" smtClean="0"/>
              <a:t>de un error vencible de prohibición, </a:t>
            </a:r>
            <a:r>
              <a:rPr lang="es-ES" sz="800" b="0" kern="0" dirty="0" smtClean="0"/>
              <a:t>sin la concurrencia de circunstancias modificativas de la responsabilidad criminal”</a:t>
            </a:r>
          </a:p>
        </p:txBody>
      </p:sp>
      <p:sp>
        <p:nvSpPr>
          <p:cNvPr id="26" name="Contenidor de contingut 2"/>
          <p:cNvSpPr txBox="1">
            <a:spLocks/>
          </p:cNvSpPr>
          <p:nvPr/>
        </p:nvSpPr>
        <p:spPr bwMode="auto">
          <a:xfrm>
            <a:off x="2195736" y="4158350"/>
            <a:ext cx="6120000" cy="500137"/>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Canvi tendències en la interpretació del la Doctrina del Consum Compartit.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3" name="2 Redondear rectángulo de esquina del mismo lado"/>
          <p:cNvSpPr/>
          <p:nvPr/>
        </p:nvSpPr>
        <p:spPr bwMode="auto">
          <a:xfrm>
            <a:off x="2267744" y="1494054"/>
            <a:ext cx="6047992" cy="890714"/>
          </a:xfrm>
          <a:prstGeom prst="round2Same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 name="3 Rectángulo"/>
          <p:cNvSpPr/>
          <p:nvPr/>
        </p:nvSpPr>
        <p:spPr bwMode="auto">
          <a:xfrm>
            <a:off x="985901" y="2451422"/>
            <a:ext cx="7329835" cy="4217938"/>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cxnSp>
        <p:nvCxnSpPr>
          <p:cNvPr id="8" name="7 Conector recto"/>
          <p:cNvCxnSpPr/>
          <p:nvPr/>
        </p:nvCxnSpPr>
        <p:spPr bwMode="auto">
          <a:xfrm>
            <a:off x="2470307" y="2477922"/>
            <a:ext cx="4910005" cy="240268"/>
          </a:xfrm>
          <a:prstGeom prst="line">
            <a:avLst/>
          </a:prstGeom>
          <a:noFill/>
          <a:ln w="9525" cap="flat" cmpd="sng" algn="ctr">
            <a:noFill/>
            <a:prstDash val="solid"/>
            <a:round/>
            <a:headEnd type="none" w="med" len="med"/>
            <a:tailEnd type="none" w="med" len="med"/>
          </a:ln>
          <a:effectLst/>
        </p:spPr>
      </p:cxnSp>
      <p:sp>
        <p:nvSpPr>
          <p:cNvPr id="17" name="Rectangle 4"/>
          <p:cNvSpPr>
            <a:spLocks/>
          </p:cNvSpPr>
          <p:nvPr/>
        </p:nvSpPr>
        <p:spPr bwMode="auto">
          <a:xfrm>
            <a:off x="2071278" y="1484784"/>
            <a:ext cx="7325258" cy="288032"/>
          </a:xfrm>
          <a:prstGeom prst="rect">
            <a:avLst/>
          </a:prstGeom>
          <a:noFill/>
          <a:ln w="12700" cap="flat">
            <a:noFill/>
            <a:miter lim="800000"/>
            <a:headEnd type="none" w="med" len="med"/>
            <a:tailEnd type="none" w="med" len="med"/>
          </a:ln>
        </p:spPr>
        <p:txBody>
          <a:bodyPr lIns="0" tIns="0" rIns="40638" bIns="0"/>
          <a:lstStyle/>
          <a:p>
            <a:pPr marL="361950">
              <a:spcBef>
                <a:spcPts val="0"/>
              </a:spcBef>
              <a:spcAft>
                <a:spcPts val="0"/>
              </a:spcAft>
              <a:buClr>
                <a:srgbClr val="C00000"/>
              </a:buClr>
              <a:buSzPct val="100000"/>
            </a:pPr>
            <a:r>
              <a:rPr lang="pt-BR" sz="2800" dirty="0" err="1" smtClean="0">
                <a:solidFill>
                  <a:srgbClr val="C00000"/>
                </a:solidFill>
                <a:cs typeface="Arial" charset="0"/>
                <a:sym typeface="Arial" charset="0"/>
              </a:rPr>
              <a:t>Evidència</a:t>
            </a:r>
            <a:r>
              <a:rPr lang="pt-BR" sz="2800" dirty="0" smtClean="0">
                <a:solidFill>
                  <a:srgbClr val="C00000"/>
                </a:solidFill>
                <a:cs typeface="Arial" charset="0"/>
                <a:sym typeface="Arial" charset="0"/>
              </a:rPr>
              <a:t> i </a:t>
            </a:r>
            <a:r>
              <a:rPr lang="pt-BR" sz="2800" dirty="0" err="1" smtClean="0">
                <a:solidFill>
                  <a:srgbClr val="C00000"/>
                </a:solidFill>
                <a:cs typeface="Arial" charset="0"/>
                <a:sym typeface="Arial" charset="0"/>
              </a:rPr>
              <a:t>consens</a:t>
            </a:r>
            <a:r>
              <a:rPr lang="pt-BR" sz="2800" dirty="0" smtClean="0">
                <a:solidFill>
                  <a:srgbClr val="C00000"/>
                </a:solidFill>
                <a:cs typeface="Arial" charset="0"/>
                <a:sym typeface="Arial" charset="0"/>
              </a:rPr>
              <a:t> </a:t>
            </a:r>
            <a:r>
              <a:rPr lang="pt-BR" sz="2800" dirty="0" err="1" smtClean="0">
                <a:solidFill>
                  <a:srgbClr val="C00000"/>
                </a:solidFill>
                <a:cs typeface="Arial" charset="0"/>
                <a:sym typeface="Arial" charset="0"/>
              </a:rPr>
              <a:t>tècnic</a:t>
            </a:r>
            <a:r>
              <a:rPr lang="pt-BR" sz="2800" dirty="0" smtClean="0">
                <a:solidFill>
                  <a:srgbClr val="C00000"/>
                </a:solidFill>
                <a:cs typeface="Arial" charset="0"/>
                <a:sym typeface="Arial" charset="0"/>
              </a:rPr>
              <a:t>:</a:t>
            </a:r>
          </a:p>
          <a:p>
            <a:pPr marL="361950">
              <a:spcBef>
                <a:spcPts val="0"/>
              </a:spcBef>
              <a:spcAft>
                <a:spcPts val="0"/>
              </a:spcAft>
              <a:buClr>
                <a:srgbClr val="C00000"/>
              </a:buClr>
              <a:buSzPct val="100000"/>
            </a:pPr>
            <a:r>
              <a:rPr lang="ca-ES" sz="2800" dirty="0" smtClean="0">
                <a:solidFill>
                  <a:srgbClr val="C00000"/>
                </a:solidFill>
                <a:cs typeface="Arial" charset="0"/>
                <a:sym typeface="Arial" charset="0"/>
              </a:rPr>
              <a:t>el cas de l’alcohol</a:t>
            </a:r>
          </a:p>
          <a:p>
            <a:pPr marL="361950">
              <a:spcBef>
                <a:spcPts val="0"/>
              </a:spcBef>
              <a:spcAft>
                <a:spcPts val="0"/>
              </a:spcAft>
              <a:buClr>
                <a:srgbClr val="C00000"/>
              </a:buClr>
              <a:buSzPct val="100000"/>
            </a:pPr>
            <a:endParaRPr lang="ca-ES" sz="2800" dirty="0" smtClean="0">
              <a:solidFill>
                <a:srgbClr val="C00000"/>
              </a:solidFill>
              <a:cs typeface="Arial" charset="0"/>
              <a:sym typeface="Arial" charset="0"/>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502158"/>
            <a:ext cx="6588000" cy="408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76"/>
          <p:cNvSpPr txBox="1">
            <a:spLocks noChangeArrowheads="1"/>
          </p:cNvSpPr>
          <p:nvPr/>
        </p:nvSpPr>
        <p:spPr bwMode="auto">
          <a:xfrm>
            <a:off x="3491879" y="6669940"/>
            <a:ext cx="4608513" cy="215444"/>
          </a:xfrm>
          <a:prstGeom prst="rect">
            <a:avLst/>
          </a:prstGeom>
          <a:noFill/>
          <a:ln w="9525">
            <a:noFill/>
            <a:miter lim="800000"/>
            <a:headEnd/>
            <a:tailEnd/>
          </a:ln>
        </p:spPr>
        <p:txBody>
          <a:bodyPr>
            <a:spAutoFit/>
          </a:bodyPr>
          <a:lstStyle/>
          <a:p>
            <a:pPr algn="r">
              <a:spcBef>
                <a:spcPct val="50000"/>
              </a:spcBef>
              <a:defRPr/>
            </a:pPr>
            <a:r>
              <a:rPr lang="es-ES" sz="800" b="0" dirty="0" smtClean="0">
                <a:latin typeface="Arial" pitchFamily="34" charset="0"/>
              </a:rPr>
              <a:t>Font: </a:t>
            </a:r>
            <a:r>
              <a:rPr lang="es-ES" sz="800" b="0" dirty="0">
                <a:latin typeface="Arial" pitchFamily="34" charset="0"/>
              </a:rPr>
              <a:t>Babor et al. (2003) (modificada)</a:t>
            </a:r>
          </a:p>
        </p:txBody>
      </p:sp>
    </p:spTree>
    <p:extLst>
      <p:ext uri="{BB962C8B-B14F-4D97-AF65-F5344CB8AC3E}">
        <p14:creationId xmlns:p14="http://schemas.microsoft.com/office/powerpoint/2010/main" val="136370133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772592" y="1340768"/>
            <a:ext cx="7687765" cy="5517232"/>
          </a:xfrm>
          <a:prstGeom prst="roundRect">
            <a:avLst>
              <a:gd name="adj" fmla="val 307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81602" name="Picture 2" descr="asaupa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31" r="1631" b="17912"/>
          <a:stretch/>
        </p:blipFill>
        <p:spPr bwMode="auto">
          <a:xfrm>
            <a:off x="899591" y="1484768"/>
            <a:ext cx="121927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7" name="6 Rectángulo"/>
          <p:cNvSpPr/>
          <p:nvPr/>
        </p:nvSpPr>
        <p:spPr>
          <a:xfrm>
            <a:off x="806366" y="1680461"/>
            <a:ext cx="1345240" cy="584775"/>
          </a:xfrm>
          <a:prstGeom prst="rect">
            <a:avLst/>
          </a:prstGeom>
          <a:noFill/>
        </p:spPr>
        <p:txBody>
          <a:bodyPr wrap="none" lIns="91440" tIns="45720" rIns="91440" bIns="45720">
            <a:spAutoFit/>
          </a:bodyPr>
          <a:lstStyle/>
          <a:p>
            <a:pPr algn="ctr">
              <a:spcBef>
                <a:spcPts val="0"/>
              </a:spcBef>
            </a:pPr>
            <a:r>
              <a:rPr lang="es-ES" sz="1600" spc="-50" dirty="0" smtClean="0">
                <a:solidFill>
                  <a:schemeClr val="bg1"/>
                </a:solidFill>
              </a:rPr>
              <a:t>RESOLUCIÓ</a:t>
            </a:r>
          </a:p>
          <a:p>
            <a:pPr algn="ctr">
              <a:spcBef>
                <a:spcPts val="0"/>
              </a:spcBef>
            </a:pPr>
            <a:r>
              <a:rPr lang="ca-ES" sz="1600" spc="-50" dirty="0" smtClean="0">
                <a:solidFill>
                  <a:schemeClr val="bg1"/>
                </a:solidFill>
              </a:rPr>
              <a:t>SLT/32/2015</a:t>
            </a:r>
            <a:endParaRPr lang="es-ES" sz="2800" b="0" cap="none" spc="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19" name="18 Rectángulo"/>
          <p:cNvSpPr/>
          <p:nvPr/>
        </p:nvSpPr>
        <p:spPr>
          <a:xfrm>
            <a:off x="2470307" y="1412768"/>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12</a:t>
            </a:fld>
            <a:endParaRPr lang="es-ES_tradnl" sz="1050" b="0" dirty="0">
              <a:solidFill>
                <a:schemeClr val="bg1">
                  <a:lumMod val="50000"/>
                </a:schemeClr>
              </a:solidFill>
            </a:endParaRPr>
          </a:p>
        </p:txBody>
      </p:sp>
      <p:sp>
        <p:nvSpPr>
          <p:cNvPr id="25" name="Contenidor de contingut 2"/>
          <p:cNvSpPr txBox="1">
            <a:spLocks/>
          </p:cNvSpPr>
          <p:nvPr/>
        </p:nvSpPr>
        <p:spPr bwMode="auto">
          <a:xfrm>
            <a:off x="2195736" y="2718190"/>
            <a:ext cx="6120000" cy="12772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Recurs d‘Inconstitucionalitat </a:t>
            </a:r>
            <a:r>
              <a:rPr lang="ca-ES" sz="1200" b="0" spc="-50" dirty="0">
                <a:solidFill>
                  <a:srgbClr val="000000"/>
                </a:solidFill>
              </a:rPr>
              <a:t>(Abril 2015 TC) </a:t>
            </a:r>
            <a:r>
              <a:rPr lang="ca-ES" sz="1200" b="0" i="1" spc="-50" dirty="0" err="1">
                <a:solidFill>
                  <a:srgbClr val="000000"/>
                </a:solidFill>
              </a:rPr>
              <a:t>Ley</a:t>
            </a:r>
            <a:r>
              <a:rPr lang="ca-ES" sz="1200" b="0" i="1" spc="-50" dirty="0">
                <a:solidFill>
                  <a:srgbClr val="000000"/>
                </a:solidFill>
              </a:rPr>
              <a:t> Foral Navarra 24/2014, de 2 de </a:t>
            </a:r>
            <a:r>
              <a:rPr lang="ca-ES" sz="1200" b="0" i="1" spc="-50" dirty="0" err="1">
                <a:solidFill>
                  <a:srgbClr val="000000"/>
                </a:solidFill>
              </a:rPr>
              <a:t>diciembre</a:t>
            </a:r>
            <a:r>
              <a:rPr lang="ca-ES" sz="1200" b="0" i="1" spc="-50" dirty="0">
                <a:solidFill>
                  <a:srgbClr val="000000"/>
                </a:solidFill>
              </a:rPr>
              <a: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Recurs </a:t>
            </a:r>
            <a:r>
              <a:rPr lang="ca-ES" sz="1200" spc="-50" dirty="0">
                <a:solidFill>
                  <a:srgbClr val="000000"/>
                </a:solidFill>
              </a:rPr>
              <a:t>Contenciós </a:t>
            </a:r>
            <a:r>
              <a:rPr lang="ca-ES" sz="1200" spc="-50" dirty="0" smtClean="0">
                <a:solidFill>
                  <a:srgbClr val="000000"/>
                </a:solidFill>
              </a:rPr>
              <a:t>Administratiu </a:t>
            </a:r>
            <a:r>
              <a:rPr lang="ca-ES" sz="1200" b="0" spc="-50" dirty="0">
                <a:solidFill>
                  <a:srgbClr val="000000"/>
                </a:solidFill>
              </a:rPr>
              <a:t>del Govern de l’Estat presentat contra la Resolució </a:t>
            </a:r>
            <a:r>
              <a:rPr lang="ca-ES" sz="1200" b="0" spc="-50" dirty="0" err="1">
                <a:solidFill>
                  <a:srgbClr val="000000"/>
                </a:solidFill>
              </a:rPr>
              <a:t>SLT</a:t>
            </a:r>
            <a:r>
              <a:rPr lang="ca-ES" sz="1200" b="0" spc="-50" dirty="0">
                <a:solidFill>
                  <a:srgbClr val="000000"/>
                </a:solidFill>
              </a:rPr>
              <a:t>/32/2015</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Llei </a:t>
            </a:r>
            <a:r>
              <a:rPr lang="ca-ES" sz="1200" spc="-50" dirty="0">
                <a:solidFill>
                  <a:srgbClr val="000000"/>
                </a:solidFill>
              </a:rPr>
              <a:t>Orgànica 4/2015, </a:t>
            </a:r>
            <a:r>
              <a:rPr lang="ca-ES" sz="1200" b="0" spc="-50" dirty="0">
                <a:solidFill>
                  <a:srgbClr val="000000"/>
                </a:solidFill>
              </a:rPr>
              <a:t>de 30 de març, </a:t>
            </a:r>
            <a:r>
              <a:rPr lang="ca-ES" sz="1200" spc="-50" dirty="0">
                <a:solidFill>
                  <a:srgbClr val="000000"/>
                </a:solidFill>
              </a:rPr>
              <a:t>sobre Protecció de la Seguretat Ciutadana, </a:t>
            </a:r>
            <a:r>
              <a:rPr lang="ca-ES" sz="1200" b="0" spc="-50" dirty="0">
                <a:solidFill>
                  <a:srgbClr val="000000"/>
                </a:solidFill>
              </a:rPr>
              <a:t>referent al </a:t>
            </a:r>
            <a:r>
              <a:rPr lang="ca-ES" sz="1200" b="0" spc="-50" dirty="0" smtClean="0">
                <a:solidFill>
                  <a:srgbClr val="000000"/>
                </a:solidFill>
              </a:rPr>
              <a:t>consum </a:t>
            </a:r>
            <a:r>
              <a:rPr lang="ca-ES" sz="1200" b="0" spc="-50" dirty="0">
                <a:solidFill>
                  <a:srgbClr val="000000"/>
                </a:solidFill>
              </a:rPr>
              <a:t>i tinença de drogues il·legals en espais públics. Sancionat administrativament</a:t>
            </a:r>
            <a:r>
              <a:rPr lang="ca-ES" sz="1200" b="0" spc="-50" dirty="0" smtClean="0">
                <a:solidFill>
                  <a:srgbClr val="000000"/>
                </a:solidFill>
              </a:rPr>
              <a:t>.</a:t>
            </a:r>
            <a:endParaRPr lang="ca-ES" sz="1200" b="0" spc="-50" dirty="0">
              <a:solidFill>
                <a:srgbClr val="000000"/>
              </a:solidFill>
            </a:endParaRPr>
          </a:p>
        </p:txBody>
      </p:sp>
      <p:sp>
        <p:nvSpPr>
          <p:cNvPr id="27" name="Rectangle 11"/>
          <p:cNvSpPr/>
          <p:nvPr/>
        </p:nvSpPr>
        <p:spPr>
          <a:xfrm>
            <a:off x="1547664" y="4214676"/>
            <a:ext cx="6768072" cy="1738938"/>
          </a:xfrm>
          <a:prstGeom prst="rect">
            <a:avLst/>
          </a:prstGeom>
        </p:spPr>
        <p:txBody>
          <a:bodyPr wrap="square">
            <a:spAutoFit/>
          </a:bodyPr>
          <a:lstStyle/>
          <a:p>
            <a:pPr marL="630238" indent="-274638" algn="just" eaLnBrk="0" hangingPunct="0">
              <a:spcBef>
                <a:spcPts val="0"/>
              </a:spcBef>
              <a:spcAft>
                <a:spcPts val="1200"/>
              </a:spcAft>
              <a:buClr>
                <a:srgbClr val="C00000"/>
              </a:buClr>
              <a:buSzPct val="100000"/>
            </a:pPr>
            <a:r>
              <a:rPr lang="ca-ES" sz="1800" b="0" dirty="0" smtClean="0"/>
              <a:t>	</a:t>
            </a:r>
            <a:endParaRPr lang="ca-ES" sz="1400" b="0" dirty="0" smtClean="0"/>
          </a:p>
          <a:p>
            <a:pPr marL="1076325" lvl="2" algn="just" eaLnBrk="0" hangingPunct="0">
              <a:spcBef>
                <a:spcPts val="0"/>
              </a:spcBef>
              <a:spcAft>
                <a:spcPts val="0"/>
              </a:spcAft>
              <a:buClr>
                <a:srgbClr val="C00000"/>
              </a:buClr>
              <a:buSzPct val="100000"/>
            </a:pPr>
            <a:r>
              <a:rPr lang="ca-ES" sz="1000" dirty="0" smtClean="0"/>
              <a:t>Nº484/2015: </a:t>
            </a:r>
            <a:r>
              <a:rPr lang="ca-ES" sz="1000" dirty="0" err="1" smtClean="0"/>
              <a:t>EBERS</a:t>
            </a:r>
            <a:r>
              <a:rPr lang="ca-ES" sz="1000" dirty="0" smtClean="0"/>
              <a:t> </a:t>
            </a:r>
            <a:r>
              <a:rPr lang="es-ES" sz="800" b="0" kern="0" dirty="0" smtClean="0"/>
              <a:t>*</a:t>
            </a:r>
            <a:r>
              <a:rPr lang="es-ES" sz="800" kern="0" dirty="0" smtClean="0"/>
              <a:t>El cultivo y distribución organizada</a:t>
            </a:r>
            <a:r>
              <a:rPr lang="es-ES" sz="800" b="0" kern="0" dirty="0" smtClean="0"/>
              <a:t>, institucionalizada y con vocación de persistencia en el tiempo de cannabis entre un colectivo integrado </a:t>
            </a:r>
            <a:r>
              <a:rPr lang="es-ES" sz="800" kern="0" dirty="0" smtClean="0"/>
              <a:t>por 290 personas </a:t>
            </a:r>
            <a:r>
              <a:rPr lang="es-ES" sz="800" b="0" kern="0" dirty="0" smtClean="0"/>
              <a:t>componentes de una Asociación y abierto a nuevas incorporaciones </a:t>
            </a:r>
            <a:r>
              <a:rPr lang="es-ES" sz="800" kern="0" dirty="0" smtClean="0"/>
              <a:t>colma las exigencias típicas del art.</a:t>
            </a:r>
          </a:p>
          <a:p>
            <a:pPr marL="1076325" lvl="2" algn="just" eaLnBrk="0" hangingPunct="0">
              <a:spcBef>
                <a:spcPts val="0"/>
              </a:spcBef>
              <a:spcAft>
                <a:spcPts val="0"/>
              </a:spcAft>
              <a:buClr>
                <a:srgbClr val="C00000"/>
              </a:buClr>
              <a:buSzPct val="100000"/>
            </a:pPr>
            <a:r>
              <a:rPr lang="es-ES" sz="800" kern="0" dirty="0" smtClean="0"/>
              <a:t>368 CP.</a:t>
            </a:r>
          </a:p>
          <a:p>
            <a:pPr marL="1076325" lvl="2" algn="just" eaLnBrk="0" hangingPunct="0">
              <a:spcBef>
                <a:spcPts val="0"/>
              </a:spcBef>
              <a:spcAft>
                <a:spcPts val="0"/>
              </a:spcAft>
              <a:buClr>
                <a:srgbClr val="C00000"/>
              </a:buClr>
              <a:buSzPct val="100000"/>
            </a:pPr>
            <a:r>
              <a:rPr lang="es-ES" sz="1000" dirty="0" smtClean="0"/>
              <a:t>Nº: 596/2015 </a:t>
            </a:r>
            <a:r>
              <a:rPr lang="es-ES" sz="1000" dirty="0" err="1" smtClean="0"/>
              <a:t>Three</a:t>
            </a:r>
            <a:r>
              <a:rPr lang="es-ES" sz="1000" dirty="0" smtClean="0"/>
              <a:t> </a:t>
            </a:r>
            <a:r>
              <a:rPr lang="es-ES" sz="1000" dirty="0" err="1" smtClean="0"/>
              <a:t>Monkeys</a:t>
            </a:r>
            <a:r>
              <a:rPr lang="es-ES" sz="1000" dirty="0" smtClean="0"/>
              <a:t> </a:t>
            </a:r>
            <a:r>
              <a:rPr lang="es-ES" sz="800" dirty="0" smtClean="0"/>
              <a:t>“</a:t>
            </a:r>
            <a:r>
              <a:rPr lang="es-ES" sz="800" b="0" kern="0" dirty="0" smtClean="0"/>
              <a:t>El cultivo y distribución organizada, institucionalizada y con vocación de persistencia en el tiempo de cannabis entre un colectivo de una Asociación y abierto a nuevas incorporaciones </a:t>
            </a:r>
            <a:r>
              <a:rPr lang="es-ES" sz="800" kern="0" dirty="0" smtClean="0"/>
              <a:t>colma las exigencias típicas del art. 368 CP</a:t>
            </a:r>
            <a:r>
              <a:rPr lang="es-ES" sz="800" b="0" kern="0" dirty="0" smtClean="0"/>
              <a:t>.” </a:t>
            </a:r>
            <a:r>
              <a:rPr lang="es-ES" sz="800" kern="0" dirty="0" smtClean="0"/>
              <a:t>Error vencible de prohibición”</a:t>
            </a:r>
            <a:r>
              <a:rPr lang="es-ES" sz="800" b="0" kern="0" dirty="0" smtClean="0"/>
              <a:t>. 	</a:t>
            </a:r>
          </a:p>
          <a:p>
            <a:pPr marL="1076325" lvl="2" indent="-3175" algn="just" eaLnBrk="0" hangingPunct="0">
              <a:spcBef>
                <a:spcPts val="0"/>
              </a:spcBef>
              <a:spcAft>
                <a:spcPts val="1200"/>
              </a:spcAft>
              <a:buClr>
                <a:srgbClr val="C00000"/>
              </a:buClr>
              <a:buSzPct val="100000"/>
            </a:pPr>
            <a:r>
              <a:rPr lang="es-ES" sz="1000" b="0" kern="0" dirty="0" smtClean="0"/>
              <a:t>	</a:t>
            </a:r>
            <a:r>
              <a:rPr lang="ca-ES" sz="1000" dirty="0" smtClean="0"/>
              <a:t>Nº788/2015: </a:t>
            </a:r>
            <a:r>
              <a:rPr lang="ca-ES" sz="1000" dirty="0" err="1" smtClean="0"/>
              <a:t>Cannabis</a:t>
            </a:r>
            <a:r>
              <a:rPr lang="ca-ES" sz="1000" dirty="0" smtClean="0"/>
              <a:t> </a:t>
            </a:r>
            <a:r>
              <a:rPr lang="ca-ES" sz="1000" dirty="0" err="1" smtClean="0"/>
              <a:t>Pannagh</a:t>
            </a:r>
            <a:r>
              <a:rPr lang="ca-ES" sz="1000" dirty="0" smtClean="0"/>
              <a:t>, </a:t>
            </a:r>
            <a:r>
              <a:rPr lang="ca-ES" sz="800" dirty="0" smtClean="0"/>
              <a:t>“</a:t>
            </a:r>
            <a:r>
              <a:rPr lang="es-ES" sz="800" dirty="0" smtClean="0"/>
              <a:t>…</a:t>
            </a:r>
            <a:r>
              <a:rPr lang="es-ES" sz="800" kern="0" dirty="0" smtClean="0"/>
              <a:t>en cantidad de notoria importancia, </a:t>
            </a:r>
            <a:r>
              <a:rPr lang="es-ES" sz="800" b="0" kern="0" dirty="0" smtClean="0"/>
              <a:t>y con la apreciación </a:t>
            </a:r>
            <a:r>
              <a:rPr lang="es-ES" sz="800" kern="0" dirty="0" smtClean="0"/>
              <a:t>de un error vencible de prohibición, </a:t>
            </a:r>
            <a:r>
              <a:rPr lang="es-ES" sz="800" b="0" kern="0" dirty="0" smtClean="0"/>
              <a:t>sin la concurrencia de circunstancias modificativas de la responsabilidad criminal”</a:t>
            </a:r>
          </a:p>
        </p:txBody>
      </p:sp>
      <p:sp>
        <p:nvSpPr>
          <p:cNvPr id="26" name="Contenidor de contingut 2"/>
          <p:cNvSpPr txBox="1">
            <a:spLocks/>
          </p:cNvSpPr>
          <p:nvPr/>
        </p:nvSpPr>
        <p:spPr bwMode="auto">
          <a:xfrm>
            <a:off x="2195736" y="4158350"/>
            <a:ext cx="6120000" cy="500137"/>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Canvi tendències en la interpretació del la Doctrina del Consum Compartit.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3" name="2 Redondear rectángulo de esquina del mismo lado"/>
          <p:cNvSpPr/>
          <p:nvPr/>
        </p:nvSpPr>
        <p:spPr bwMode="auto">
          <a:xfrm>
            <a:off x="2267744" y="1494054"/>
            <a:ext cx="6047992" cy="890714"/>
          </a:xfrm>
          <a:prstGeom prst="round2Same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 name="3 Rectángulo"/>
          <p:cNvSpPr/>
          <p:nvPr/>
        </p:nvSpPr>
        <p:spPr bwMode="auto">
          <a:xfrm>
            <a:off x="971600" y="2456768"/>
            <a:ext cx="7329835" cy="4212592"/>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cxnSp>
        <p:nvCxnSpPr>
          <p:cNvPr id="8" name="7 Conector recto"/>
          <p:cNvCxnSpPr/>
          <p:nvPr/>
        </p:nvCxnSpPr>
        <p:spPr bwMode="auto">
          <a:xfrm>
            <a:off x="2470307" y="2477922"/>
            <a:ext cx="4910005" cy="240268"/>
          </a:xfrm>
          <a:prstGeom prst="line">
            <a:avLst/>
          </a:prstGeom>
          <a:noFill/>
          <a:ln w="9525" cap="flat" cmpd="sng" algn="ctr">
            <a:noFill/>
            <a:prstDash val="solid"/>
            <a:round/>
            <a:headEnd type="none" w="med" len="med"/>
            <a:tailEnd type="none" w="med" len="med"/>
          </a:ln>
          <a:effectLst/>
        </p:spPr>
      </p:cxnSp>
      <p:sp>
        <p:nvSpPr>
          <p:cNvPr id="17" name="Rectangle 4"/>
          <p:cNvSpPr>
            <a:spLocks/>
          </p:cNvSpPr>
          <p:nvPr/>
        </p:nvSpPr>
        <p:spPr bwMode="auto">
          <a:xfrm>
            <a:off x="2071278" y="1700808"/>
            <a:ext cx="7325258" cy="288032"/>
          </a:xfrm>
          <a:prstGeom prst="rect">
            <a:avLst/>
          </a:prstGeom>
          <a:noFill/>
          <a:ln w="12700" cap="flat">
            <a:noFill/>
            <a:miter lim="800000"/>
            <a:headEnd type="none" w="med" len="med"/>
            <a:tailEnd type="none" w="med" len="med"/>
          </a:ln>
        </p:spPr>
        <p:txBody>
          <a:bodyPr lIns="0" tIns="0" rIns="40638" bIns="0"/>
          <a:lstStyle/>
          <a:p>
            <a:pPr marL="361950">
              <a:spcBef>
                <a:spcPts val="0"/>
              </a:spcBef>
              <a:spcAft>
                <a:spcPts val="0"/>
              </a:spcAft>
              <a:buClr>
                <a:srgbClr val="C00000"/>
              </a:buClr>
              <a:buSzPct val="100000"/>
            </a:pPr>
            <a:r>
              <a:rPr lang="pt-BR" sz="2800" dirty="0" err="1" smtClean="0">
                <a:solidFill>
                  <a:srgbClr val="C00000"/>
                </a:solidFill>
                <a:cs typeface="Arial" charset="0"/>
                <a:sym typeface="Arial" charset="0"/>
              </a:rPr>
              <a:t>Evidència</a:t>
            </a:r>
            <a:r>
              <a:rPr lang="pt-BR" sz="2800" dirty="0" smtClean="0">
                <a:solidFill>
                  <a:srgbClr val="C00000"/>
                </a:solidFill>
                <a:cs typeface="Arial" charset="0"/>
                <a:sym typeface="Arial" charset="0"/>
              </a:rPr>
              <a:t> i </a:t>
            </a:r>
            <a:r>
              <a:rPr lang="pt-BR" sz="2800" dirty="0" err="1" smtClean="0">
                <a:solidFill>
                  <a:srgbClr val="C00000"/>
                </a:solidFill>
                <a:cs typeface="Arial" charset="0"/>
                <a:sym typeface="Arial" charset="0"/>
              </a:rPr>
              <a:t>consens</a:t>
            </a:r>
            <a:r>
              <a:rPr lang="pt-BR" sz="2800" dirty="0" smtClean="0">
                <a:solidFill>
                  <a:srgbClr val="C00000"/>
                </a:solidFill>
                <a:cs typeface="Arial" charset="0"/>
                <a:sym typeface="Arial" charset="0"/>
              </a:rPr>
              <a:t> </a:t>
            </a:r>
            <a:r>
              <a:rPr lang="pt-BR" sz="2800" dirty="0" err="1" smtClean="0">
                <a:solidFill>
                  <a:srgbClr val="C00000"/>
                </a:solidFill>
                <a:cs typeface="Arial" charset="0"/>
                <a:sym typeface="Arial" charset="0"/>
              </a:rPr>
              <a:t>tècnic</a:t>
            </a:r>
            <a:endParaRPr lang="pt-BR" sz="2800" dirty="0" smtClean="0">
              <a:solidFill>
                <a:srgbClr val="C00000"/>
              </a:solidFill>
              <a:cs typeface="Arial" charset="0"/>
              <a:sym typeface="Arial" charset="0"/>
            </a:endParaRPr>
          </a:p>
        </p:txBody>
      </p:sp>
      <p:pic>
        <p:nvPicPr>
          <p:cNvPr id="20" name="Picture 2"/>
          <p:cNvPicPr>
            <a:picLocks noChangeAspect="1" noChangeArrowheads="1"/>
          </p:cNvPicPr>
          <p:nvPr/>
        </p:nvPicPr>
        <p:blipFill>
          <a:blip r:embed="rId5"/>
          <a:srcRect/>
          <a:stretch>
            <a:fillRect/>
          </a:stretch>
        </p:blipFill>
        <p:spPr bwMode="auto">
          <a:xfrm>
            <a:off x="1979712" y="2540798"/>
            <a:ext cx="5520183" cy="3987100"/>
          </a:xfrm>
          <a:prstGeom prst="rect">
            <a:avLst/>
          </a:prstGeom>
          <a:ln>
            <a:noFill/>
          </a:ln>
          <a:effectLst>
            <a:outerShdw blurRad="292100" dist="63500" dir="2700000" algn="tl" rotWithShape="0">
              <a:srgbClr val="333333">
                <a:alpha val="65000"/>
              </a:srgbClr>
            </a:outerShdw>
          </a:effectLst>
        </p:spPr>
      </p:pic>
      <p:sp>
        <p:nvSpPr>
          <p:cNvPr id="21" name="Rectangle 9"/>
          <p:cNvSpPr/>
          <p:nvPr/>
        </p:nvSpPr>
        <p:spPr>
          <a:xfrm>
            <a:off x="755575" y="6626339"/>
            <a:ext cx="7992929" cy="259045"/>
          </a:xfrm>
          <a:prstGeom prst="rect">
            <a:avLst/>
          </a:prstGeom>
        </p:spPr>
        <p:txBody>
          <a:bodyPr wrap="square">
            <a:spAutoFit/>
          </a:bodyPr>
          <a:lstStyle/>
          <a:p>
            <a:pPr marL="182563" lvl="0" indent="-182563" defTabSz="182563" eaLnBrk="0" hangingPunct="0">
              <a:lnSpc>
                <a:spcPts val="1300"/>
              </a:lnSpc>
              <a:spcBef>
                <a:spcPts val="0"/>
              </a:spcBef>
              <a:spcAft>
                <a:spcPts val="800"/>
              </a:spcAft>
              <a:tabLst>
                <a:tab pos="82550" algn="l"/>
                <a:tab pos="182563" algn="l"/>
              </a:tabLst>
            </a:pPr>
            <a:r>
              <a:rPr lang="ca-ES" sz="800" b="0" dirty="0" smtClean="0">
                <a:solidFill>
                  <a:srgbClr val="000000"/>
                </a:solidFill>
              </a:rPr>
              <a:t>Font: CANNABIS – FROM PROHIBITION TO REGULATION “</a:t>
            </a:r>
            <a:r>
              <a:rPr lang="ca-ES" sz="800" b="0" dirty="0" err="1" smtClean="0">
                <a:solidFill>
                  <a:srgbClr val="000000"/>
                </a:solidFill>
              </a:rPr>
              <a:t>When</a:t>
            </a:r>
            <a:r>
              <a:rPr lang="ca-ES" sz="800" b="0" dirty="0" smtClean="0">
                <a:solidFill>
                  <a:srgbClr val="000000"/>
                </a:solidFill>
              </a:rPr>
              <a:t> </a:t>
            </a:r>
            <a:r>
              <a:rPr lang="ca-ES" sz="800" b="0" dirty="0" err="1" smtClean="0">
                <a:solidFill>
                  <a:srgbClr val="000000"/>
                </a:solidFill>
              </a:rPr>
              <a:t>the</a:t>
            </a:r>
            <a:r>
              <a:rPr lang="ca-ES" sz="800" b="0" dirty="0" smtClean="0">
                <a:solidFill>
                  <a:srgbClr val="000000"/>
                </a:solidFill>
              </a:rPr>
              <a:t> music </a:t>
            </a:r>
            <a:r>
              <a:rPr lang="ca-ES" sz="800" b="0" dirty="0" err="1" smtClean="0">
                <a:solidFill>
                  <a:srgbClr val="000000"/>
                </a:solidFill>
              </a:rPr>
              <a:t>changes</a:t>
            </a:r>
            <a:r>
              <a:rPr lang="ca-ES" sz="800" b="0" dirty="0" smtClean="0">
                <a:solidFill>
                  <a:srgbClr val="000000"/>
                </a:solidFill>
              </a:rPr>
              <a:t> so </a:t>
            </a:r>
            <a:r>
              <a:rPr lang="ca-ES" sz="800" b="0" dirty="0" err="1" smtClean="0">
                <a:solidFill>
                  <a:srgbClr val="000000"/>
                </a:solidFill>
              </a:rPr>
              <a:t>does</a:t>
            </a:r>
            <a:r>
              <a:rPr lang="ca-ES" sz="800" b="0" dirty="0" smtClean="0">
                <a:solidFill>
                  <a:srgbClr val="000000"/>
                </a:solidFill>
              </a:rPr>
              <a:t> </a:t>
            </a:r>
            <a:r>
              <a:rPr lang="ca-ES" sz="800" b="0" dirty="0" err="1" smtClean="0">
                <a:solidFill>
                  <a:srgbClr val="000000"/>
                </a:solidFill>
              </a:rPr>
              <a:t>the</a:t>
            </a:r>
            <a:r>
              <a:rPr lang="ca-ES" sz="800" b="0" dirty="0" smtClean="0">
                <a:solidFill>
                  <a:srgbClr val="000000"/>
                </a:solidFill>
              </a:rPr>
              <a:t> </a:t>
            </a:r>
            <a:r>
              <a:rPr lang="ca-ES" sz="800" b="0" dirty="0" err="1" smtClean="0">
                <a:solidFill>
                  <a:srgbClr val="000000"/>
                </a:solidFill>
              </a:rPr>
              <a:t>dance</a:t>
            </a:r>
            <a:r>
              <a:rPr lang="ca-ES" sz="800" b="0" dirty="0" smtClean="0">
                <a:solidFill>
                  <a:srgbClr val="000000"/>
                </a:solidFill>
              </a:rPr>
              <a:t>”. ALICE RAP </a:t>
            </a:r>
            <a:r>
              <a:rPr lang="ca-ES" sz="800" b="0" dirty="0" err="1" smtClean="0">
                <a:solidFill>
                  <a:srgbClr val="000000"/>
                </a:solidFill>
              </a:rPr>
              <a:t>Policy</a:t>
            </a:r>
            <a:r>
              <a:rPr lang="ca-ES" sz="800" b="0" dirty="0" smtClean="0">
                <a:solidFill>
                  <a:srgbClr val="000000"/>
                </a:solidFill>
              </a:rPr>
              <a:t> Paper Series, </a:t>
            </a:r>
            <a:r>
              <a:rPr lang="ca-ES" sz="800" b="0" dirty="0" err="1" smtClean="0">
                <a:solidFill>
                  <a:srgbClr val="000000"/>
                </a:solidFill>
              </a:rPr>
              <a:t>Policy</a:t>
            </a:r>
            <a:r>
              <a:rPr lang="ca-ES" sz="800" b="0" dirty="0" smtClean="0">
                <a:solidFill>
                  <a:srgbClr val="000000"/>
                </a:solidFill>
              </a:rPr>
              <a:t> </a:t>
            </a:r>
            <a:r>
              <a:rPr lang="ca-ES" sz="800" b="0" dirty="0" err="1" smtClean="0">
                <a:solidFill>
                  <a:srgbClr val="000000"/>
                </a:solidFill>
              </a:rPr>
              <a:t>Brief</a:t>
            </a:r>
            <a:r>
              <a:rPr lang="ca-ES" sz="800" b="0" dirty="0" smtClean="0">
                <a:solidFill>
                  <a:srgbClr val="000000"/>
                </a:solidFill>
              </a:rPr>
              <a:t> 5 (Maig 2014)</a:t>
            </a:r>
          </a:p>
        </p:txBody>
      </p:sp>
    </p:spTree>
    <p:extLst>
      <p:ext uri="{BB962C8B-B14F-4D97-AF65-F5344CB8AC3E}">
        <p14:creationId xmlns:p14="http://schemas.microsoft.com/office/powerpoint/2010/main" val="136370133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772592" y="1340768"/>
            <a:ext cx="7687765" cy="5517232"/>
          </a:xfrm>
          <a:prstGeom prst="roundRect">
            <a:avLst>
              <a:gd name="adj" fmla="val 307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81602" name="Picture 2" descr="asaupa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31" r="1631" b="17912"/>
          <a:stretch/>
        </p:blipFill>
        <p:spPr bwMode="auto">
          <a:xfrm>
            <a:off x="899591" y="1484768"/>
            <a:ext cx="121927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7" name="6 Rectángulo"/>
          <p:cNvSpPr/>
          <p:nvPr/>
        </p:nvSpPr>
        <p:spPr>
          <a:xfrm>
            <a:off x="806366" y="1680461"/>
            <a:ext cx="1345240" cy="584775"/>
          </a:xfrm>
          <a:prstGeom prst="rect">
            <a:avLst/>
          </a:prstGeom>
          <a:noFill/>
        </p:spPr>
        <p:txBody>
          <a:bodyPr wrap="none" lIns="91440" tIns="45720" rIns="91440" bIns="45720">
            <a:spAutoFit/>
          </a:bodyPr>
          <a:lstStyle/>
          <a:p>
            <a:pPr algn="ctr">
              <a:spcBef>
                <a:spcPts val="0"/>
              </a:spcBef>
            </a:pPr>
            <a:r>
              <a:rPr lang="es-ES" sz="1600" spc="-50" dirty="0" smtClean="0">
                <a:solidFill>
                  <a:schemeClr val="bg1"/>
                </a:solidFill>
              </a:rPr>
              <a:t>RESOLUCIÓ</a:t>
            </a:r>
          </a:p>
          <a:p>
            <a:pPr algn="ctr">
              <a:spcBef>
                <a:spcPts val="0"/>
              </a:spcBef>
            </a:pPr>
            <a:r>
              <a:rPr lang="ca-ES" sz="1600" spc="-50" dirty="0" smtClean="0">
                <a:solidFill>
                  <a:schemeClr val="bg1"/>
                </a:solidFill>
              </a:rPr>
              <a:t>SLT/32/2015</a:t>
            </a:r>
            <a:endParaRPr lang="es-ES" sz="2800" b="0" cap="none" spc="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19" name="18 Rectángulo"/>
          <p:cNvSpPr/>
          <p:nvPr/>
        </p:nvSpPr>
        <p:spPr>
          <a:xfrm>
            <a:off x="2470307" y="1412768"/>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13</a:t>
            </a:fld>
            <a:endParaRPr lang="es-ES_tradnl" sz="1050" b="0" dirty="0">
              <a:solidFill>
                <a:schemeClr val="bg1">
                  <a:lumMod val="50000"/>
                </a:schemeClr>
              </a:solidFill>
            </a:endParaRPr>
          </a:p>
        </p:txBody>
      </p:sp>
      <p:sp>
        <p:nvSpPr>
          <p:cNvPr id="25" name="Contenidor de contingut 2"/>
          <p:cNvSpPr txBox="1">
            <a:spLocks/>
          </p:cNvSpPr>
          <p:nvPr/>
        </p:nvSpPr>
        <p:spPr bwMode="auto">
          <a:xfrm>
            <a:off x="2195736" y="2718190"/>
            <a:ext cx="6120000" cy="12772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Recurs d‘Inconstitucionalitat </a:t>
            </a:r>
            <a:r>
              <a:rPr lang="ca-ES" sz="1200" b="0" spc="-50" dirty="0">
                <a:solidFill>
                  <a:srgbClr val="000000"/>
                </a:solidFill>
              </a:rPr>
              <a:t>(Abril 2015 TC) </a:t>
            </a:r>
            <a:r>
              <a:rPr lang="ca-ES" sz="1200" b="0" i="1" spc="-50" dirty="0" err="1">
                <a:solidFill>
                  <a:srgbClr val="000000"/>
                </a:solidFill>
              </a:rPr>
              <a:t>Ley</a:t>
            </a:r>
            <a:r>
              <a:rPr lang="ca-ES" sz="1200" b="0" i="1" spc="-50" dirty="0">
                <a:solidFill>
                  <a:srgbClr val="000000"/>
                </a:solidFill>
              </a:rPr>
              <a:t> Foral Navarra 24/2014, de 2 de </a:t>
            </a:r>
            <a:r>
              <a:rPr lang="ca-ES" sz="1200" b="0" i="1" spc="-50" dirty="0" err="1">
                <a:solidFill>
                  <a:srgbClr val="000000"/>
                </a:solidFill>
              </a:rPr>
              <a:t>diciembre</a:t>
            </a:r>
            <a:r>
              <a:rPr lang="ca-ES" sz="1200" b="0" i="1" spc="-50" dirty="0">
                <a:solidFill>
                  <a:srgbClr val="000000"/>
                </a:solidFill>
              </a:rPr>
              <a: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Recurs </a:t>
            </a:r>
            <a:r>
              <a:rPr lang="ca-ES" sz="1200" spc="-50" dirty="0">
                <a:solidFill>
                  <a:srgbClr val="000000"/>
                </a:solidFill>
              </a:rPr>
              <a:t>Contenciós </a:t>
            </a:r>
            <a:r>
              <a:rPr lang="ca-ES" sz="1200" spc="-50" dirty="0" smtClean="0">
                <a:solidFill>
                  <a:srgbClr val="000000"/>
                </a:solidFill>
              </a:rPr>
              <a:t>Administratiu </a:t>
            </a:r>
            <a:r>
              <a:rPr lang="ca-ES" sz="1200" b="0" spc="-50" dirty="0">
                <a:solidFill>
                  <a:srgbClr val="000000"/>
                </a:solidFill>
              </a:rPr>
              <a:t>del Govern de l’Estat presentat contra la Resolució </a:t>
            </a:r>
            <a:r>
              <a:rPr lang="ca-ES" sz="1200" b="0" spc="-50" dirty="0" err="1">
                <a:solidFill>
                  <a:srgbClr val="000000"/>
                </a:solidFill>
              </a:rPr>
              <a:t>SLT</a:t>
            </a:r>
            <a:r>
              <a:rPr lang="ca-ES" sz="1200" b="0" spc="-50" dirty="0">
                <a:solidFill>
                  <a:srgbClr val="000000"/>
                </a:solidFill>
              </a:rPr>
              <a:t>/32/2015</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Llei </a:t>
            </a:r>
            <a:r>
              <a:rPr lang="ca-ES" sz="1200" spc="-50" dirty="0">
                <a:solidFill>
                  <a:srgbClr val="000000"/>
                </a:solidFill>
              </a:rPr>
              <a:t>Orgànica 4/2015, </a:t>
            </a:r>
            <a:r>
              <a:rPr lang="ca-ES" sz="1200" b="0" spc="-50" dirty="0">
                <a:solidFill>
                  <a:srgbClr val="000000"/>
                </a:solidFill>
              </a:rPr>
              <a:t>de 30 de març, </a:t>
            </a:r>
            <a:r>
              <a:rPr lang="ca-ES" sz="1200" spc="-50" dirty="0">
                <a:solidFill>
                  <a:srgbClr val="000000"/>
                </a:solidFill>
              </a:rPr>
              <a:t>sobre Protecció de la Seguretat Ciutadana, </a:t>
            </a:r>
            <a:r>
              <a:rPr lang="ca-ES" sz="1200" b="0" spc="-50" dirty="0">
                <a:solidFill>
                  <a:srgbClr val="000000"/>
                </a:solidFill>
              </a:rPr>
              <a:t>referent al </a:t>
            </a:r>
            <a:r>
              <a:rPr lang="ca-ES" sz="1200" b="0" spc="-50" dirty="0" smtClean="0">
                <a:solidFill>
                  <a:srgbClr val="000000"/>
                </a:solidFill>
              </a:rPr>
              <a:t>consum </a:t>
            </a:r>
            <a:r>
              <a:rPr lang="ca-ES" sz="1200" b="0" spc="-50" dirty="0">
                <a:solidFill>
                  <a:srgbClr val="000000"/>
                </a:solidFill>
              </a:rPr>
              <a:t>i tinença de drogues il·legals en espais públics. Sancionat administrativament</a:t>
            </a:r>
            <a:r>
              <a:rPr lang="ca-ES" sz="1200" b="0" spc="-50" dirty="0" smtClean="0">
                <a:solidFill>
                  <a:srgbClr val="000000"/>
                </a:solidFill>
              </a:rPr>
              <a:t>.</a:t>
            </a:r>
            <a:endParaRPr lang="ca-ES" sz="1200" b="0" spc="-50" dirty="0">
              <a:solidFill>
                <a:srgbClr val="000000"/>
              </a:solidFill>
            </a:endParaRPr>
          </a:p>
        </p:txBody>
      </p:sp>
      <p:sp>
        <p:nvSpPr>
          <p:cNvPr id="27" name="Rectangle 11"/>
          <p:cNvSpPr/>
          <p:nvPr/>
        </p:nvSpPr>
        <p:spPr>
          <a:xfrm>
            <a:off x="1547664" y="4214676"/>
            <a:ext cx="6768072" cy="1738938"/>
          </a:xfrm>
          <a:prstGeom prst="rect">
            <a:avLst/>
          </a:prstGeom>
        </p:spPr>
        <p:txBody>
          <a:bodyPr wrap="square">
            <a:spAutoFit/>
          </a:bodyPr>
          <a:lstStyle/>
          <a:p>
            <a:pPr marL="630238" indent="-274638" algn="just" eaLnBrk="0" hangingPunct="0">
              <a:spcBef>
                <a:spcPts val="0"/>
              </a:spcBef>
              <a:spcAft>
                <a:spcPts val="1200"/>
              </a:spcAft>
              <a:buClr>
                <a:srgbClr val="C00000"/>
              </a:buClr>
              <a:buSzPct val="100000"/>
            </a:pPr>
            <a:r>
              <a:rPr lang="ca-ES" sz="1800" b="0" dirty="0" smtClean="0"/>
              <a:t>	</a:t>
            </a:r>
            <a:endParaRPr lang="ca-ES" sz="1400" b="0" dirty="0" smtClean="0"/>
          </a:p>
          <a:p>
            <a:pPr marL="1076325" lvl="2" algn="just" eaLnBrk="0" hangingPunct="0">
              <a:spcBef>
                <a:spcPts val="0"/>
              </a:spcBef>
              <a:spcAft>
                <a:spcPts val="0"/>
              </a:spcAft>
              <a:buClr>
                <a:srgbClr val="C00000"/>
              </a:buClr>
              <a:buSzPct val="100000"/>
            </a:pPr>
            <a:r>
              <a:rPr lang="ca-ES" sz="1000" dirty="0" smtClean="0"/>
              <a:t>Nº484/2015: </a:t>
            </a:r>
            <a:r>
              <a:rPr lang="ca-ES" sz="1000" dirty="0" err="1" smtClean="0"/>
              <a:t>EBERS</a:t>
            </a:r>
            <a:r>
              <a:rPr lang="ca-ES" sz="1000" dirty="0" smtClean="0"/>
              <a:t> </a:t>
            </a:r>
            <a:r>
              <a:rPr lang="es-ES" sz="800" b="0" kern="0" dirty="0" smtClean="0"/>
              <a:t>*</a:t>
            </a:r>
            <a:r>
              <a:rPr lang="es-ES" sz="800" kern="0" dirty="0" smtClean="0"/>
              <a:t>El cultivo y distribución organizada</a:t>
            </a:r>
            <a:r>
              <a:rPr lang="es-ES" sz="800" b="0" kern="0" dirty="0" smtClean="0"/>
              <a:t>, institucionalizada y con vocación de persistencia en el tiempo de cannabis entre un colectivo integrado </a:t>
            </a:r>
            <a:r>
              <a:rPr lang="es-ES" sz="800" kern="0" dirty="0" smtClean="0"/>
              <a:t>por 290 personas </a:t>
            </a:r>
            <a:r>
              <a:rPr lang="es-ES" sz="800" b="0" kern="0" dirty="0" smtClean="0"/>
              <a:t>componentes de una Asociación y abierto a nuevas incorporaciones </a:t>
            </a:r>
            <a:r>
              <a:rPr lang="es-ES" sz="800" kern="0" dirty="0" smtClean="0"/>
              <a:t>colma las exigencias típicas del art.</a:t>
            </a:r>
          </a:p>
          <a:p>
            <a:pPr marL="1076325" lvl="2" algn="just" eaLnBrk="0" hangingPunct="0">
              <a:spcBef>
                <a:spcPts val="0"/>
              </a:spcBef>
              <a:spcAft>
                <a:spcPts val="0"/>
              </a:spcAft>
              <a:buClr>
                <a:srgbClr val="C00000"/>
              </a:buClr>
              <a:buSzPct val="100000"/>
            </a:pPr>
            <a:r>
              <a:rPr lang="es-ES" sz="800" kern="0" dirty="0" smtClean="0"/>
              <a:t>368 CP.</a:t>
            </a:r>
          </a:p>
          <a:p>
            <a:pPr marL="1076325" lvl="2" algn="just" eaLnBrk="0" hangingPunct="0">
              <a:spcBef>
                <a:spcPts val="0"/>
              </a:spcBef>
              <a:spcAft>
                <a:spcPts val="0"/>
              </a:spcAft>
              <a:buClr>
                <a:srgbClr val="C00000"/>
              </a:buClr>
              <a:buSzPct val="100000"/>
            </a:pPr>
            <a:r>
              <a:rPr lang="es-ES" sz="1000" dirty="0" smtClean="0"/>
              <a:t>Nº: 596/2015 </a:t>
            </a:r>
            <a:r>
              <a:rPr lang="es-ES" sz="1000" dirty="0" err="1" smtClean="0"/>
              <a:t>Three</a:t>
            </a:r>
            <a:r>
              <a:rPr lang="es-ES" sz="1000" dirty="0" smtClean="0"/>
              <a:t> </a:t>
            </a:r>
            <a:r>
              <a:rPr lang="es-ES" sz="1000" dirty="0" err="1" smtClean="0"/>
              <a:t>Monkeys</a:t>
            </a:r>
            <a:r>
              <a:rPr lang="es-ES" sz="1000" dirty="0" smtClean="0"/>
              <a:t> </a:t>
            </a:r>
            <a:r>
              <a:rPr lang="es-ES" sz="800" dirty="0" smtClean="0"/>
              <a:t>“</a:t>
            </a:r>
            <a:r>
              <a:rPr lang="es-ES" sz="800" b="0" kern="0" dirty="0" smtClean="0"/>
              <a:t>El cultivo y distribución organizada, institucionalizada y con vocación de persistencia en el tiempo de cannabis entre un colectivo de una Asociación y abierto a nuevas incorporaciones </a:t>
            </a:r>
            <a:r>
              <a:rPr lang="es-ES" sz="800" kern="0" dirty="0" smtClean="0"/>
              <a:t>colma las exigencias típicas del art. 368 CP</a:t>
            </a:r>
            <a:r>
              <a:rPr lang="es-ES" sz="800" b="0" kern="0" dirty="0" smtClean="0"/>
              <a:t>.” </a:t>
            </a:r>
            <a:r>
              <a:rPr lang="es-ES" sz="800" kern="0" dirty="0" smtClean="0"/>
              <a:t>Error vencible de prohibición”</a:t>
            </a:r>
            <a:r>
              <a:rPr lang="es-ES" sz="800" b="0" kern="0" dirty="0" smtClean="0"/>
              <a:t>. 	</a:t>
            </a:r>
          </a:p>
          <a:p>
            <a:pPr marL="1076325" lvl="2" indent="-3175" algn="just" eaLnBrk="0" hangingPunct="0">
              <a:spcBef>
                <a:spcPts val="0"/>
              </a:spcBef>
              <a:spcAft>
                <a:spcPts val="1200"/>
              </a:spcAft>
              <a:buClr>
                <a:srgbClr val="C00000"/>
              </a:buClr>
              <a:buSzPct val="100000"/>
            </a:pPr>
            <a:r>
              <a:rPr lang="es-ES" sz="1000" b="0" kern="0" dirty="0" smtClean="0"/>
              <a:t>	</a:t>
            </a:r>
            <a:r>
              <a:rPr lang="ca-ES" sz="1000" dirty="0" smtClean="0"/>
              <a:t>Nº788/2015: </a:t>
            </a:r>
            <a:r>
              <a:rPr lang="ca-ES" sz="1000" dirty="0" err="1" smtClean="0"/>
              <a:t>Cannabis</a:t>
            </a:r>
            <a:r>
              <a:rPr lang="ca-ES" sz="1000" dirty="0" smtClean="0"/>
              <a:t> </a:t>
            </a:r>
            <a:r>
              <a:rPr lang="ca-ES" sz="1000" dirty="0" err="1" smtClean="0"/>
              <a:t>Pannagh</a:t>
            </a:r>
            <a:r>
              <a:rPr lang="ca-ES" sz="1000" dirty="0" smtClean="0"/>
              <a:t>, </a:t>
            </a:r>
            <a:r>
              <a:rPr lang="ca-ES" sz="800" dirty="0" smtClean="0"/>
              <a:t>“</a:t>
            </a:r>
            <a:r>
              <a:rPr lang="es-ES" sz="800" dirty="0" smtClean="0"/>
              <a:t>…</a:t>
            </a:r>
            <a:r>
              <a:rPr lang="es-ES" sz="800" kern="0" dirty="0" smtClean="0"/>
              <a:t>en cantidad de notoria importancia, </a:t>
            </a:r>
            <a:r>
              <a:rPr lang="es-ES" sz="800" b="0" kern="0" dirty="0" smtClean="0"/>
              <a:t>y con la apreciación </a:t>
            </a:r>
            <a:r>
              <a:rPr lang="es-ES" sz="800" kern="0" dirty="0" smtClean="0"/>
              <a:t>de un error vencible de prohibición, </a:t>
            </a:r>
            <a:r>
              <a:rPr lang="es-ES" sz="800" b="0" kern="0" dirty="0" smtClean="0"/>
              <a:t>sin la concurrencia de circunstancias modificativas de la responsabilidad criminal”</a:t>
            </a:r>
          </a:p>
        </p:txBody>
      </p:sp>
      <p:sp>
        <p:nvSpPr>
          <p:cNvPr id="26" name="Contenidor de contingut 2"/>
          <p:cNvSpPr txBox="1">
            <a:spLocks/>
          </p:cNvSpPr>
          <p:nvPr/>
        </p:nvSpPr>
        <p:spPr bwMode="auto">
          <a:xfrm>
            <a:off x="2195736" y="4158350"/>
            <a:ext cx="6120000" cy="500137"/>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Canvi tendències en la interpretació del la Doctrina del Consum Compartit.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3" name="2 Redondear rectángulo de esquina del mismo lado"/>
          <p:cNvSpPr/>
          <p:nvPr/>
        </p:nvSpPr>
        <p:spPr bwMode="auto">
          <a:xfrm>
            <a:off x="2267744" y="1484784"/>
            <a:ext cx="6047992" cy="899984"/>
          </a:xfrm>
          <a:prstGeom prst="round2Same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 name="3 Rectángulo"/>
          <p:cNvSpPr/>
          <p:nvPr/>
        </p:nvSpPr>
        <p:spPr bwMode="auto">
          <a:xfrm>
            <a:off x="971600" y="2477922"/>
            <a:ext cx="7329835" cy="4217938"/>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cxnSp>
        <p:nvCxnSpPr>
          <p:cNvPr id="8" name="7 Conector recto"/>
          <p:cNvCxnSpPr/>
          <p:nvPr/>
        </p:nvCxnSpPr>
        <p:spPr bwMode="auto">
          <a:xfrm>
            <a:off x="2470307" y="2477922"/>
            <a:ext cx="4910005" cy="240268"/>
          </a:xfrm>
          <a:prstGeom prst="line">
            <a:avLst/>
          </a:prstGeom>
          <a:noFill/>
          <a:ln w="9525" cap="flat" cmpd="sng" algn="ctr">
            <a:noFill/>
            <a:prstDash val="solid"/>
            <a:round/>
            <a:headEnd type="none" w="med" len="med"/>
            <a:tailEnd type="none" w="med" len="med"/>
          </a:ln>
          <a:effectLst/>
        </p:spPr>
      </p:cxnSp>
      <p:sp>
        <p:nvSpPr>
          <p:cNvPr id="17" name="Rectangle 4"/>
          <p:cNvSpPr>
            <a:spLocks/>
          </p:cNvSpPr>
          <p:nvPr/>
        </p:nvSpPr>
        <p:spPr bwMode="auto">
          <a:xfrm>
            <a:off x="2071278" y="1700808"/>
            <a:ext cx="7325258" cy="288032"/>
          </a:xfrm>
          <a:prstGeom prst="rect">
            <a:avLst/>
          </a:prstGeom>
          <a:noFill/>
          <a:ln w="12700" cap="flat">
            <a:noFill/>
            <a:miter lim="800000"/>
            <a:headEnd type="none" w="med" len="med"/>
            <a:tailEnd type="none" w="med" len="med"/>
          </a:ln>
        </p:spPr>
        <p:txBody>
          <a:bodyPr lIns="0" tIns="0" rIns="40638" bIns="0"/>
          <a:lstStyle/>
          <a:p>
            <a:pPr marL="361950">
              <a:spcBef>
                <a:spcPts val="0"/>
              </a:spcBef>
              <a:spcAft>
                <a:spcPts val="0"/>
              </a:spcAft>
              <a:buClr>
                <a:srgbClr val="C00000"/>
              </a:buClr>
              <a:buSzPct val="100000"/>
            </a:pPr>
            <a:r>
              <a:rPr lang="pt-BR" sz="2800" dirty="0" err="1" smtClean="0">
                <a:solidFill>
                  <a:srgbClr val="C00000"/>
                </a:solidFill>
                <a:cs typeface="Arial" charset="0"/>
                <a:sym typeface="Arial" charset="0"/>
              </a:rPr>
              <a:t>Evidència</a:t>
            </a:r>
            <a:r>
              <a:rPr lang="pt-BR" sz="2800" dirty="0" smtClean="0">
                <a:solidFill>
                  <a:srgbClr val="C00000"/>
                </a:solidFill>
                <a:cs typeface="Arial" charset="0"/>
                <a:sym typeface="Arial" charset="0"/>
              </a:rPr>
              <a:t> i </a:t>
            </a:r>
            <a:r>
              <a:rPr lang="pt-BR" sz="2800" dirty="0" err="1" smtClean="0">
                <a:solidFill>
                  <a:srgbClr val="C00000"/>
                </a:solidFill>
                <a:cs typeface="Arial" charset="0"/>
                <a:sym typeface="Arial" charset="0"/>
              </a:rPr>
              <a:t>consens</a:t>
            </a:r>
            <a:r>
              <a:rPr lang="pt-BR" sz="2800" dirty="0" smtClean="0">
                <a:solidFill>
                  <a:srgbClr val="C00000"/>
                </a:solidFill>
                <a:cs typeface="Arial" charset="0"/>
                <a:sym typeface="Arial" charset="0"/>
              </a:rPr>
              <a:t> </a:t>
            </a:r>
            <a:r>
              <a:rPr lang="pt-BR" sz="2800" dirty="0" err="1" smtClean="0">
                <a:solidFill>
                  <a:srgbClr val="C00000"/>
                </a:solidFill>
                <a:cs typeface="Arial" charset="0"/>
                <a:sym typeface="Arial" charset="0"/>
              </a:rPr>
              <a:t>tècnic</a:t>
            </a:r>
            <a:endParaRPr lang="pt-BR" sz="2800" dirty="0" smtClean="0">
              <a:solidFill>
                <a:srgbClr val="C00000"/>
              </a:solidFill>
              <a:cs typeface="Arial" charset="0"/>
              <a:sym typeface="Arial" charset="0"/>
            </a:endParaRPr>
          </a:p>
        </p:txBody>
      </p:sp>
      <p:sp>
        <p:nvSpPr>
          <p:cNvPr id="21" name="Rectangle 9"/>
          <p:cNvSpPr/>
          <p:nvPr/>
        </p:nvSpPr>
        <p:spPr>
          <a:xfrm>
            <a:off x="755575" y="6626339"/>
            <a:ext cx="7992929" cy="259045"/>
          </a:xfrm>
          <a:prstGeom prst="rect">
            <a:avLst/>
          </a:prstGeom>
        </p:spPr>
        <p:txBody>
          <a:bodyPr wrap="square">
            <a:spAutoFit/>
          </a:bodyPr>
          <a:lstStyle/>
          <a:p>
            <a:pPr marL="182563" lvl="0" indent="-182563" defTabSz="182563" eaLnBrk="0" hangingPunct="0">
              <a:lnSpc>
                <a:spcPts val="1300"/>
              </a:lnSpc>
              <a:spcBef>
                <a:spcPts val="0"/>
              </a:spcBef>
              <a:spcAft>
                <a:spcPts val="800"/>
              </a:spcAft>
              <a:tabLst>
                <a:tab pos="82550" algn="l"/>
                <a:tab pos="182563" algn="l"/>
              </a:tabLst>
            </a:pPr>
            <a:r>
              <a:rPr lang="ca-ES" sz="800" b="0" dirty="0" smtClean="0">
                <a:solidFill>
                  <a:srgbClr val="000000"/>
                </a:solidFill>
              </a:rPr>
              <a:t>Font: CANNABIS – FROM PROHIBITION TO REGULATION “</a:t>
            </a:r>
            <a:r>
              <a:rPr lang="ca-ES" sz="800" b="0" dirty="0" err="1" smtClean="0">
                <a:solidFill>
                  <a:srgbClr val="000000"/>
                </a:solidFill>
              </a:rPr>
              <a:t>When</a:t>
            </a:r>
            <a:r>
              <a:rPr lang="ca-ES" sz="800" b="0" dirty="0" smtClean="0">
                <a:solidFill>
                  <a:srgbClr val="000000"/>
                </a:solidFill>
              </a:rPr>
              <a:t> </a:t>
            </a:r>
            <a:r>
              <a:rPr lang="ca-ES" sz="800" b="0" dirty="0" err="1" smtClean="0">
                <a:solidFill>
                  <a:srgbClr val="000000"/>
                </a:solidFill>
              </a:rPr>
              <a:t>the</a:t>
            </a:r>
            <a:r>
              <a:rPr lang="ca-ES" sz="800" b="0" dirty="0" smtClean="0">
                <a:solidFill>
                  <a:srgbClr val="000000"/>
                </a:solidFill>
              </a:rPr>
              <a:t> music </a:t>
            </a:r>
            <a:r>
              <a:rPr lang="ca-ES" sz="800" b="0" dirty="0" err="1" smtClean="0">
                <a:solidFill>
                  <a:srgbClr val="000000"/>
                </a:solidFill>
              </a:rPr>
              <a:t>changes</a:t>
            </a:r>
            <a:r>
              <a:rPr lang="ca-ES" sz="800" b="0" dirty="0" smtClean="0">
                <a:solidFill>
                  <a:srgbClr val="000000"/>
                </a:solidFill>
              </a:rPr>
              <a:t> so </a:t>
            </a:r>
            <a:r>
              <a:rPr lang="ca-ES" sz="800" b="0" dirty="0" err="1" smtClean="0">
                <a:solidFill>
                  <a:srgbClr val="000000"/>
                </a:solidFill>
              </a:rPr>
              <a:t>does</a:t>
            </a:r>
            <a:r>
              <a:rPr lang="ca-ES" sz="800" b="0" dirty="0" smtClean="0">
                <a:solidFill>
                  <a:srgbClr val="000000"/>
                </a:solidFill>
              </a:rPr>
              <a:t> </a:t>
            </a:r>
            <a:r>
              <a:rPr lang="ca-ES" sz="800" b="0" dirty="0" err="1" smtClean="0">
                <a:solidFill>
                  <a:srgbClr val="000000"/>
                </a:solidFill>
              </a:rPr>
              <a:t>the</a:t>
            </a:r>
            <a:r>
              <a:rPr lang="ca-ES" sz="800" b="0" dirty="0" smtClean="0">
                <a:solidFill>
                  <a:srgbClr val="000000"/>
                </a:solidFill>
              </a:rPr>
              <a:t> </a:t>
            </a:r>
            <a:r>
              <a:rPr lang="ca-ES" sz="800" b="0" dirty="0" err="1" smtClean="0">
                <a:solidFill>
                  <a:srgbClr val="000000"/>
                </a:solidFill>
              </a:rPr>
              <a:t>dance</a:t>
            </a:r>
            <a:r>
              <a:rPr lang="ca-ES" sz="800" b="0" dirty="0" smtClean="0">
                <a:solidFill>
                  <a:srgbClr val="000000"/>
                </a:solidFill>
              </a:rPr>
              <a:t>”. ALICE RAP </a:t>
            </a:r>
            <a:r>
              <a:rPr lang="ca-ES" sz="800" b="0" dirty="0" err="1" smtClean="0">
                <a:solidFill>
                  <a:srgbClr val="000000"/>
                </a:solidFill>
              </a:rPr>
              <a:t>Policy</a:t>
            </a:r>
            <a:r>
              <a:rPr lang="ca-ES" sz="800" b="0" dirty="0" smtClean="0">
                <a:solidFill>
                  <a:srgbClr val="000000"/>
                </a:solidFill>
              </a:rPr>
              <a:t> Paper Series, </a:t>
            </a:r>
            <a:r>
              <a:rPr lang="ca-ES" sz="800" b="0" dirty="0" err="1" smtClean="0">
                <a:solidFill>
                  <a:srgbClr val="000000"/>
                </a:solidFill>
              </a:rPr>
              <a:t>Policy</a:t>
            </a:r>
            <a:r>
              <a:rPr lang="ca-ES" sz="800" b="0" dirty="0" smtClean="0">
                <a:solidFill>
                  <a:srgbClr val="000000"/>
                </a:solidFill>
              </a:rPr>
              <a:t> </a:t>
            </a:r>
            <a:r>
              <a:rPr lang="ca-ES" sz="800" b="0" dirty="0" err="1" smtClean="0">
                <a:solidFill>
                  <a:srgbClr val="000000"/>
                </a:solidFill>
              </a:rPr>
              <a:t>Brief</a:t>
            </a:r>
            <a:r>
              <a:rPr lang="ca-ES" sz="800" b="0" dirty="0" smtClean="0">
                <a:solidFill>
                  <a:srgbClr val="000000"/>
                </a:solidFill>
              </a:rPr>
              <a:t> 5 (Maig 2014)</a:t>
            </a:r>
          </a:p>
        </p:txBody>
      </p:sp>
      <p:sp>
        <p:nvSpPr>
          <p:cNvPr id="18" name="Rectangle 17"/>
          <p:cNvSpPr/>
          <p:nvPr/>
        </p:nvSpPr>
        <p:spPr>
          <a:xfrm>
            <a:off x="6516215" y="5157192"/>
            <a:ext cx="1785219" cy="1061829"/>
          </a:xfrm>
          <a:prstGeom prst="rect">
            <a:avLst/>
          </a:prstGeom>
          <a:noFill/>
        </p:spPr>
        <p:txBody>
          <a:bodyPr wrap="square">
            <a:spAutoFit/>
          </a:bodyPr>
          <a:lstStyle/>
          <a:p>
            <a:pPr marL="87313" indent="-87313"/>
            <a:r>
              <a:rPr lang="ca-ES" sz="1050" b="0" dirty="0" smtClean="0">
                <a:solidFill>
                  <a:schemeClr val="bg1">
                    <a:lumMod val="65000"/>
                  </a:schemeClr>
                </a:solidFill>
              </a:rPr>
              <a:t>	</a:t>
            </a:r>
            <a:r>
              <a:rPr lang="ca-ES" sz="1050" b="0" dirty="0" smtClean="0"/>
              <a:t>No s’observa associació entre canvis del emmarcament normatiu  i prevalença del consum de cànnabis (</a:t>
            </a:r>
            <a:r>
              <a:rPr lang="ca-ES" sz="1050" b="0" dirty="0" err="1" smtClean="0"/>
              <a:t>EMCDDA</a:t>
            </a:r>
            <a:r>
              <a:rPr lang="ca-ES" sz="1050" b="0" dirty="0" smtClean="0"/>
              <a:t>, 2011).</a:t>
            </a:r>
            <a:endParaRPr lang="ca-ES" sz="1050" b="0" dirty="0"/>
          </a:p>
        </p:txBody>
      </p:sp>
      <p:pic>
        <p:nvPicPr>
          <p:cNvPr id="23" name="Picture 2"/>
          <p:cNvPicPr>
            <a:picLocks noChangeAspect="1" noChangeArrowheads="1"/>
          </p:cNvPicPr>
          <p:nvPr/>
        </p:nvPicPr>
        <p:blipFill rotWithShape="1">
          <a:blip r:embed="rId5">
            <a:clrChange>
              <a:clrFrom>
                <a:srgbClr val="FFFFFF"/>
              </a:clrFrom>
              <a:clrTo>
                <a:srgbClr val="FFFFFF">
                  <a:alpha val="0"/>
                </a:srgbClr>
              </a:clrTo>
            </a:clrChange>
          </a:blip>
          <a:srcRect l="10465" t="2521" r="9199" b="3333"/>
          <a:stretch/>
        </p:blipFill>
        <p:spPr bwMode="auto">
          <a:xfrm>
            <a:off x="1787843" y="2598056"/>
            <a:ext cx="4584357" cy="3927288"/>
          </a:xfrm>
          <a:prstGeom prst="rect">
            <a:avLst/>
          </a:prstGeom>
          <a:ln>
            <a:noFill/>
          </a:ln>
          <a:effectLst>
            <a:outerShdw blurRad="292100" dist="63500" dir="2700000" algn="tl" rotWithShape="0">
              <a:srgbClr val="333333">
                <a:alpha val="65000"/>
              </a:srgbClr>
            </a:outerShdw>
          </a:effectLst>
        </p:spPr>
      </p:pic>
    </p:spTree>
    <p:extLst>
      <p:ext uri="{BB962C8B-B14F-4D97-AF65-F5344CB8AC3E}">
        <p14:creationId xmlns:p14="http://schemas.microsoft.com/office/powerpoint/2010/main" val="136370133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14</a:t>
            </a:fld>
            <a:endParaRPr lang="es-ES_tradnl" sz="1050" b="0" dirty="0">
              <a:solidFill>
                <a:srgbClr val="FFFFFF">
                  <a:lumMod val="50000"/>
                </a:srgbClr>
              </a:solidFill>
            </a:endParaRPr>
          </a:p>
        </p:txBody>
      </p:sp>
      <p:sp>
        <p:nvSpPr>
          <p:cNvPr id="2" name="1 Rectángulo redondeado"/>
          <p:cNvSpPr/>
          <p:nvPr/>
        </p:nvSpPr>
        <p:spPr bwMode="auto">
          <a:xfrm>
            <a:off x="1115616" y="3753088"/>
            <a:ext cx="7632888" cy="468000"/>
          </a:xfrm>
          <a:prstGeom prst="roundRect">
            <a:avLst>
              <a:gd name="adj" fmla="val 37529"/>
            </a:avLst>
          </a:prstGeom>
          <a:solidFill>
            <a:srgbClr val="000000">
              <a:alpha val="72157"/>
            </a:srgbClr>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ca-ES">
              <a:solidFill>
                <a:srgbClr val="000000"/>
              </a:solidFill>
            </a:endParaRPr>
          </a:p>
        </p:txBody>
      </p:sp>
      <p:sp>
        <p:nvSpPr>
          <p:cNvPr id="5" name="Rectangle 2"/>
          <p:cNvSpPr txBox="1">
            <a:spLocks noChangeArrowheads="1"/>
          </p:cNvSpPr>
          <p:nvPr/>
        </p:nvSpPr>
        <p:spPr bwMode="auto">
          <a:xfrm>
            <a:off x="1259632" y="2833186"/>
            <a:ext cx="7197900" cy="4124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0182" algn="r">
              <a:spcBef>
                <a:spcPct val="0"/>
              </a:spcBef>
            </a:pPr>
            <a:r>
              <a:rPr lang="ca-ES" sz="4800" dirty="0" smtClean="0">
                <a:solidFill>
                  <a:srgbClr val="C00000"/>
                </a:solidFill>
                <a:ea typeface="Arial Unicode MS" pitchFamily="34" charset="-128"/>
                <a:cs typeface="Arial Unicode MS" pitchFamily="34" charset="-128"/>
              </a:rPr>
              <a:t>SITUACIÓ ACTUAL</a:t>
            </a:r>
          </a:p>
          <a:p>
            <a:pPr marL="40182" algn="r">
              <a:spcBef>
                <a:spcPts val="1200"/>
              </a:spcBef>
            </a:pPr>
            <a:r>
              <a:rPr lang="ca-ES" sz="3200" kern="0" dirty="0" smtClean="0">
                <a:solidFill>
                  <a:srgbClr val="FFFFFF"/>
                </a:solidFill>
                <a:ea typeface="Arial Unicode MS" pitchFamily="34" charset="-128"/>
                <a:cs typeface="Arial Unicode MS" pitchFamily="34" charset="-128"/>
              </a:rPr>
              <a:t>Marc normatiu</a:t>
            </a:r>
          </a:p>
          <a:p>
            <a:pPr marL="40182" algn="r">
              <a:spcBef>
                <a:spcPts val="0"/>
              </a:spcBef>
            </a:pPr>
            <a:r>
              <a:rPr lang="ca-ES" sz="3200" kern="0" dirty="0" smtClean="0">
                <a:ea typeface="Arial Unicode MS" pitchFamily="34" charset="-128"/>
                <a:cs typeface="Arial Unicode MS" pitchFamily="34" charset="-128"/>
              </a:rPr>
              <a:t>Clubs i associacions</a:t>
            </a:r>
            <a:endParaRPr lang="ca-ES" sz="3200" kern="0" dirty="0">
              <a:ea typeface="Arial Unicode MS" pitchFamily="34" charset="-128"/>
              <a:cs typeface="Arial Unicode MS" pitchFamily="34" charset="-128"/>
            </a:endParaRPr>
          </a:p>
          <a:p>
            <a:pPr marL="40182" algn="r">
              <a:spcBef>
                <a:spcPct val="0"/>
              </a:spcBef>
            </a:pPr>
            <a:r>
              <a:rPr lang="ca-ES" sz="3200" kern="0" dirty="0">
                <a:solidFill>
                  <a:srgbClr val="000000"/>
                </a:solidFill>
                <a:ea typeface="Arial Unicode MS" pitchFamily="34" charset="-128"/>
                <a:cs typeface="Arial Unicode MS" pitchFamily="34" charset="-128"/>
              </a:rPr>
              <a:t>Tendències de </a:t>
            </a:r>
            <a:r>
              <a:rPr lang="ca-ES" sz="3200" kern="0" dirty="0" smtClean="0">
                <a:solidFill>
                  <a:srgbClr val="000000"/>
                </a:solidFill>
                <a:ea typeface="Arial Unicode MS" pitchFamily="34" charset="-128"/>
                <a:cs typeface="Arial Unicode MS" pitchFamily="34" charset="-128"/>
              </a:rPr>
              <a:t>Consum</a:t>
            </a:r>
          </a:p>
          <a:p>
            <a:pPr marL="40182" algn="r">
              <a:spcBef>
                <a:spcPct val="0"/>
              </a:spcBef>
            </a:pPr>
            <a:r>
              <a:rPr lang="ca-ES" sz="3200" kern="0" dirty="0" smtClean="0">
                <a:solidFill>
                  <a:srgbClr val="000000"/>
                </a:solidFill>
                <a:ea typeface="Arial Unicode MS" pitchFamily="34" charset="-128"/>
                <a:cs typeface="Arial Unicode MS" pitchFamily="34" charset="-128"/>
              </a:rPr>
              <a:t>Intervencions </a:t>
            </a:r>
          </a:p>
          <a:p>
            <a:pPr marL="40182" algn="r">
              <a:spcBef>
                <a:spcPct val="0"/>
              </a:spcBef>
            </a:pPr>
            <a:endParaRPr lang="ca-ES" sz="3200" kern="0" dirty="0" smtClean="0">
              <a:solidFill>
                <a:srgbClr val="FFFFFF"/>
              </a:solidFill>
              <a:ea typeface="Arial Unicode MS" pitchFamily="34" charset="-128"/>
              <a:cs typeface="Arial Unicode MS" pitchFamily="34" charset="-128"/>
            </a:endParaRPr>
          </a:p>
          <a:p>
            <a:pPr marL="40182" algn="r">
              <a:spcBef>
                <a:spcPct val="0"/>
              </a:spcBef>
            </a:pPr>
            <a:endParaRPr lang="ca-ES" sz="4400" kern="0" dirty="0">
              <a:solidFill>
                <a:srgbClr val="000000"/>
              </a:solidFill>
              <a:cs typeface="ＭＳ Ｐゴシック" pitchFamily="54" charset="-128"/>
            </a:endParaRPr>
          </a:p>
        </p:txBody>
      </p:sp>
      <p:sp>
        <p:nvSpPr>
          <p:cNvPr id="6" name="Line 7"/>
          <p:cNvSpPr>
            <a:spLocks noChangeShapeType="1"/>
          </p:cNvSpPr>
          <p:nvPr/>
        </p:nvSpPr>
        <p:spPr bwMode="auto">
          <a:xfrm>
            <a:off x="762000" y="3573016"/>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4017047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772592" y="1475514"/>
            <a:ext cx="7687765" cy="5265854"/>
          </a:xfrm>
          <a:prstGeom prst="roundRect">
            <a:avLst>
              <a:gd name="adj" fmla="val 307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19" name="18 Rectángulo"/>
          <p:cNvSpPr/>
          <p:nvPr/>
        </p:nvSpPr>
        <p:spPr>
          <a:xfrm>
            <a:off x="2470307" y="1547514"/>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defTabSz="1155700">
              <a:lnSpc>
                <a:spcPct val="90000"/>
              </a:lnSpc>
              <a:spcBef>
                <a:spcPct val="0"/>
              </a:spcBef>
              <a:spcAft>
                <a:spcPct val="35000"/>
              </a:spcAft>
            </a:pPr>
            <a:endParaRPr lang="ca-ES" sz="2400">
              <a:solidFill>
                <a:srgbClr val="FFFFFF"/>
              </a:solidFill>
            </a:endParaRPr>
          </a:p>
          <a:p>
            <a:pPr marL="228600" lvl="1" indent="-228600" defTabSz="889000">
              <a:lnSpc>
                <a:spcPct val="90000"/>
              </a:lnSpc>
              <a:spcBef>
                <a:spcPct val="0"/>
              </a:spcBef>
              <a:spcAft>
                <a:spcPct val="15000"/>
              </a:spcAft>
              <a:buFontTx/>
              <a:buChar char="••"/>
            </a:pPr>
            <a:endParaRPr lang="ca-ES" sz="1800">
              <a:solidFill>
                <a:srgbClr val="FFFFFF"/>
              </a:solidFill>
            </a:endParaRPr>
          </a:p>
          <a:p>
            <a:pPr marL="228600" lvl="1" indent="-228600" defTabSz="889000">
              <a:lnSpc>
                <a:spcPct val="90000"/>
              </a:lnSpc>
              <a:spcBef>
                <a:spcPct val="0"/>
              </a:spcBef>
              <a:spcAft>
                <a:spcPct val="15000"/>
              </a:spcAft>
              <a:buFontTx/>
              <a:buChar char="••"/>
            </a:pPr>
            <a:endParaRPr lang="ca-ES" sz="1800">
              <a:solidFill>
                <a:srgbClr val="FFFFFF"/>
              </a:solidFill>
            </a:endParaRPr>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15</a:t>
            </a:fld>
            <a:endParaRPr lang="es-ES_tradnl" sz="1050" b="0" dirty="0">
              <a:solidFill>
                <a:srgbClr val="FFFFFF">
                  <a:lumMod val="50000"/>
                </a:srgbClr>
              </a:solidFill>
            </a:endParaRPr>
          </a:p>
        </p:txBody>
      </p:sp>
      <p:sp>
        <p:nvSpPr>
          <p:cNvPr id="25" name="Contenidor de contingut 2"/>
          <p:cNvSpPr txBox="1">
            <a:spLocks/>
          </p:cNvSpPr>
          <p:nvPr/>
        </p:nvSpPr>
        <p:spPr bwMode="auto">
          <a:xfrm>
            <a:off x="2195736" y="2852936"/>
            <a:ext cx="6120000" cy="12772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Recurs d‘Inconstitucionalitat </a:t>
            </a:r>
            <a:r>
              <a:rPr lang="ca-ES" sz="1200" b="0" spc="-50" dirty="0">
                <a:solidFill>
                  <a:srgbClr val="000000"/>
                </a:solidFill>
              </a:rPr>
              <a:t>(Abril 2015 TC) </a:t>
            </a:r>
            <a:r>
              <a:rPr lang="ca-ES" sz="1200" b="0" i="1" spc="-50" dirty="0" err="1">
                <a:solidFill>
                  <a:srgbClr val="000000"/>
                </a:solidFill>
              </a:rPr>
              <a:t>Ley</a:t>
            </a:r>
            <a:r>
              <a:rPr lang="ca-ES" sz="1200" b="0" i="1" spc="-50" dirty="0">
                <a:solidFill>
                  <a:srgbClr val="000000"/>
                </a:solidFill>
              </a:rPr>
              <a:t> Foral Navarra 24/2014, de 2 de </a:t>
            </a:r>
            <a:r>
              <a:rPr lang="ca-ES" sz="1200" b="0" i="1" spc="-50" dirty="0" err="1">
                <a:solidFill>
                  <a:srgbClr val="000000"/>
                </a:solidFill>
              </a:rPr>
              <a:t>diciembre</a:t>
            </a:r>
            <a:r>
              <a:rPr lang="ca-ES" sz="1200" b="0" i="1" spc="-50" dirty="0">
                <a:solidFill>
                  <a:srgbClr val="000000"/>
                </a:solidFill>
              </a:rPr>
              <a: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Recurs </a:t>
            </a:r>
            <a:r>
              <a:rPr lang="ca-ES" sz="1200" spc="-50" dirty="0">
                <a:solidFill>
                  <a:srgbClr val="000000"/>
                </a:solidFill>
              </a:rPr>
              <a:t>Contenciós </a:t>
            </a:r>
            <a:r>
              <a:rPr lang="ca-ES" sz="1200" spc="-50" dirty="0" smtClean="0">
                <a:solidFill>
                  <a:srgbClr val="000000"/>
                </a:solidFill>
              </a:rPr>
              <a:t>Administratiu </a:t>
            </a:r>
            <a:r>
              <a:rPr lang="ca-ES" sz="1200" b="0" spc="-50" dirty="0">
                <a:solidFill>
                  <a:srgbClr val="000000"/>
                </a:solidFill>
              </a:rPr>
              <a:t>del Govern de l’Estat presentat contra la Resolució </a:t>
            </a:r>
            <a:r>
              <a:rPr lang="ca-ES" sz="1200" b="0" spc="-50" dirty="0" err="1">
                <a:solidFill>
                  <a:srgbClr val="000000"/>
                </a:solidFill>
              </a:rPr>
              <a:t>SLT</a:t>
            </a:r>
            <a:r>
              <a:rPr lang="ca-ES" sz="1200" b="0" spc="-50" dirty="0">
                <a:solidFill>
                  <a:srgbClr val="000000"/>
                </a:solidFill>
              </a:rPr>
              <a:t>/32/2015</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Llei </a:t>
            </a:r>
            <a:r>
              <a:rPr lang="ca-ES" sz="1200" spc="-50" dirty="0">
                <a:solidFill>
                  <a:srgbClr val="000000"/>
                </a:solidFill>
              </a:rPr>
              <a:t>Orgànica 4/2015, </a:t>
            </a:r>
            <a:r>
              <a:rPr lang="ca-ES" sz="1200" b="0" spc="-50" dirty="0">
                <a:solidFill>
                  <a:srgbClr val="000000"/>
                </a:solidFill>
              </a:rPr>
              <a:t>de 30 de març, </a:t>
            </a:r>
            <a:r>
              <a:rPr lang="ca-ES" sz="1200" spc="-50" dirty="0">
                <a:solidFill>
                  <a:srgbClr val="000000"/>
                </a:solidFill>
              </a:rPr>
              <a:t>sobre Protecció de la Seguretat Ciutadana, </a:t>
            </a:r>
            <a:r>
              <a:rPr lang="ca-ES" sz="1200" b="0" spc="-50" dirty="0">
                <a:solidFill>
                  <a:srgbClr val="000000"/>
                </a:solidFill>
              </a:rPr>
              <a:t>referent al </a:t>
            </a:r>
            <a:r>
              <a:rPr lang="ca-ES" sz="1200" b="0" spc="-50" dirty="0" smtClean="0">
                <a:solidFill>
                  <a:srgbClr val="000000"/>
                </a:solidFill>
              </a:rPr>
              <a:t>consum </a:t>
            </a:r>
            <a:r>
              <a:rPr lang="ca-ES" sz="1200" b="0" spc="-50" dirty="0">
                <a:solidFill>
                  <a:srgbClr val="000000"/>
                </a:solidFill>
              </a:rPr>
              <a:t>i tinença de drogues il·legals en espais públics. Sancionat administrativament</a:t>
            </a:r>
            <a:r>
              <a:rPr lang="ca-ES" sz="1200" b="0" spc="-50" dirty="0" smtClean="0">
                <a:solidFill>
                  <a:srgbClr val="000000"/>
                </a:solidFill>
              </a:rPr>
              <a:t>.</a:t>
            </a:r>
            <a:endParaRPr lang="ca-ES" sz="1200" b="0" spc="-50" dirty="0">
              <a:solidFill>
                <a:srgbClr val="000000"/>
              </a:solidFill>
            </a:endParaRPr>
          </a:p>
        </p:txBody>
      </p:sp>
      <p:sp>
        <p:nvSpPr>
          <p:cNvPr id="27" name="Rectangle 11"/>
          <p:cNvSpPr/>
          <p:nvPr/>
        </p:nvSpPr>
        <p:spPr>
          <a:xfrm>
            <a:off x="1547664" y="4349422"/>
            <a:ext cx="6768072" cy="1738938"/>
          </a:xfrm>
          <a:prstGeom prst="rect">
            <a:avLst/>
          </a:prstGeom>
        </p:spPr>
        <p:txBody>
          <a:bodyPr wrap="square">
            <a:spAutoFit/>
          </a:bodyPr>
          <a:lstStyle/>
          <a:p>
            <a:pPr marL="630238" indent="-274638" algn="just" eaLnBrk="0" hangingPunct="0">
              <a:spcBef>
                <a:spcPts val="0"/>
              </a:spcBef>
              <a:spcAft>
                <a:spcPts val="1200"/>
              </a:spcAft>
              <a:buClr>
                <a:srgbClr val="C00000"/>
              </a:buClr>
              <a:buSzPct val="100000"/>
            </a:pPr>
            <a:r>
              <a:rPr lang="ca-ES" sz="1800" b="0" dirty="0" smtClean="0">
                <a:solidFill>
                  <a:srgbClr val="000000"/>
                </a:solidFill>
              </a:rPr>
              <a:t>	</a:t>
            </a:r>
            <a:endParaRPr lang="ca-ES" sz="1400" b="0" dirty="0" smtClean="0">
              <a:solidFill>
                <a:srgbClr val="000000"/>
              </a:solidFill>
            </a:endParaRPr>
          </a:p>
          <a:p>
            <a:pPr marL="1076325" lvl="2" algn="just" eaLnBrk="0" hangingPunct="0">
              <a:spcBef>
                <a:spcPts val="0"/>
              </a:spcBef>
              <a:spcAft>
                <a:spcPts val="0"/>
              </a:spcAft>
              <a:buClr>
                <a:srgbClr val="C00000"/>
              </a:buClr>
              <a:buSzPct val="100000"/>
            </a:pPr>
            <a:r>
              <a:rPr lang="ca-ES" sz="1000" dirty="0" smtClean="0">
                <a:solidFill>
                  <a:srgbClr val="000000"/>
                </a:solidFill>
              </a:rPr>
              <a:t>Nº484/2015: </a:t>
            </a:r>
            <a:r>
              <a:rPr lang="ca-ES" sz="1000" dirty="0" err="1" smtClean="0">
                <a:solidFill>
                  <a:srgbClr val="000000"/>
                </a:solidFill>
              </a:rPr>
              <a:t>EBERS</a:t>
            </a:r>
            <a:r>
              <a:rPr lang="ca-ES" sz="1000" dirty="0" smtClean="0">
                <a:solidFill>
                  <a:srgbClr val="000000"/>
                </a:solidFill>
              </a:rPr>
              <a:t> </a:t>
            </a:r>
            <a:r>
              <a:rPr lang="es-ES" sz="800" b="0" kern="0" dirty="0" smtClean="0">
                <a:solidFill>
                  <a:srgbClr val="000000"/>
                </a:solidFill>
              </a:rPr>
              <a:t>*</a:t>
            </a:r>
            <a:r>
              <a:rPr lang="es-ES" sz="800" kern="0" dirty="0" smtClean="0">
                <a:solidFill>
                  <a:srgbClr val="000000"/>
                </a:solidFill>
              </a:rPr>
              <a:t>El cultivo y distribución organizada</a:t>
            </a:r>
            <a:r>
              <a:rPr lang="es-ES" sz="800" b="0" kern="0" dirty="0" smtClean="0">
                <a:solidFill>
                  <a:srgbClr val="000000"/>
                </a:solidFill>
              </a:rPr>
              <a:t>, institucionalizada y con vocación de persistencia en el tiempo de cannabis entre un colectivo integrado </a:t>
            </a:r>
            <a:r>
              <a:rPr lang="es-ES" sz="800" kern="0" dirty="0" smtClean="0">
                <a:solidFill>
                  <a:srgbClr val="000000"/>
                </a:solidFill>
              </a:rPr>
              <a:t>por 290 personas </a:t>
            </a:r>
            <a:r>
              <a:rPr lang="es-ES" sz="800" b="0" kern="0" dirty="0" smtClean="0">
                <a:solidFill>
                  <a:srgbClr val="000000"/>
                </a:solidFill>
              </a:rPr>
              <a:t>componentes de una Asociación y abierto a nuevas incorporaciones </a:t>
            </a:r>
            <a:r>
              <a:rPr lang="es-ES" sz="800" kern="0" dirty="0" smtClean="0">
                <a:solidFill>
                  <a:srgbClr val="000000"/>
                </a:solidFill>
              </a:rPr>
              <a:t>colma las exigencias típicas del art.</a:t>
            </a:r>
          </a:p>
          <a:p>
            <a:pPr marL="1076325" lvl="2" algn="just" eaLnBrk="0" hangingPunct="0">
              <a:spcBef>
                <a:spcPts val="0"/>
              </a:spcBef>
              <a:spcAft>
                <a:spcPts val="0"/>
              </a:spcAft>
              <a:buClr>
                <a:srgbClr val="C00000"/>
              </a:buClr>
              <a:buSzPct val="100000"/>
            </a:pPr>
            <a:r>
              <a:rPr lang="es-ES" sz="800" kern="0" dirty="0" smtClean="0">
                <a:solidFill>
                  <a:srgbClr val="000000"/>
                </a:solidFill>
              </a:rPr>
              <a:t>368 CP.</a:t>
            </a:r>
          </a:p>
          <a:p>
            <a:pPr marL="1076325" lvl="2" algn="just" eaLnBrk="0" hangingPunct="0">
              <a:spcBef>
                <a:spcPts val="0"/>
              </a:spcBef>
              <a:spcAft>
                <a:spcPts val="0"/>
              </a:spcAft>
              <a:buClr>
                <a:srgbClr val="C00000"/>
              </a:buClr>
              <a:buSzPct val="100000"/>
            </a:pPr>
            <a:r>
              <a:rPr lang="es-ES" sz="1000" dirty="0" smtClean="0">
                <a:solidFill>
                  <a:srgbClr val="000000"/>
                </a:solidFill>
              </a:rPr>
              <a:t>Nº: 596/2015 </a:t>
            </a:r>
            <a:r>
              <a:rPr lang="es-ES" sz="1000" dirty="0" err="1" smtClean="0">
                <a:solidFill>
                  <a:srgbClr val="000000"/>
                </a:solidFill>
              </a:rPr>
              <a:t>Three</a:t>
            </a:r>
            <a:r>
              <a:rPr lang="es-ES" sz="1000" dirty="0" smtClean="0">
                <a:solidFill>
                  <a:srgbClr val="000000"/>
                </a:solidFill>
              </a:rPr>
              <a:t> </a:t>
            </a:r>
            <a:r>
              <a:rPr lang="es-ES" sz="1000" dirty="0" err="1" smtClean="0">
                <a:solidFill>
                  <a:srgbClr val="000000"/>
                </a:solidFill>
              </a:rPr>
              <a:t>Monkeys</a:t>
            </a:r>
            <a:r>
              <a:rPr lang="es-ES" sz="1000" dirty="0" smtClean="0">
                <a:solidFill>
                  <a:srgbClr val="000000"/>
                </a:solidFill>
              </a:rPr>
              <a:t> </a:t>
            </a:r>
            <a:r>
              <a:rPr lang="es-ES" sz="800" dirty="0" smtClean="0">
                <a:solidFill>
                  <a:srgbClr val="000000"/>
                </a:solidFill>
              </a:rPr>
              <a:t>“</a:t>
            </a:r>
            <a:r>
              <a:rPr lang="es-ES" sz="800" b="0" kern="0" dirty="0" smtClean="0">
                <a:solidFill>
                  <a:srgbClr val="000000"/>
                </a:solidFill>
              </a:rPr>
              <a:t>El cultivo y distribución organizada, institucionalizada y con vocación de persistencia en el tiempo de cannabis entre un colectivo de una Asociación y abierto a nuevas incorporaciones </a:t>
            </a:r>
            <a:r>
              <a:rPr lang="es-ES" sz="800" kern="0" dirty="0" smtClean="0">
                <a:solidFill>
                  <a:srgbClr val="000000"/>
                </a:solidFill>
              </a:rPr>
              <a:t>colma las exigencias típicas del art. 368 CP</a:t>
            </a:r>
            <a:r>
              <a:rPr lang="es-ES" sz="800" b="0" kern="0" dirty="0" smtClean="0">
                <a:solidFill>
                  <a:srgbClr val="000000"/>
                </a:solidFill>
              </a:rPr>
              <a:t>.” </a:t>
            </a:r>
            <a:r>
              <a:rPr lang="es-ES" sz="800" kern="0" dirty="0" smtClean="0">
                <a:solidFill>
                  <a:srgbClr val="000000"/>
                </a:solidFill>
              </a:rPr>
              <a:t>Error vencible de prohibición”</a:t>
            </a:r>
            <a:r>
              <a:rPr lang="es-ES" sz="800" b="0" kern="0" dirty="0" smtClean="0">
                <a:solidFill>
                  <a:srgbClr val="000000"/>
                </a:solidFill>
              </a:rPr>
              <a:t>. 	</a:t>
            </a:r>
          </a:p>
          <a:p>
            <a:pPr marL="1076325" lvl="2" indent="-3175" algn="just" eaLnBrk="0" hangingPunct="0">
              <a:spcBef>
                <a:spcPts val="0"/>
              </a:spcBef>
              <a:spcAft>
                <a:spcPts val="1200"/>
              </a:spcAft>
              <a:buClr>
                <a:srgbClr val="C00000"/>
              </a:buClr>
              <a:buSzPct val="100000"/>
            </a:pPr>
            <a:r>
              <a:rPr lang="es-ES" sz="1000" b="0" kern="0" dirty="0" smtClean="0">
                <a:solidFill>
                  <a:srgbClr val="000000"/>
                </a:solidFill>
              </a:rPr>
              <a:t>	</a:t>
            </a:r>
            <a:r>
              <a:rPr lang="ca-ES" sz="1000" dirty="0" smtClean="0">
                <a:solidFill>
                  <a:srgbClr val="000000"/>
                </a:solidFill>
              </a:rPr>
              <a:t>Nº788/2015: </a:t>
            </a:r>
            <a:r>
              <a:rPr lang="ca-ES" sz="1000" dirty="0" err="1" smtClean="0">
                <a:solidFill>
                  <a:srgbClr val="000000"/>
                </a:solidFill>
              </a:rPr>
              <a:t>Cannabis</a:t>
            </a:r>
            <a:r>
              <a:rPr lang="ca-ES" sz="1000" dirty="0" smtClean="0">
                <a:solidFill>
                  <a:srgbClr val="000000"/>
                </a:solidFill>
              </a:rPr>
              <a:t> </a:t>
            </a:r>
            <a:r>
              <a:rPr lang="ca-ES" sz="1000" dirty="0" err="1" smtClean="0">
                <a:solidFill>
                  <a:srgbClr val="000000"/>
                </a:solidFill>
              </a:rPr>
              <a:t>Pannagh</a:t>
            </a:r>
            <a:r>
              <a:rPr lang="ca-ES" sz="1000" dirty="0" smtClean="0">
                <a:solidFill>
                  <a:srgbClr val="000000"/>
                </a:solidFill>
              </a:rPr>
              <a:t>, </a:t>
            </a:r>
            <a:r>
              <a:rPr lang="ca-ES" sz="800" dirty="0" smtClean="0">
                <a:solidFill>
                  <a:srgbClr val="000000"/>
                </a:solidFill>
              </a:rPr>
              <a:t>“</a:t>
            </a:r>
            <a:r>
              <a:rPr lang="es-ES" sz="800" dirty="0" smtClean="0">
                <a:solidFill>
                  <a:srgbClr val="000000"/>
                </a:solidFill>
              </a:rPr>
              <a:t>…</a:t>
            </a:r>
            <a:r>
              <a:rPr lang="es-ES" sz="800" kern="0" dirty="0" smtClean="0">
                <a:solidFill>
                  <a:srgbClr val="000000"/>
                </a:solidFill>
              </a:rPr>
              <a:t>en cantidad de notoria importancia, </a:t>
            </a:r>
            <a:r>
              <a:rPr lang="es-ES" sz="800" b="0" kern="0" dirty="0" smtClean="0">
                <a:solidFill>
                  <a:srgbClr val="000000"/>
                </a:solidFill>
              </a:rPr>
              <a:t>y con la apreciación </a:t>
            </a:r>
            <a:r>
              <a:rPr lang="es-ES" sz="800" kern="0" dirty="0" smtClean="0">
                <a:solidFill>
                  <a:srgbClr val="000000"/>
                </a:solidFill>
              </a:rPr>
              <a:t>de un error vencible de prohibición, </a:t>
            </a:r>
            <a:r>
              <a:rPr lang="es-ES" sz="800" b="0" kern="0" dirty="0" smtClean="0">
                <a:solidFill>
                  <a:srgbClr val="000000"/>
                </a:solidFill>
              </a:rPr>
              <a:t>sin la concurrencia de circunstancias modificativas de la responsabilidad criminal”</a:t>
            </a:r>
          </a:p>
        </p:txBody>
      </p:sp>
      <p:sp>
        <p:nvSpPr>
          <p:cNvPr id="26" name="Contenidor de contingut 2"/>
          <p:cNvSpPr txBox="1">
            <a:spLocks/>
          </p:cNvSpPr>
          <p:nvPr/>
        </p:nvSpPr>
        <p:spPr bwMode="auto">
          <a:xfrm>
            <a:off x="2195736" y="4293096"/>
            <a:ext cx="6120000" cy="500137"/>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Canvi tendències en la interpretació del la Doctrina del Consum Compartit.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3" name="2 Redondear rectángulo de esquina del mismo lado"/>
          <p:cNvSpPr/>
          <p:nvPr/>
        </p:nvSpPr>
        <p:spPr bwMode="auto">
          <a:xfrm>
            <a:off x="2267744" y="1628800"/>
            <a:ext cx="6047992" cy="890714"/>
          </a:xfrm>
          <a:prstGeom prst="round2Same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ca-ES">
              <a:solidFill>
                <a:srgbClr val="000000"/>
              </a:solidFill>
              <a:latin typeface="Arial" pitchFamily="54" charset="0"/>
            </a:endParaRPr>
          </a:p>
        </p:txBody>
      </p:sp>
      <p:sp>
        <p:nvSpPr>
          <p:cNvPr id="4" name="3 Rectángulo"/>
          <p:cNvSpPr/>
          <p:nvPr/>
        </p:nvSpPr>
        <p:spPr bwMode="auto">
          <a:xfrm>
            <a:off x="971600" y="2591514"/>
            <a:ext cx="7329835" cy="4077846"/>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ca-ES">
              <a:solidFill>
                <a:srgbClr val="000000"/>
              </a:solidFill>
              <a:latin typeface="Arial" pitchFamily="54" charset="0"/>
            </a:endParaRPr>
          </a:p>
        </p:txBody>
      </p:sp>
      <p:cxnSp>
        <p:nvCxnSpPr>
          <p:cNvPr id="8" name="7 Conector recto"/>
          <p:cNvCxnSpPr/>
          <p:nvPr/>
        </p:nvCxnSpPr>
        <p:spPr bwMode="auto">
          <a:xfrm>
            <a:off x="2470307" y="2612668"/>
            <a:ext cx="4910005" cy="240268"/>
          </a:xfrm>
          <a:prstGeom prst="line">
            <a:avLst/>
          </a:prstGeom>
          <a:noFill/>
          <a:ln w="9525" cap="flat" cmpd="sng" algn="ctr">
            <a:noFill/>
            <a:prstDash val="solid"/>
            <a:round/>
            <a:headEnd type="none" w="med" len="med"/>
            <a:tailEnd type="none" w="med" len="med"/>
          </a:ln>
          <a:effectLst/>
        </p:spPr>
      </p:cxnSp>
      <p:sp>
        <p:nvSpPr>
          <p:cNvPr id="17" name="Contenidor de contingut 2"/>
          <p:cNvSpPr txBox="1">
            <a:spLocks/>
          </p:cNvSpPr>
          <p:nvPr/>
        </p:nvSpPr>
        <p:spPr bwMode="auto">
          <a:xfrm>
            <a:off x="1043608" y="2617455"/>
            <a:ext cx="7128792" cy="25160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900"/>
              </a:spcAft>
              <a:buClr>
                <a:srgbClr val="C00000"/>
              </a:buClr>
              <a:buSzPct val="100000"/>
              <a:buFont typeface="Arial" panose="020B0604020202020204" pitchFamily="34" charset="0"/>
              <a:buChar char="•"/>
              <a:defRPr/>
            </a:pPr>
            <a:r>
              <a:rPr lang="ca-ES" sz="1200" spc="-50" dirty="0" smtClean="0">
                <a:solidFill>
                  <a:srgbClr val="000000"/>
                </a:solidFill>
              </a:rPr>
              <a:t>Canvi de tendència en la interpretació del la Doctrina del Consum Compartit.</a:t>
            </a:r>
          </a:p>
          <a:p>
            <a:pPr marL="179388" indent="-179388" algn="just" eaLnBrk="0" hangingPunct="0">
              <a:spcBef>
                <a:spcPts val="0"/>
              </a:spcBef>
              <a:spcAft>
                <a:spcPts val="900"/>
              </a:spcAft>
              <a:buClr>
                <a:srgbClr val="C00000"/>
              </a:buClr>
              <a:buSzPct val="100000"/>
              <a:buFont typeface="Arial" panose="020B0604020202020204" pitchFamily="34" charset="0"/>
              <a:buChar char="•"/>
              <a:defRPr/>
            </a:pPr>
            <a:r>
              <a:rPr lang="es-ES" sz="1200" spc="-50" dirty="0" smtClean="0">
                <a:solidFill>
                  <a:srgbClr val="000000"/>
                </a:solidFill>
              </a:rPr>
              <a:t>Instrucción de la Fiscalía General del Estado </a:t>
            </a:r>
            <a:r>
              <a:rPr lang="es-ES" sz="1200" b="0" spc="-50" dirty="0" smtClean="0">
                <a:solidFill>
                  <a:srgbClr val="000000"/>
                </a:solidFill>
              </a:rPr>
              <a:t>Nº 2/2013, de 5 de agosto, sobre algunas cuestiones relativas a asociaciones promotoras del consumo de cannabis, </a:t>
            </a:r>
            <a:r>
              <a:rPr lang="es-ES" sz="1200" b="0" spc="-50" dirty="0" err="1" smtClean="0">
                <a:solidFill>
                  <a:srgbClr val="000000"/>
                </a:solidFill>
              </a:rPr>
              <a:t>on</a:t>
            </a:r>
            <a:r>
              <a:rPr lang="es-ES" sz="1200" b="0" spc="-50" dirty="0" smtClean="0">
                <a:solidFill>
                  <a:srgbClr val="000000"/>
                </a:solidFill>
              </a:rPr>
              <a:t> s’</a:t>
            </a:r>
            <a:r>
              <a:rPr lang="ca-ES" sz="1200" b="0" spc="-50" dirty="0" smtClean="0">
                <a:solidFill>
                  <a:srgbClr val="000000"/>
                </a:solidFill>
              </a:rPr>
              <a:t>explicita que hi ha d’haver una interpretació més restrictiva de l’ús compartit.</a:t>
            </a:r>
          </a:p>
          <a:p>
            <a:pPr marL="179388" indent="-179388" algn="just" eaLnBrk="0" hangingPunct="0">
              <a:spcBef>
                <a:spcPts val="0"/>
              </a:spcBef>
              <a:spcAft>
                <a:spcPts val="900"/>
              </a:spcAft>
              <a:buClr>
                <a:srgbClr val="C00000"/>
              </a:buClr>
              <a:buSzPct val="100000"/>
              <a:buFont typeface="Arial" panose="020B0604020202020204" pitchFamily="34" charset="0"/>
              <a:buChar char="•"/>
              <a:defRPr/>
            </a:pPr>
            <a:r>
              <a:rPr lang="ca-ES" sz="1200" spc="-50" dirty="0" smtClean="0">
                <a:solidFill>
                  <a:srgbClr val="000000"/>
                </a:solidFill>
              </a:rPr>
              <a:t>Recurs d‘Inconstitucionalitat </a:t>
            </a:r>
            <a:r>
              <a:rPr lang="ca-ES" sz="1200" b="0" spc="-50" dirty="0" smtClean="0">
                <a:solidFill>
                  <a:srgbClr val="000000"/>
                </a:solidFill>
              </a:rPr>
              <a:t>(Abril 2015 TC) </a:t>
            </a:r>
            <a:r>
              <a:rPr lang="ca-ES" sz="1200" b="0" i="1" spc="-50" dirty="0" err="1" smtClean="0">
                <a:solidFill>
                  <a:srgbClr val="000000"/>
                </a:solidFill>
              </a:rPr>
              <a:t>Ley</a:t>
            </a:r>
            <a:r>
              <a:rPr lang="ca-ES" sz="1200" b="0" i="1" spc="-50" dirty="0" smtClean="0">
                <a:solidFill>
                  <a:srgbClr val="000000"/>
                </a:solidFill>
              </a:rPr>
              <a:t> Foral Navarra 24/2014, de 2 de </a:t>
            </a:r>
            <a:r>
              <a:rPr lang="ca-ES" sz="1200" b="0" i="1" spc="-50" dirty="0" err="1" smtClean="0">
                <a:solidFill>
                  <a:srgbClr val="000000"/>
                </a:solidFill>
              </a:rPr>
              <a:t>diciembre</a:t>
            </a:r>
            <a:r>
              <a:rPr lang="ca-ES" sz="1200" b="0" i="1" spc="-50" dirty="0" smtClean="0">
                <a:solidFill>
                  <a:srgbClr val="000000"/>
                </a:solidFill>
              </a:rPr>
              <a:t>.</a:t>
            </a:r>
          </a:p>
          <a:p>
            <a:pPr marL="179388" indent="-179388" algn="just" eaLnBrk="0" hangingPunct="0">
              <a:spcBef>
                <a:spcPts val="0"/>
              </a:spcBef>
              <a:spcAft>
                <a:spcPts val="900"/>
              </a:spcAft>
              <a:buClr>
                <a:srgbClr val="C00000"/>
              </a:buClr>
              <a:buSzPct val="100000"/>
              <a:buFont typeface="Arial" panose="020B0604020202020204" pitchFamily="34" charset="0"/>
              <a:buChar char="•"/>
              <a:defRPr/>
            </a:pPr>
            <a:r>
              <a:rPr lang="ca-ES" sz="1200" spc="-50" dirty="0" smtClean="0">
                <a:solidFill>
                  <a:srgbClr val="000000"/>
                </a:solidFill>
              </a:rPr>
              <a:t>Recurs Contenciós Administratiu </a:t>
            </a:r>
            <a:r>
              <a:rPr lang="ca-ES" sz="1200" b="0" spc="-50" dirty="0" smtClean="0">
                <a:solidFill>
                  <a:srgbClr val="000000"/>
                </a:solidFill>
              </a:rPr>
              <a:t>(26 de març 2015)</a:t>
            </a:r>
            <a:r>
              <a:rPr lang="ca-ES" sz="1200" spc="-50" dirty="0" smtClean="0">
                <a:solidFill>
                  <a:srgbClr val="000000"/>
                </a:solidFill>
              </a:rPr>
              <a:t> </a:t>
            </a:r>
            <a:r>
              <a:rPr lang="ca-ES" sz="1200" b="0" spc="-50" dirty="0" smtClean="0">
                <a:solidFill>
                  <a:srgbClr val="000000"/>
                </a:solidFill>
              </a:rPr>
              <a:t>del Govern de l’Estat presentat contra la Resolució SLT/32/2015</a:t>
            </a:r>
          </a:p>
          <a:p>
            <a:pPr marL="179388" indent="-179388" algn="just" eaLnBrk="0" hangingPunct="0">
              <a:spcBef>
                <a:spcPts val="0"/>
              </a:spcBef>
              <a:spcAft>
                <a:spcPts val="900"/>
              </a:spcAft>
              <a:buClr>
                <a:srgbClr val="C00000"/>
              </a:buClr>
              <a:buSzPct val="100000"/>
              <a:buFont typeface="Arial" panose="020B0604020202020204" pitchFamily="34" charset="0"/>
              <a:buChar char="•"/>
              <a:defRPr/>
            </a:pPr>
            <a:r>
              <a:rPr lang="ca-ES" sz="1200" spc="-50" dirty="0" smtClean="0">
                <a:solidFill>
                  <a:srgbClr val="000000"/>
                </a:solidFill>
              </a:rPr>
              <a:t>Llei Orgànica 4/2015, </a:t>
            </a:r>
            <a:r>
              <a:rPr lang="ca-ES" sz="1200" b="0" spc="-50" dirty="0" smtClean="0">
                <a:solidFill>
                  <a:srgbClr val="000000"/>
                </a:solidFill>
              </a:rPr>
              <a:t>de 30 de març, </a:t>
            </a:r>
            <a:r>
              <a:rPr lang="ca-ES" sz="1200" spc="-50" dirty="0" smtClean="0">
                <a:solidFill>
                  <a:srgbClr val="000000"/>
                </a:solidFill>
              </a:rPr>
              <a:t>sobre Protecció de la Seguretat Ciutadana, </a:t>
            </a:r>
            <a:r>
              <a:rPr lang="ca-ES" sz="1200" b="0" spc="-50" dirty="0" smtClean="0">
                <a:solidFill>
                  <a:srgbClr val="000000"/>
                </a:solidFill>
              </a:rPr>
              <a:t>referent al consum i tinença de drogues il·legals en espais públics. Sancionat administrativament.</a:t>
            </a:r>
          </a:p>
          <a:p>
            <a:pPr marL="179388" indent="-179388" algn="just" eaLnBrk="0" hangingPunct="0">
              <a:spcBef>
                <a:spcPts val="0"/>
              </a:spcBef>
              <a:spcAft>
                <a:spcPts val="900"/>
              </a:spcAft>
              <a:buClr>
                <a:srgbClr val="C00000"/>
              </a:buClr>
              <a:buSzPct val="100000"/>
              <a:buFont typeface="Arial" panose="020B0604020202020204" pitchFamily="34" charset="0"/>
              <a:buChar char="•"/>
              <a:defRPr/>
            </a:pPr>
            <a:endParaRPr lang="ca-ES" sz="1200" b="0" spc="-50" dirty="0">
              <a:solidFill>
                <a:srgbClr val="000000"/>
              </a:solidFill>
            </a:endParaRPr>
          </a:p>
        </p:txBody>
      </p:sp>
      <p:sp>
        <p:nvSpPr>
          <p:cNvPr id="21" name="Rectangle 11"/>
          <p:cNvSpPr/>
          <p:nvPr/>
        </p:nvSpPr>
        <p:spPr>
          <a:xfrm>
            <a:off x="539552" y="4725144"/>
            <a:ext cx="7510431" cy="1823576"/>
          </a:xfrm>
          <a:prstGeom prst="rect">
            <a:avLst/>
          </a:prstGeom>
        </p:spPr>
        <p:txBody>
          <a:bodyPr wrap="square">
            <a:spAutoFit/>
          </a:bodyPr>
          <a:lstStyle/>
          <a:p>
            <a:pPr marL="630238" indent="-274638" algn="just" eaLnBrk="0" hangingPunct="0">
              <a:spcBef>
                <a:spcPts val="0"/>
              </a:spcBef>
              <a:spcAft>
                <a:spcPts val="600"/>
              </a:spcAft>
              <a:buClr>
                <a:srgbClr val="C00000"/>
              </a:buClr>
              <a:buSzPct val="100000"/>
            </a:pPr>
            <a:r>
              <a:rPr lang="ca-ES" sz="2000" b="0" dirty="0" smtClean="0"/>
              <a:t>	</a:t>
            </a:r>
            <a:endParaRPr lang="ca-ES" sz="1600" b="0" dirty="0" smtClean="0"/>
          </a:p>
          <a:p>
            <a:pPr marL="1076325" lvl="2" algn="just" eaLnBrk="0" hangingPunct="0">
              <a:spcBef>
                <a:spcPts val="0"/>
              </a:spcBef>
              <a:spcAft>
                <a:spcPts val="600"/>
              </a:spcAft>
              <a:buClr>
                <a:srgbClr val="C00000"/>
              </a:buClr>
              <a:buSzPct val="100000"/>
            </a:pPr>
            <a:r>
              <a:rPr lang="ca-ES" sz="1050" dirty="0" smtClean="0"/>
              <a:t>Nº484/2015: </a:t>
            </a:r>
            <a:r>
              <a:rPr lang="ca-ES" sz="1050" dirty="0" err="1" smtClean="0"/>
              <a:t>EBERS</a:t>
            </a:r>
            <a:r>
              <a:rPr lang="ca-ES" sz="1050" dirty="0" smtClean="0"/>
              <a:t> </a:t>
            </a:r>
            <a:r>
              <a:rPr lang="es-ES" sz="900" b="0" kern="0" dirty="0" smtClean="0"/>
              <a:t>*</a:t>
            </a:r>
            <a:r>
              <a:rPr lang="es-ES" sz="900" kern="0" dirty="0" smtClean="0"/>
              <a:t>El cultivo y distribución organizada</a:t>
            </a:r>
            <a:r>
              <a:rPr lang="es-ES" sz="900" b="0" kern="0" dirty="0" smtClean="0"/>
              <a:t>, institucionalizada y con vocación de persistencia en el tiempo de cannabis entre un colectivo integrado </a:t>
            </a:r>
            <a:r>
              <a:rPr lang="es-ES" sz="900" kern="0" dirty="0" smtClean="0"/>
              <a:t>por 290 personas </a:t>
            </a:r>
            <a:r>
              <a:rPr lang="es-ES" sz="900" b="0" kern="0" dirty="0" smtClean="0"/>
              <a:t>componentes de una Asociación y abierto a nuevas incorporaciones </a:t>
            </a:r>
            <a:r>
              <a:rPr lang="es-ES" sz="900" kern="0" dirty="0" smtClean="0"/>
              <a:t>colma las exigencias típicas del art. 368 CP.</a:t>
            </a:r>
          </a:p>
          <a:p>
            <a:pPr marL="1076325" lvl="2" algn="just" eaLnBrk="0" hangingPunct="0">
              <a:spcBef>
                <a:spcPts val="0"/>
              </a:spcBef>
              <a:spcAft>
                <a:spcPts val="600"/>
              </a:spcAft>
              <a:buClr>
                <a:srgbClr val="C00000"/>
              </a:buClr>
              <a:buSzPct val="100000"/>
            </a:pPr>
            <a:r>
              <a:rPr lang="es-ES" sz="1050" dirty="0" smtClean="0"/>
              <a:t>Nº: 596/2015 </a:t>
            </a:r>
            <a:r>
              <a:rPr lang="es-ES" sz="1050" dirty="0" err="1" smtClean="0"/>
              <a:t>Three</a:t>
            </a:r>
            <a:r>
              <a:rPr lang="es-ES" sz="1050" dirty="0" smtClean="0"/>
              <a:t> </a:t>
            </a:r>
            <a:r>
              <a:rPr lang="es-ES" sz="1050" dirty="0" err="1" smtClean="0"/>
              <a:t>Monkeys</a:t>
            </a:r>
            <a:r>
              <a:rPr lang="es-ES" sz="1050" dirty="0" smtClean="0"/>
              <a:t> </a:t>
            </a:r>
            <a:r>
              <a:rPr lang="es-ES" sz="900" dirty="0" smtClean="0"/>
              <a:t>“</a:t>
            </a:r>
            <a:r>
              <a:rPr lang="es-ES" sz="900" b="0" kern="0" dirty="0" smtClean="0"/>
              <a:t>El cultivo y distribución organizada, institucionalizada y con vocación de persistencia en el tiempo de cannabis entre un colectivo de una Asociación y abierto a nuevas incorporaciones </a:t>
            </a:r>
            <a:r>
              <a:rPr lang="es-ES" sz="900" kern="0" dirty="0" smtClean="0"/>
              <a:t>colma las exigencias típicas del art. 368 CP</a:t>
            </a:r>
            <a:r>
              <a:rPr lang="es-ES" sz="900" b="0" kern="0" dirty="0" smtClean="0"/>
              <a:t>.” </a:t>
            </a:r>
            <a:r>
              <a:rPr lang="es-ES" sz="900" kern="0" dirty="0" smtClean="0"/>
              <a:t>Error vencible de prohibición”</a:t>
            </a:r>
            <a:r>
              <a:rPr lang="es-ES" sz="900" b="0" kern="0" dirty="0" smtClean="0"/>
              <a:t>. 	</a:t>
            </a:r>
          </a:p>
          <a:p>
            <a:pPr marL="1076325" lvl="2" indent="-3175" algn="just" eaLnBrk="0" hangingPunct="0">
              <a:spcBef>
                <a:spcPts val="0"/>
              </a:spcBef>
              <a:spcAft>
                <a:spcPts val="600"/>
              </a:spcAft>
              <a:buClr>
                <a:srgbClr val="C00000"/>
              </a:buClr>
              <a:buSzPct val="100000"/>
            </a:pPr>
            <a:r>
              <a:rPr lang="es-ES" sz="1050" b="0" kern="0" dirty="0" smtClean="0"/>
              <a:t>	</a:t>
            </a:r>
            <a:r>
              <a:rPr lang="ca-ES" sz="1050" dirty="0" smtClean="0"/>
              <a:t>Nº788/2015: </a:t>
            </a:r>
            <a:r>
              <a:rPr lang="ca-ES" sz="1050" dirty="0" err="1" smtClean="0"/>
              <a:t>Cannabis</a:t>
            </a:r>
            <a:r>
              <a:rPr lang="ca-ES" sz="1050" dirty="0" smtClean="0"/>
              <a:t> </a:t>
            </a:r>
            <a:r>
              <a:rPr lang="ca-ES" sz="1050" dirty="0" err="1" smtClean="0"/>
              <a:t>Pannagh</a:t>
            </a:r>
            <a:r>
              <a:rPr lang="ca-ES" sz="1050" dirty="0" smtClean="0"/>
              <a:t>, </a:t>
            </a:r>
            <a:r>
              <a:rPr lang="ca-ES" sz="900" dirty="0" smtClean="0"/>
              <a:t>“</a:t>
            </a:r>
            <a:r>
              <a:rPr lang="es-ES" sz="900" dirty="0" smtClean="0"/>
              <a:t>…</a:t>
            </a:r>
            <a:r>
              <a:rPr lang="es-ES" sz="900" kern="0" dirty="0" smtClean="0"/>
              <a:t>en cantidad de notoria importancia, </a:t>
            </a:r>
            <a:r>
              <a:rPr lang="es-ES" sz="900" b="0" kern="0" dirty="0" smtClean="0"/>
              <a:t>y con la apreciación </a:t>
            </a:r>
            <a:r>
              <a:rPr lang="es-ES" sz="900" kern="0" dirty="0" smtClean="0"/>
              <a:t>de un error vencible de prohibición, </a:t>
            </a:r>
            <a:r>
              <a:rPr lang="es-ES" sz="900" b="0" kern="0" dirty="0" smtClean="0"/>
              <a:t>sin la concurrencia de circunstancias modificativas de la responsabilidad criminal”</a:t>
            </a:r>
          </a:p>
        </p:txBody>
      </p:sp>
      <p:sp>
        <p:nvSpPr>
          <p:cNvPr id="23" name="Contenidor de contingut 2"/>
          <p:cNvSpPr txBox="1">
            <a:spLocks/>
          </p:cNvSpPr>
          <p:nvPr/>
        </p:nvSpPr>
        <p:spPr bwMode="auto">
          <a:xfrm>
            <a:off x="1043608" y="4835916"/>
            <a:ext cx="7596000" cy="276999"/>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28" name="Rectangle 4"/>
          <p:cNvSpPr>
            <a:spLocks/>
          </p:cNvSpPr>
          <p:nvPr/>
        </p:nvSpPr>
        <p:spPr bwMode="auto">
          <a:xfrm>
            <a:off x="2071278" y="1844824"/>
            <a:ext cx="7325258" cy="288032"/>
          </a:xfrm>
          <a:prstGeom prst="rect">
            <a:avLst/>
          </a:prstGeom>
          <a:noFill/>
          <a:ln w="12700" cap="flat">
            <a:noFill/>
            <a:miter lim="800000"/>
            <a:headEnd type="none" w="med" len="med"/>
            <a:tailEnd type="none" w="med" len="med"/>
          </a:ln>
        </p:spPr>
        <p:txBody>
          <a:bodyPr lIns="0" tIns="0" rIns="40638" bIns="0"/>
          <a:lstStyle/>
          <a:p>
            <a:pPr marL="361950">
              <a:spcBef>
                <a:spcPts val="0"/>
              </a:spcBef>
              <a:spcAft>
                <a:spcPts val="0"/>
              </a:spcAft>
              <a:buClr>
                <a:srgbClr val="C00000"/>
              </a:buClr>
              <a:buSzPct val="100000"/>
            </a:pPr>
            <a:r>
              <a:rPr lang="pt-BR" sz="2800" dirty="0" smtClean="0">
                <a:solidFill>
                  <a:srgbClr val="C00000"/>
                </a:solidFill>
                <a:cs typeface="Arial" charset="0"/>
                <a:sym typeface="Arial" charset="0"/>
              </a:rPr>
              <a:t>Marc </a:t>
            </a:r>
            <a:r>
              <a:rPr lang="pt-BR" sz="2800" dirty="0" err="1" smtClean="0">
                <a:solidFill>
                  <a:srgbClr val="C00000"/>
                </a:solidFill>
                <a:cs typeface="Arial" charset="0"/>
                <a:sym typeface="Arial" charset="0"/>
              </a:rPr>
              <a:t>normatiu</a:t>
            </a:r>
            <a:endParaRPr lang="pt-BR" sz="2800" dirty="0" smtClean="0">
              <a:solidFill>
                <a:srgbClr val="C00000"/>
              </a:solidFill>
              <a:cs typeface="Arial" charset="0"/>
              <a:sym typeface="Arial" charset="0"/>
            </a:endParaRPr>
          </a:p>
        </p:txBody>
      </p:sp>
      <p:sp>
        <p:nvSpPr>
          <p:cNvPr id="29" name="Títol 1"/>
          <p:cNvSpPr>
            <a:spLocks noGrp="1"/>
          </p:cNvSpPr>
          <p:nvPr>
            <p:ph type="title" idx="4294967295"/>
          </p:nvPr>
        </p:nvSpPr>
        <p:spPr>
          <a:xfrm>
            <a:off x="682625" y="188640"/>
            <a:ext cx="7773988" cy="1008062"/>
          </a:xfrm>
        </p:spPr>
        <p:txBody>
          <a:bodyPr/>
          <a:lstStyle/>
          <a:p>
            <a:r>
              <a:rPr lang="es-ES" sz="3600" dirty="0" err="1" smtClean="0">
                <a:latin typeface="Arial" pitchFamily="34" charset="0"/>
                <a:cs typeface="Arial" pitchFamily="34" charset="0"/>
              </a:rPr>
              <a:t>Situació</a:t>
            </a:r>
            <a:r>
              <a:rPr lang="es-ES" sz="3600" dirty="0" smtClean="0">
                <a:latin typeface="Arial" pitchFamily="34" charset="0"/>
                <a:cs typeface="Arial" pitchFamily="34" charset="0"/>
              </a:rPr>
              <a:t> actual </a:t>
            </a:r>
            <a:endParaRPr lang="es-ES" sz="3600" dirty="0">
              <a:latin typeface="Arial" pitchFamily="34" charset="0"/>
              <a:cs typeface="Arial" pitchFamily="34" charset="0"/>
            </a:endParaRPr>
          </a:p>
        </p:txBody>
      </p:sp>
      <p:pic>
        <p:nvPicPr>
          <p:cNvPr id="281602" name="Picture 2" descr="asaupa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31" r="1631" b="17912"/>
          <a:stretch/>
        </p:blipFill>
        <p:spPr bwMode="auto">
          <a:xfrm>
            <a:off x="899591" y="1619514"/>
            <a:ext cx="1219275" cy="900000"/>
          </a:xfrm>
          <a:prstGeom prst="roundRect">
            <a:avLst>
              <a:gd name="adj" fmla="val 8594"/>
            </a:avLst>
          </a:prstGeom>
          <a:solidFill>
            <a:srgbClr val="FFFFFF">
              <a:shade val="85000"/>
            </a:srgbClr>
          </a:solidFill>
          <a:ln w="28575">
            <a:solidFill>
              <a:schemeClr val="bg1"/>
            </a:solidFill>
          </a:ln>
          <a:effectLst/>
          <a:extLst/>
        </p:spPr>
      </p:pic>
    </p:spTree>
    <p:extLst>
      <p:ext uri="{BB962C8B-B14F-4D97-AF65-F5344CB8AC3E}">
        <p14:creationId xmlns:p14="http://schemas.microsoft.com/office/powerpoint/2010/main" val="136370133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16</a:t>
            </a:fld>
            <a:endParaRPr lang="es-ES_tradnl" sz="1050" b="0" dirty="0">
              <a:solidFill>
                <a:srgbClr val="FFFFFF">
                  <a:lumMod val="50000"/>
                </a:srgbClr>
              </a:solidFill>
            </a:endParaRPr>
          </a:p>
        </p:txBody>
      </p:sp>
      <p:sp>
        <p:nvSpPr>
          <p:cNvPr id="2" name="1 Rectángulo redondeado"/>
          <p:cNvSpPr/>
          <p:nvPr/>
        </p:nvSpPr>
        <p:spPr bwMode="auto">
          <a:xfrm>
            <a:off x="3563888" y="4257144"/>
            <a:ext cx="5184616" cy="468000"/>
          </a:xfrm>
          <a:prstGeom prst="roundRect">
            <a:avLst>
              <a:gd name="adj" fmla="val 37529"/>
            </a:avLst>
          </a:prstGeom>
          <a:solidFill>
            <a:srgbClr val="000000">
              <a:alpha val="72157"/>
            </a:srgbClr>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ca-ES">
              <a:solidFill>
                <a:srgbClr val="000000"/>
              </a:solidFill>
            </a:endParaRPr>
          </a:p>
        </p:txBody>
      </p:sp>
      <p:sp>
        <p:nvSpPr>
          <p:cNvPr id="5" name="Rectangle 2"/>
          <p:cNvSpPr txBox="1">
            <a:spLocks noChangeArrowheads="1"/>
          </p:cNvSpPr>
          <p:nvPr/>
        </p:nvSpPr>
        <p:spPr bwMode="auto">
          <a:xfrm>
            <a:off x="1259632" y="2833186"/>
            <a:ext cx="7197900" cy="4124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0182" algn="r">
              <a:spcBef>
                <a:spcPct val="0"/>
              </a:spcBef>
            </a:pPr>
            <a:r>
              <a:rPr lang="ca-ES" sz="4800" dirty="0" smtClean="0">
                <a:solidFill>
                  <a:srgbClr val="C00000"/>
                </a:solidFill>
                <a:ea typeface="Arial Unicode MS" pitchFamily="34" charset="-128"/>
                <a:cs typeface="Arial Unicode MS" pitchFamily="34" charset="-128"/>
              </a:rPr>
              <a:t>SITUACIÓ ACTUAL</a:t>
            </a:r>
          </a:p>
          <a:p>
            <a:pPr marL="40182" algn="r">
              <a:spcBef>
                <a:spcPts val="1200"/>
              </a:spcBef>
            </a:pPr>
            <a:r>
              <a:rPr lang="ca-ES" sz="3200" kern="0" dirty="0" smtClean="0">
                <a:ea typeface="Arial Unicode MS" pitchFamily="34" charset="-128"/>
                <a:cs typeface="Arial Unicode MS" pitchFamily="34" charset="-128"/>
              </a:rPr>
              <a:t>Marc normatiu</a:t>
            </a:r>
          </a:p>
          <a:p>
            <a:pPr marL="40182" algn="r">
              <a:spcBef>
                <a:spcPts val="0"/>
              </a:spcBef>
            </a:pPr>
            <a:r>
              <a:rPr lang="ca-ES" sz="3200" kern="0" dirty="0" smtClean="0">
                <a:solidFill>
                  <a:schemeClr val="bg1"/>
                </a:solidFill>
                <a:ea typeface="Arial Unicode MS" pitchFamily="34" charset="-128"/>
                <a:cs typeface="Arial Unicode MS" pitchFamily="34" charset="-128"/>
              </a:rPr>
              <a:t>Clubs i associacions</a:t>
            </a:r>
            <a:endParaRPr lang="ca-ES" sz="3200" kern="0" dirty="0">
              <a:solidFill>
                <a:schemeClr val="bg1"/>
              </a:solidFill>
              <a:ea typeface="Arial Unicode MS" pitchFamily="34" charset="-128"/>
              <a:cs typeface="Arial Unicode MS" pitchFamily="34" charset="-128"/>
            </a:endParaRPr>
          </a:p>
          <a:p>
            <a:pPr marL="40182" algn="r">
              <a:spcBef>
                <a:spcPct val="0"/>
              </a:spcBef>
            </a:pPr>
            <a:r>
              <a:rPr lang="ca-ES" sz="3200" kern="0" dirty="0">
                <a:solidFill>
                  <a:srgbClr val="000000"/>
                </a:solidFill>
                <a:ea typeface="Arial Unicode MS" pitchFamily="34" charset="-128"/>
                <a:cs typeface="Arial Unicode MS" pitchFamily="34" charset="-128"/>
              </a:rPr>
              <a:t>Tendències de </a:t>
            </a:r>
            <a:r>
              <a:rPr lang="ca-ES" sz="3200" kern="0" dirty="0" smtClean="0">
                <a:solidFill>
                  <a:srgbClr val="000000"/>
                </a:solidFill>
                <a:ea typeface="Arial Unicode MS" pitchFamily="34" charset="-128"/>
                <a:cs typeface="Arial Unicode MS" pitchFamily="34" charset="-128"/>
              </a:rPr>
              <a:t>Consum</a:t>
            </a:r>
          </a:p>
          <a:p>
            <a:pPr marL="40182" algn="r">
              <a:spcBef>
                <a:spcPct val="0"/>
              </a:spcBef>
            </a:pPr>
            <a:r>
              <a:rPr lang="ca-ES" sz="3200" kern="0" dirty="0" smtClean="0">
                <a:solidFill>
                  <a:srgbClr val="000000"/>
                </a:solidFill>
                <a:ea typeface="Arial Unicode MS" pitchFamily="34" charset="-128"/>
                <a:cs typeface="Arial Unicode MS" pitchFamily="34" charset="-128"/>
              </a:rPr>
              <a:t>Intervencions </a:t>
            </a:r>
          </a:p>
          <a:p>
            <a:pPr marL="40182" algn="r">
              <a:spcBef>
                <a:spcPct val="0"/>
              </a:spcBef>
            </a:pPr>
            <a:endParaRPr lang="ca-ES" sz="3200" kern="0" dirty="0" smtClean="0">
              <a:solidFill>
                <a:srgbClr val="FFFFFF"/>
              </a:solidFill>
              <a:ea typeface="Arial Unicode MS" pitchFamily="34" charset="-128"/>
              <a:cs typeface="Arial Unicode MS" pitchFamily="34" charset="-128"/>
            </a:endParaRPr>
          </a:p>
          <a:p>
            <a:pPr marL="40182" algn="r">
              <a:spcBef>
                <a:spcPct val="0"/>
              </a:spcBef>
            </a:pPr>
            <a:endParaRPr lang="ca-ES" sz="4400" kern="0" dirty="0">
              <a:solidFill>
                <a:srgbClr val="000000"/>
              </a:solidFill>
              <a:cs typeface="ＭＳ Ｐゴシック" pitchFamily="54" charset="-128"/>
            </a:endParaRPr>
          </a:p>
        </p:txBody>
      </p:sp>
      <p:sp>
        <p:nvSpPr>
          <p:cNvPr id="6" name="Line 7"/>
          <p:cNvSpPr>
            <a:spLocks noChangeShapeType="1"/>
          </p:cNvSpPr>
          <p:nvPr/>
        </p:nvSpPr>
        <p:spPr bwMode="auto">
          <a:xfrm>
            <a:off x="762000" y="3573016"/>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4017047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bwMode="auto">
          <a:xfrm>
            <a:off x="755576" y="1628800"/>
            <a:ext cx="7499107" cy="4680520"/>
          </a:xfrm>
          <a:prstGeom prst="roundRect">
            <a:avLst>
              <a:gd name="adj" fmla="val 7808"/>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2050" name="Rectangle 2"/>
          <p:cNvSpPr>
            <a:spLocks/>
          </p:cNvSpPr>
          <p:nvPr/>
        </p:nvSpPr>
        <p:spPr bwMode="auto">
          <a:xfrm>
            <a:off x="515690" y="1225601"/>
            <a:ext cx="8108156" cy="5331023"/>
          </a:xfrm>
          <a:prstGeom prst="rect">
            <a:avLst/>
          </a:prstGeom>
          <a:noFill/>
          <a:ln w="12700" cap="flat">
            <a:noFill/>
            <a:miter lim="800000"/>
            <a:headEnd type="none" w="med" len="med"/>
            <a:tailEnd type="none" w="med" len="med"/>
          </a:ln>
        </p:spPr>
        <p:txBody>
          <a:bodyPr lIns="0" tIns="0" rIns="40636" bIns="0"/>
          <a:lstStyle/>
          <a:p>
            <a:pPr marL="40180"/>
            <a:endParaRPr lang="en-US" sz="1500" dirty="0">
              <a:cs typeface="Arial" charset="0"/>
              <a:sym typeface="Arial" charset="0"/>
            </a:endParaRPr>
          </a:p>
        </p:txBody>
      </p:sp>
      <p:sp>
        <p:nvSpPr>
          <p:cNvPr id="6" name="Títol 1"/>
          <p:cNvSpPr>
            <a:spLocks noGrp="1"/>
          </p:cNvSpPr>
          <p:nvPr>
            <p:ph type="title" idx="4294967295"/>
          </p:nvPr>
        </p:nvSpPr>
        <p:spPr>
          <a:xfrm>
            <a:off x="682625" y="188640"/>
            <a:ext cx="7773988" cy="1008062"/>
          </a:xfrm>
        </p:spPr>
        <p:txBody>
          <a:bodyPr/>
          <a:lstStyle/>
          <a:p>
            <a:r>
              <a:rPr lang="es-ES" sz="3600" dirty="0" err="1" smtClean="0">
                <a:latin typeface="Arial" pitchFamily="34" charset="0"/>
                <a:cs typeface="Arial" pitchFamily="34" charset="0"/>
              </a:rPr>
              <a:t>Situació</a:t>
            </a:r>
            <a:r>
              <a:rPr lang="es-ES" sz="3600" dirty="0" smtClean="0">
                <a:latin typeface="Arial" pitchFamily="34" charset="0"/>
                <a:cs typeface="Arial" pitchFamily="34" charset="0"/>
              </a:rPr>
              <a:t> actual </a:t>
            </a:r>
            <a:r>
              <a:rPr lang="es-ES" sz="3600" dirty="0" err="1" smtClean="0">
                <a:latin typeface="Arial" pitchFamily="34" charset="0"/>
                <a:cs typeface="Arial" pitchFamily="34" charset="0"/>
              </a:rPr>
              <a:t>dels</a:t>
            </a:r>
            <a:r>
              <a:rPr lang="es-ES" sz="3600" dirty="0" smtClean="0">
                <a:latin typeface="Arial" pitchFamily="34" charset="0"/>
                <a:cs typeface="Arial" pitchFamily="34" charset="0"/>
              </a:rPr>
              <a:t> Clubs</a:t>
            </a:r>
            <a:endParaRPr lang="es-ES" sz="3600" dirty="0">
              <a:latin typeface="Arial" pitchFamily="34" charset="0"/>
              <a:cs typeface="Arial" pitchFamily="34" charset="0"/>
            </a:endParaRPr>
          </a:p>
        </p:txBody>
      </p:sp>
      <p:sp>
        <p:nvSpPr>
          <p:cNvPr id="8"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17</a:t>
            </a:fld>
            <a:endParaRPr lang="es-ES_tradnl" sz="1050" b="0" dirty="0">
              <a:solidFill>
                <a:schemeClr val="bg1">
                  <a:lumMod val="50000"/>
                </a:schemeClr>
              </a:solidFill>
            </a:endParaRPr>
          </a:p>
        </p:txBody>
      </p:sp>
      <p:sp>
        <p:nvSpPr>
          <p:cNvPr id="7" name="Contenidor de contingut 2"/>
          <p:cNvSpPr txBox="1">
            <a:spLocks/>
          </p:cNvSpPr>
          <p:nvPr/>
        </p:nvSpPr>
        <p:spPr bwMode="auto">
          <a:xfrm>
            <a:off x="539552" y="1788830"/>
            <a:ext cx="7344816"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536575" indent="-180975" eaLnBrk="0" hangingPunct="0">
              <a:spcBef>
                <a:spcPts val="0"/>
              </a:spcBef>
              <a:spcAft>
                <a:spcPts val="1300"/>
              </a:spcAft>
              <a:buClr>
                <a:srgbClr val="C00000"/>
              </a:buClr>
              <a:buSzPct val="100000"/>
              <a:buFont typeface="Arial" pitchFamily="34" charset="0"/>
              <a:buChar char="•"/>
              <a:tabLst>
                <a:tab pos="2336800" algn="l"/>
              </a:tabLst>
            </a:pPr>
            <a:r>
              <a:rPr lang="ca-ES" sz="1600" dirty="0" smtClean="0">
                <a:solidFill>
                  <a:srgbClr val="C00000"/>
                </a:solidFill>
              </a:rPr>
              <a:t>688</a:t>
            </a:r>
            <a:r>
              <a:rPr lang="ca-ES" sz="1600" dirty="0" smtClean="0"/>
              <a:t> </a:t>
            </a:r>
            <a:r>
              <a:rPr lang="ca-ES" sz="1600" dirty="0"/>
              <a:t>ENTITATS  </a:t>
            </a:r>
            <a:r>
              <a:rPr lang="ca-ES" sz="1600" b="0" dirty="0"/>
              <a:t>relacionades amb el cànnabis </a:t>
            </a:r>
            <a:r>
              <a:rPr lang="ca-ES" sz="1600" dirty="0"/>
              <a:t>INSCRITES </a:t>
            </a:r>
            <a:r>
              <a:rPr lang="ca-ES" sz="1600" b="0" dirty="0"/>
              <a:t>en el </a:t>
            </a:r>
            <a:r>
              <a:rPr lang="ca-ES" sz="1600" b="0" i="1" dirty="0"/>
              <a:t>Registre d’Associacions </a:t>
            </a:r>
            <a:r>
              <a:rPr lang="ca-ES" sz="1600" b="0" dirty="0"/>
              <a:t>de la Direcció General de Dret i d’Entitats Jurídiques del Departament de Justícia.</a:t>
            </a:r>
          </a:p>
        </p:txBody>
      </p:sp>
      <p:sp>
        <p:nvSpPr>
          <p:cNvPr id="13" name="Contenidor de contingut 2"/>
          <p:cNvSpPr txBox="1">
            <a:spLocks/>
          </p:cNvSpPr>
          <p:nvPr/>
        </p:nvSpPr>
        <p:spPr bwMode="auto">
          <a:xfrm>
            <a:off x="539552" y="5083537"/>
            <a:ext cx="6480720" cy="11285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533400" lvl="0" indent="-177800" defTabSz="1419225" eaLnBrk="0" hangingPunct="0">
              <a:spcBef>
                <a:spcPts val="0"/>
              </a:spcBef>
              <a:spcAft>
                <a:spcPts val="300"/>
              </a:spcAft>
              <a:buClr>
                <a:srgbClr val="C00000"/>
              </a:buClr>
              <a:buSzPct val="100000"/>
              <a:buFont typeface="Arial" pitchFamily="34" charset="0"/>
              <a:buChar char="•"/>
              <a:tabLst>
                <a:tab pos="2238375" algn="l"/>
                <a:tab pos="2692400" algn="l"/>
                <a:tab pos="3048000" algn="l"/>
              </a:tabLst>
            </a:pPr>
            <a:r>
              <a:rPr lang="ca-ES" sz="1600" dirty="0">
                <a:solidFill>
                  <a:srgbClr val="C00000"/>
                </a:solidFill>
              </a:rPr>
              <a:t>2</a:t>
            </a:r>
            <a:r>
              <a:rPr lang="ca-ES" sz="1600" dirty="0"/>
              <a:t> Federacions:	CATFAC</a:t>
            </a:r>
            <a:r>
              <a:rPr lang="ca-ES" sz="1600" b="0" dirty="0"/>
              <a:t> </a:t>
            </a:r>
            <a:r>
              <a:rPr lang="ca-ES" sz="1100" b="0" dirty="0"/>
              <a:t>(Federació d’Usuaris de </a:t>
            </a:r>
            <a:r>
              <a:rPr lang="ca-ES" sz="1100" b="0" dirty="0" smtClean="0"/>
              <a:t>Cànnabis </a:t>
            </a:r>
            <a:r>
              <a:rPr lang="ca-ES" sz="1100" b="0" dirty="0"/>
              <a:t>de Catalunya)</a:t>
            </a:r>
            <a:endParaRPr lang="ca-ES" sz="1800" b="0" dirty="0"/>
          </a:p>
          <a:p>
            <a:pPr marL="533400" lvl="0" indent="-177800" defTabSz="1419225" eaLnBrk="0" hangingPunct="0">
              <a:spcBef>
                <a:spcPts val="0"/>
              </a:spcBef>
              <a:spcAft>
                <a:spcPts val="1300"/>
              </a:spcAft>
              <a:buClr>
                <a:srgbClr val="C00000"/>
              </a:buClr>
              <a:buSzPct val="100000"/>
              <a:tabLst>
                <a:tab pos="2238375" algn="l"/>
                <a:tab pos="2692400" algn="l"/>
                <a:tab pos="2870200" algn="l"/>
              </a:tabLst>
            </a:pPr>
            <a:r>
              <a:rPr lang="ca-ES" sz="1600" dirty="0"/>
              <a:t>		FEDCAC </a:t>
            </a:r>
            <a:r>
              <a:rPr lang="ca-ES" sz="1100" b="0" dirty="0"/>
              <a:t>(Federació </a:t>
            </a:r>
            <a:r>
              <a:rPr lang="ca-ES" sz="1100" b="0" dirty="0" smtClean="0"/>
              <a:t>d’Associacions  </a:t>
            </a:r>
            <a:r>
              <a:rPr lang="ca-ES" sz="1100" b="0" dirty="0" err="1"/>
              <a:t>Cannàbiques</a:t>
            </a:r>
            <a:r>
              <a:rPr lang="ca-ES" sz="1100" b="0" dirty="0"/>
              <a:t> </a:t>
            </a:r>
            <a:r>
              <a:rPr lang="ca-ES" sz="1100" b="0" dirty="0" smtClean="0"/>
              <a:t/>
            </a:r>
            <a:br>
              <a:rPr lang="ca-ES" sz="1100" b="0" dirty="0" smtClean="0"/>
            </a:br>
            <a:r>
              <a:rPr lang="ca-ES" sz="1100" b="0" dirty="0" smtClean="0"/>
              <a:t>			        Autoregulades </a:t>
            </a:r>
            <a:r>
              <a:rPr lang="ca-ES" sz="1100" b="0" dirty="0"/>
              <a:t>de Catalunya</a:t>
            </a:r>
            <a:r>
              <a:rPr lang="ca-ES" sz="1100" b="0" dirty="0" smtClean="0"/>
              <a:t>)</a:t>
            </a:r>
            <a:endParaRPr lang="ca-ES" sz="1100" b="0" dirty="0"/>
          </a:p>
          <a:p>
            <a:pPr marL="536575" indent="-180975" eaLnBrk="0" hangingPunct="0">
              <a:spcBef>
                <a:spcPts val="0"/>
              </a:spcBef>
              <a:spcAft>
                <a:spcPts val="1300"/>
              </a:spcAft>
              <a:buClr>
                <a:srgbClr val="C00000"/>
              </a:buClr>
              <a:buSzPct val="100000"/>
              <a:buFont typeface="Arial" pitchFamily="34" charset="0"/>
              <a:buChar char="•"/>
              <a:tabLst>
                <a:tab pos="2336800" algn="l"/>
              </a:tabLst>
            </a:pPr>
            <a:endParaRPr lang="ca-ES" sz="1100" b="0" dirty="0"/>
          </a:p>
        </p:txBody>
      </p:sp>
      <p:pic>
        <p:nvPicPr>
          <p:cNvPr id="15" name="Picture 5" descr="http://greenardo.cat/wp-content/uploads/2013/11/FEDCA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12" t="13829" r="21476" b="20766"/>
          <a:stretch/>
        </p:blipFill>
        <p:spPr bwMode="auto">
          <a:xfrm>
            <a:off x="7005253" y="5718259"/>
            <a:ext cx="951123" cy="3733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5059801"/>
            <a:ext cx="851228" cy="58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srcRect/>
          <a:stretch>
            <a:fillRect/>
          </a:stretch>
        </p:blipFill>
        <p:spPr bwMode="auto">
          <a:xfrm>
            <a:off x="1907704" y="2674987"/>
            <a:ext cx="4145546" cy="2338189"/>
          </a:xfrm>
          <a:prstGeom prst="rect">
            <a:avLst/>
          </a:prstGeom>
          <a:noFill/>
          <a:ln w="9525">
            <a:noFill/>
            <a:miter lim="800000"/>
            <a:headEnd/>
            <a:tailEnd/>
          </a:ln>
        </p:spPr>
      </p:pic>
    </p:spTree>
    <p:extLst>
      <p:ext uri="{BB962C8B-B14F-4D97-AF65-F5344CB8AC3E}">
        <p14:creationId xmlns:p14="http://schemas.microsoft.com/office/powerpoint/2010/main" val="33005606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bwMode="auto">
          <a:xfrm>
            <a:off x="755576" y="1628800"/>
            <a:ext cx="7499107" cy="4680520"/>
          </a:xfrm>
          <a:prstGeom prst="roundRect">
            <a:avLst>
              <a:gd name="adj" fmla="val 7808"/>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2050" name="Rectangle 2"/>
          <p:cNvSpPr>
            <a:spLocks/>
          </p:cNvSpPr>
          <p:nvPr/>
        </p:nvSpPr>
        <p:spPr bwMode="auto">
          <a:xfrm>
            <a:off x="515690" y="1225601"/>
            <a:ext cx="8108156" cy="5331023"/>
          </a:xfrm>
          <a:prstGeom prst="rect">
            <a:avLst/>
          </a:prstGeom>
          <a:noFill/>
          <a:ln w="12700" cap="flat">
            <a:noFill/>
            <a:miter lim="800000"/>
            <a:headEnd type="none" w="med" len="med"/>
            <a:tailEnd type="none" w="med" len="med"/>
          </a:ln>
        </p:spPr>
        <p:txBody>
          <a:bodyPr lIns="0" tIns="0" rIns="40636" bIns="0"/>
          <a:lstStyle/>
          <a:p>
            <a:pPr marL="40180"/>
            <a:endParaRPr lang="en-US" sz="1500" dirty="0">
              <a:cs typeface="Arial" charset="0"/>
              <a:sym typeface="Arial" charset="0"/>
            </a:endParaRPr>
          </a:p>
        </p:txBody>
      </p:sp>
      <p:sp>
        <p:nvSpPr>
          <p:cNvPr id="6" name="Títol 1"/>
          <p:cNvSpPr>
            <a:spLocks noGrp="1"/>
          </p:cNvSpPr>
          <p:nvPr>
            <p:ph type="title" idx="4294967295"/>
          </p:nvPr>
        </p:nvSpPr>
        <p:spPr>
          <a:xfrm>
            <a:off x="682625" y="188640"/>
            <a:ext cx="7773988" cy="1008062"/>
          </a:xfrm>
        </p:spPr>
        <p:txBody>
          <a:bodyPr/>
          <a:lstStyle/>
          <a:p>
            <a:r>
              <a:rPr lang="es-ES" sz="3600" dirty="0" err="1" smtClean="0">
                <a:latin typeface="Arial" pitchFamily="34" charset="0"/>
                <a:cs typeface="Arial" pitchFamily="34" charset="0"/>
              </a:rPr>
              <a:t>Situació</a:t>
            </a:r>
            <a:r>
              <a:rPr lang="es-ES" sz="3600" dirty="0" smtClean="0">
                <a:latin typeface="Arial" pitchFamily="34" charset="0"/>
                <a:cs typeface="Arial" pitchFamily="34" charset="0"/>
              </a:rPr>
              <a:t> actual </a:t>
            </a:r>
            <a:r>
              <a:rPr lang="es-ES" sz="3600" dirty="0" err="1" smtClean="0">
                <a:latin typeface="Arial" pitchFamily="34" charset="0"/>
                <a:cs typeface="Arial" pitchFamily="34" charset="0"/>
              </a:rPr>
              <a:t>dels</a:t>
            </a:r>
            <a:r>
              <a:rPr lang="es-ES" sz="3600" dirty="0" smtClean="0">
                <a:latin typeface="Arial" pitchFamily="34" charset="0"/>
                <a:cs typeface="Arial" pitchFamily="34" charset="0"/>
              </a:rPr>
              <a:t> Clubs</a:t>
            </a:r>
            <a:endParaRPr lang="es-ES" sz="3600" dirty="0">
              <a:latin typeface="Arial" pitchFamily="34" charset="0"/>
              <a:cs typeface="Arial" pitchFamily="34" charset="0"/>
            </a:endParaRPr>
          </a:p>
        </p:txBody>
      </p:sp>
      <p:sp>
        <p:nvSpPr>
          <p:cNvPr id="8"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18</a:t>
            </a:fld>
            <a:endParaRPr lang="es-ES_tradnl" sz="1050" b="0" dirty="0">
              <a:solidFill>
                <a:schemeClr val="bg1">
                  <a:lumMod val="50000"/>
                </a:schemeClr>
              </a:solidFill>
            </a:endParaRPr>
          </a:p>
        </p:txBody>
      </p:sp>
      <p:sp>
        <p:nvSpPr>
          <p:cNvPr id="17" name="QuadreDeText 16"/>
          <p:cNvSpPr txBox="1"/>
          <p:nvPr/>
        </p:nvSpPr>
        <p:spPr>
          <a:xfrm>
            <a:off x="3347864" y="3717032"/>
            <a:ext cx="907621" cy="430887"/>
          </a:xfrm>
          <a:prstGeom prst="rect">
            <a:avLst/>
          </a:prstGeom>
          <a:noFill/>
        </p:spPr>
        <p:txBody>
          <a:bodyPr wrap="none" rtlCol="0">
            <a:spAutoFit/>
          </a:bodyPr>
          <a:lstStyle/>
          <a:p>
            <a:r>
              <a:rPr lang="ca-ES" dirty="0" smtClean="0"/>
              <a:t>Mapa</a:t>
            </a:r>
            <a:endParaRPr lang="ca-ES"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002" t="1982" r="2180" b="11326"/>
          <a:stretch/>
        </p:blipFill>
        <p:spPr bwMode="auto">
          <a:xfrm>
            <a:off x="2257966" y="1833751"/>
            <a:ext cx="4114234" cy="427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5606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bwMode="auto">
          <a:xfrm>
            <a:off x="755576" y="1628800"/>
            <a:ext cx="7499107" cy="4680520"/>
          </a:xfrm>
          <a:prstGeom prst="roundRect">
            <a:avLst>
              <a:gd name="adj" fmla="val 7808"/>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2050" name="Rectangle 2"/>
          <p:cNvSpPr>
            <a:spLocks/>
          </p:cNvSpPr>
          <p:nvPr/>
        </p:nvSpPr>
        <p:spPr bwMode="auto">
          <a:xfrm>
            <a:off x="515690" y="1225601"/>
            <a:ext cx="8108156" cy="5331023"/>
          </a:xfrm>
          <a:prstGeom prst="rect">
            <a:avLst/>
          </a:prstGeom>
          <a:noFill/>
          <a:ln w="12700" cap="flat">
            <a:noFill/>
            <a:miter lim="800000"/>
            <a:headEnd type="none" w="med" len="med"/>
            <a:tailEnd type="none" w="med" len="med"/>
          </a:ln>
        </p:spPr>
        <p:txBody>
          <a:bodyPr lIns="0" tIns="0" rIns="40636" bIns="0"/>
          <a:lstStyle/>
          <a:p>
            <a:pPr marL="40180"/>
            <a:endParaRPr lang="en-US" sz="1500" dirty="0">
              <a:cs typeface="Arial" charset="0"/>
              <a:sym typeface="Arial" charset="0"/>
            </a:endParaRPr>
          </a:p>
        </p:txBody>
      </p:sp>
      <p:sp>
        <p:nvSpPr>
          <p:cNvPr id="6" name="Títol 1"/>
          <p:cNvSpPr>
            <a:spLocks noGrp="1"/>
          </p:cNvSpPr>
          <p:nvPr>
            <p:ph type="title" idx="4294967295"/>
          </p:nvPr>
        </p:nvSpPr>
        <p:spPr>
          <a:xfrm>
            <a:off x="682625" y="188640"/>
            <a:ext cx="7773988" cy="1008062"/>
          </a:xfrm>
        </p:spPr>
        <p:txBody>
          <a:bodyPr/>
          <a:lstStyle/>
          <a:p>
            <a:r>
              <a:rPr lang="es-ES" sz="3600" dirty="0" err="1" smtClean="0">
                <a:latin typeface="Arial" pitchFamily="34" charset="0"/>
                <a:cs typeface="Arial" pitchFamily="34" charset="0"/>
              </a:rPr>
              <a:t>Situació</a:t>
            </a:r>
            <a:r>
              <a:rPr lang="es-ES" sz="3600" dirty="0" smtClean="0">
                <a:latin typeface="Arial" pitchFamily="34" charset="0"/>
                <a:cs typeface="Arial" pitchFamily="34" charset="0"/>
              </a:rPr>
              <a:t> actual </a:t>
            </a:r>
            <a:r>
              <a:rPr lang="es-ES" sz="3600" dirty="0" err="1" smtClean="0">
                <a:latin typeface="Arial" pitchFamily="34" charset="0"/>
                <a:cs typeface="Arial" pitchFamily="34" charset="0"/>
              </a:rPr>
              <a:t>dels</a:t>
            </a:r>
            <a:r>
              <a:rPr lang="es-ES" sz="3600" dirty="0" smtClean="0">
                <a:latin typeface="Arial" pitchFamily="34" charset="0"/>
                <a:cs typeface="Arial" pitchFamily="34" charset="0"/>
              </a:rPr>
              <a:t> Clubs</a:t>
            </a:r>
            <a:endParaRPr lang="es-ES" sz="3600" dirty="0">
              <a:latin typeface="Arial" pitchFamily="34" charset="0"/>
              <a:cs typeface="Arial" pitchFamily="34" charset="0"/>
            </a:endParaRPr>
          </a:p>
        </p:txBody>
      </p:sp>
      <p:sp>
        <p:nvSpPr>
          <p:cNvPr id="8"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19</a:t>
            </a:fld>
            <a:endParaRPr lang="es-ES_tradnl" sz="1050" b="0" dirty="0">
              <a:solidFill>
                <a:schemeClr val="bg1">
                  <a:lumMod val="50000"/>
                </a:schemeClr>
              </a:solidFill>
            </a:endParaRPr>
          </a:p>
        </p:txBody>
      </p:sp>
      <p:sp>
        <p:nvSpPr>
          <p:cNvPr id="7" name="Contenidor de contingut 2"/>
          <p:cNvSpPr txBox="1">
            <a:spLocks/>
          </p:cNvSpPr>
          <p:nvPr/>
        </p:nvSpPr>
        <p:spPr bwMode="auto">
          <a:xfrm>
            <a:off x="539552" y="1788830"/>
            <a:ext cx="7416824" cy="34317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25475" indent="-269875" eaLnBrk="0" hangingPunct="0">
              <a:spcBef>
                <a:spcPts val="0"/>
              </a:spcBef>
              <a:spcAft>
                <a:spcPts val="600"/>
              </a:spcAft>
              <a:buClr>
                <a:srgbClr val="C00000"/>
              </a:buClr>
              <a:buSzPct val="100000"/>
              <a:buFont typeface="Arial" pitchFamily="34" charset="0"/>
              <a:buChar char="•"/>
            </a:pPr>
            <a:r>
              <a:rPr lang="ca-ES" sz="2000" b="0" spc="-50" dirty="0" smtClean="0"/>
              <a:t>Desenvolupament de normativa municipal:</a:t>
            </a:r>
          </a:p>
          <a:p>
            <a:pPr marL="1082675" lvl="1" indent="-269875" eaLnBrk="0" hangingPunct="0">
              <a:spcBef>
                <a:spcPts val="0"/>
              </a:spcBef>
              <a:spcAft>
                <a:spcPts val="600"/>
              </a:spcAft>
              <a:buClr>
                <a:srgbClr val="C00000"/>
              </a:buClr>
              <a:buSzPct val="100000"/>
              <a:buFont typeface="Wingdings" pitchFamily="2" charset="2"/>
              <a:buChar char="ü"/>
            </a:pPr>
            <a:r>
              <a:rPr lang="ca-ES" sz="1500" b="0" spc="-50" dirty="0" smtClean="0"/>
              <a:t>Plans urbanístics</a:t>
            </a:r>
          </a:p>
          <a:p>
            <a:pPr marL="1082675" lvl="1" indent="-269875" eaLnBrk="0" hangingPunct="0">
              <a:spcBef>
                <a:spcPts val="0"/>
              </a:spcBef>
              <a:spcAft>
                <a:spcPts val="600"/>
              </a:spcAft>
              <a:buClr>
                <a:srgbClr val="C00000"/>
              </a:buClr>
              <a:buSzPct val="100000"/>
              <a:buFont typeface="Wingdings" pitchFamily="2" charset="2"/>
              <a:buChar char="ü"/>
            </a:pPr>
            <a:r>
              <a:rPr lang="ca-ES" sz="1500" b="0" spc="-50" dirty="0" smtClean="0"/>
              <a:t>Ordenances municipals</a:t>
            </a:r>
          </a:p>
          <a:p>
            <a:pPr marL="1082675" lvl="1" indent="-269875" eaLnBrk="0" hangingPunct="0">
              <a:spcBef>
                <a:spcPts val="0"/>
              </a:spcBef>
              <a:spcAft>
                <a:spcPts val="600"/>
              </a:spcAft>
              <a:buClr>
                <a:srgbClr val="C00000"/>
              </a:buClr>
              <a:buSzPct val="100000"/>
              <a:buFont typeface="Wingdings" pitchFamily="2" charset="2"/>
              <a:buChar char="ü"/>
            </a:pPr>
            <a:r>
              <a:rPr lang="ca-ES" sz="1500" b="0" spc="-50" dirty="0" smtClean="0"/>
              <a:t>Llicències d’activitats </a:t>
            </a:r>
          </a:p>
          <a:p>
            <a:pPr marL="625475" indent="-269875" eaLnBrk="0" hangingPunct="0">
              <a:spcBef>
                <a:spcPts val="0"/>
              </a:spcBef>
              <a:spcAft>
                <a:spcPts val="600"/>
              </a:spcAft>
              <a:buClr>
                <a:srgbClr val="C00000"/>
              </a:buClr>
              <a:buSzPct val="100000"/>
              <a:buFont typeface="Arial" pitchFamily="34" charset="0"/>
              <a:buChar char="•"/>
            </a:pPr>
            <a:endParaRPr lang="ca-ES" sz="2000" b="0" spc="-50" dirty="0" smtClean="0"/>
          </a:p>
          <a:p>
            <a:pPr marL="625475" indent="-269875" eaLnBrk="0" hangingPunct="0">
              <a:spcBef>
                <a:spcPts val="0"/>
              </a:spcBef>
              <a:spcAft>
                <a:spcPts val="600"/>
              </a:spcAft>
              <a:buClr>
                <a:srgbClr val="C00000"/>
              </a:buClr>
              <a:buSzPct val="100000"/>
              <a:buFont typeface="Arial" pitchFamily="34" charset="0"/>
              <a:buChar char="•"/>
            </a:pPr>
            <a:r>
              <a:rPr lang="ca-ES" sz="2000" b="0" spc="-50" dirty="0" smtClean="0"/>
              <a:t>Moviments reactius veïnals.</a:t>
            </a:r>
          </a:p>
          <a:p>
            <a:pPr marL="625475" indent="-269875" eaLnBrk="0" hangingPunct="0">
              <a:spcBef>
                <a:spcPts val="0"/>
              </a:spcBef>
              <a:spcAft>
                <a:spcPts val="600"/>
              </a:spcAft>
              <a:buClr>
                <a:srgbClr val="C00000"/>
              </a:buClr>
              <a:buSzPct val="100000"/>
              <a:buFont typeface="Arial" pitchFamily="34" charset="0"/>
              <a:buChar char="•"/>
            </a:pPr>
            <a:endParaRPr lang="ca-ES" sz="2000" b="0" spc="-50" dirty="0" smtClean="0"/>
          </a:p>
          <a:p>
            <a:pPr marL="625475" indent="-269875" eaLnBrk="0" hangingPunct="0">
              <a:spcBef>
                <a:spcPts val="0"/>
              </a:spcBef>
              <a:spcAft>
                <a:spcPts val="600"/>
              </a:spcAft>
              <a:buClr>
                <a:srgbClr val="C00000"/>
              </a:buClr>
              <a:buSzPct val="100000"/>
              <a:buFont typeface="Arial" pitchFamily="34" charset="0"/>
              <a:buChar char="•"/>
            </a:pPr>
            <a:r>
              <a:rPr lang="ca-ES" sz="2000" b="0" spc="-50" dirty="0" smtClean="0"/>
              <a:t>Moviment associatiu molt actiu </a:t>
            </a:r>
            <a:r>
              <a:rPr lang="ca-ES" sz="1200" b="0" spc="-50" dirty="0" smtClean="0"/>
              <a:t>(REMA- </a:t>
            </a:r>
            <a:r>
              <a:rPr lang="es-ES" sz="1200" b="0" spc="-50" dirty="0" smtClean="0"/>
              <a:t>red estatal de mujeres </a:t>
            </a:r>
            <a:r>
              <a:rPr lang="es-ES" sz="1200" b="0" spc="-50" dirty="0" err="1" smtClean="0"/>
              <a:t>antiprohibicionistas</a:t>
            </a:r>
            <a:r>
              <a:rPr lang="ca-ES" sz="1200" b="0" spc="-50" dirty="0" smtClean="0"/>
              <a:t>-,  Plataforma </a:t>
            </a:r>
            <a:r>
              <a:rPr lang="ca-ES" sz="1200" b="0" spc="-50" dirty="0" err="1" smtClean="0"/>
              <a:t>Regulación</a:t>
            </a:r>
            <a:r>
              <a:rPr lang="ca-ES" sz="1200" b="0" spc="-50" dirty="0" smtClean="0"/>
              <a:t> Responsable, La Rosa Verda)</a:t>
            </a:r>
          </a:p>
          <a:p>
            <a:pPr marL="625475" indent="-269875" eaLnBrk="0" hangingPunct="0">
              <a:spcBef>
                <a:spcPts val="0"/>
              </a:spcBef>
              <a:spcAft>
                <a:spcPts val="600"/>
              </a:spcAft>
              <a:buClr>
                <a:srgbClr val="C00000"/>
              </a:buClr>
              <a:buSzPct val="100000"/>
              <a:buFont typeface="Arial" pitchFamily="34" charset="0"/>
              <a:buChar char="•"/>
            </a:pPr>
            <a:endParaRPr lang="ca-ES" sz="2000" b="0" spc="-50" dirty="0" smtClean="0"/>
          </a:p>
        </p:txBody>
      </p:sp>
      <p:sp>
        <p:nvSpPr>
          <p:cNvPr id="9" name="Clau de tancament 8"/>
          <p:cNvSpPr/>
          <p:nvPr/>
        </p:nvSpPr>
        <p:spPr bwMode="auto">
          <a:xfrm>
            <a:off x="3635896" y="2204864"/>
            <a:ext cx="144016" cy="900000"/>
          </a:xfrm>
          <a:prstGeom prst="rightBrace">
            <a:avLst>
              <a:gd name="adj1" fmla="val 6214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10" name="QuadreDeText 9"/>
          <p:cNvSpPr txBox="1"/>
          <p:nvPr/>
        </p:nvSpPr>
        <p:spPr>
          <a:xfrm>
            <a:off x="3779912" y="2492896"/>
            <a:ext cx="2232248" cy="369332"/>
          </a:xfrm>
          <a:prstGeom prst="rect">
            <a:avLst/>
          </a:prstGeom>
          <a:noFill/>
        </p:spPr>
        <p:txBody>
          <a:bodyPr wrap="square" rtlCol="0">
            <a:spAutoFit/>
          </a:bodyPr>
          <a:lstStyle/>
          <a:p>
            <a:r>
              <a:rPr lang="ca-ES" sz="900" b="0" dirty="0" smtClean="0"/>
              <a:t>Lleida, Cerdanyola del Vallès, Sils, Pineda de Mar, Cabrera de Mar, ...</a:t>
            </a:r>
            <a:endParaRPr lang="ca-ES" sz="900" b="0" dirty="0"/>
          </a:p>
        </p:txBody>
      </p:sp>
      <p:pic>
        <p:nvPicPr>
          <p:cNvPr id="3074" name="Picture 2" descr="ajudes_ong"/>
          <p:cNvPicPr>
            <a:picLocks noChangeAspect="1" noChangeArrowheads="1"/>
          </p:cNvPicPr>
          <p:nvPr/>
        </p:nvPicPr>
        <p:blipFill>
          <a:blip r:embed="rId3"/>
          <a:srcRect/>
          <a:stretch>
            <a:fillRect/>
          </a:stretch>
        </p:blipFill>
        <p:spPr bwMode="auto">
          <a:xfrm>
            <a:off x="1557171" y="4915367"/>
            <a:ext cx="2592288" cy="959147"/>
          </a:xfrm>
          <a:prstGeom prst="rect">
            <a:avLst/>
          </a:prstGeom>
          <a:noFill/>
        </p:spPr>
      </p:pic>
      <p:pic>
        <p:nvPicPr>
          <p:cNvPr id="3075" name="Picture 3"/>
          <p:cNvPicPr>
            <a:picLocks noChangeAspect="1" noChangeArrowheads="1"/>
          </p:cNvPicPr>
          <p:nvPr/>
        </p:nvPicPr>
        <p:blipFill>
          <a:blip r:embed="rId4"/>
          <a:srcRect/>
          <a:stretch>
            <a:fillRect/>
          </a:stretch>
        </p:blipFill>
        <p:spPr bwMode="auto">
          <a:xfrm>
            <a:off x="1557171" y="5851474"/>
            <a:ext cx="1296000" cy="313830"/>
          </a:xfrm>
          <a:prstGeom prst="rect">
            <a:avLst/>
          </a:prstGeom>
          <a:noFill/>
          <a:ln w="9525">
            <a:noFill/>
            <a:miter lim="800000"/>
            <a:headEnd/>
            <a:tailEnd/>
          </a:ln>
        </p:spPr>
      </p:pic>
      <p:pic>
        <p:nvPicPr>
          <p:cNvPr id="3076" name="Picture 4"/>
          <p:cNvPicPr>
            <a:picLocks noChangeAspect="1" noChangeArrowheads="1"/>
          </p:cNvPicPr>
          <p:nvPr/>
        </p:nvPicPr>
        <p:blipFill>
          <a:blip r:embed="rId5"/>
          <a:srcRect/>
          <a:stretch>
            <a:fillRect/>
          </a:stretch>
        </p:blipFill>
        <p:spPr bwMode="auto">
          <a:xfrm>
            <a:off x="4260286" y="4915367"/>
            <a:ext cx="2305802" cy="872757"/>
          </a:xfrm>
          <a:prstGeom prst="rect">
            <a:avLst/>
          </a:prstGeom>
          <a:noFill/>
          <a:ln w="9525">
            <a:noFill/>
            <a:miter lim="800000"/>
            <a:headEnd/>
            <a:tailEnd/>
          </a:ln>
        </p:spPr>
      </p:pic>
      <p:pic>
        <p:nvPicPr>
          <p:cNvPr id="3078" name="Picture 6" descr="Resultat d'imatges de la rosa verda">
            <a:hlinkClick r:id="rId6"/>
          </p:cNvPr>
          <p:cNvPicPr>
            <a:picLocks noChangeAspect="1" noChangeArrowheads="1"/>
          </p:cNvPicPr>
          <p:nvPr/>
        </p:nvPicPr>
        <p:blipFill>
          <a:blip r:embed="rId7"/>
          <a:srcRect/>
          <a:stretch>
            <a:fillRect/>
          </a:stretch>
        </p:blipFill>
        <p:spPr bwMode="auto">
          <a:xfrm rot="725761">
            <a:off x="6650727" y="4931654"/>
            <a:ext cx="1135947" cy="1127143"/>
          </a:xfrm>
          <a:prstGeom prst="rect">
            <a:avLst/>
          </a:prstGeom>
          <a:noFill/>
        </p:spPr>
      </p:pic>
    </p:spTree>
    <p:extLst>
      <p:ext uri="{BB962C8B-B14F-4D97-AF65-F5344CB8AC3E}">
        <p14:creationId xmlns:p14="http://schemas.microsoft.com/office/powerpoint/2010/main" val="33005606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7387" y="1145644"/>
            <a:ext cx="7629029" cy="4816703"/>
          </a:xfrm>
          <a:prstGeom prst="rect">
            <a:avLst/>
          </a:prstGeom>
        </p:spPr>
        <p:txBody>
          <a:bodyPr wrap="square">
            <a:spAutoFit/>
          </a:bodyPr>
          <a:lstStyle/>
          <a:p>
            <a:pPr marL="355600" indent="-342900" eaLnBrk="0" hangingPunct="0">
              <a:spcBef>
                <a:spcPts val="0"/>
              </a:spcBef>
              <a:spcAft>
                <a:spcPts val="1200"/>
              </a:spcAft>
              <a:buClr>
                <a:srgbClr val="C00000"/>
              </a:buClr>
              <a:buSzPct val="100000"/>
            </a:pPr>
            <a:endParaRPr lang="ca-ES" sz="2000" u="sng" dirty="0" smtClean="0">
              <a:latin typeface="Arial" pitchFamily="34" charset="0"/>
              <a:ea typeface="Arial Italic" charset="0"/>
              <a:cs typeface="Arial" pitchFamily="34" charset="0"/>
              <a:sym typeface="Arial Italic" charset="0"/>
            </a:endParaRPr>
          </a:p>
          <a:p>
            <a:pPr marL="355600" indent="-342900" eaLnBrk="0" hangingPunct="0">
              <a:spcBef>
                <a:spcPts val="0"/>
              </a:spcBef>
              <a:spcAft>
                <a:spcPts val="2400"/>
              </a:spcAft>
              <a:buClr>
                <a:srgbClr val="C00000"/>
              </a:buClr>
              <a:buSzPct val="100000"/>
              <a:buFont typeface="Arial" pitchFamily="34" charset="0"/>
              <a:buChar char="•"/>
            </a:pPr>
            <a:r>
              <a:rPr lang="ca-ES" sz="2400" dirty="0" smtClean="0">
                <a:latin typeface="Arial" pitchFamily="34" charset="0"/>
                <a:ea typeface="Arial Italic" charset="0"/>
                <a:cs typeface="Arial" pitchFamily="34" charset="0"/>
                <a:sym typeface="Arial Italic" charset="0"/>
              </a:rPr>
              <a:t>ANTECEDENTS</a:t>
            </a:r>
          </a:p>
          <a:p>
            <a:pPr marL="355600" indent="-342900" eaLnBrk="0" hangingPunct="0">
              <a:spcBef>
                <a:spcPts val="0"/>
              </a:spcBef>
              <a:spcAft>
                <a:spcPts val="1200"/>
              </a:spcAft>
              <a:buClr>
                <a:srgbClr val="C00000"/>
              </a:buClr>
              <a:buSzPct val="100000"/>
              <a:buFont typeface="Arial" pitchFamily="34" charset="0"/>
              <a:buChar char="•"/>
            </a:pPr>
            <a:r>
              <a:rPr lang="ca-ES" sz="2400" dirty="0" smtClean="0">
                <a:latin typeface="Arial" pitchFamily="34" charset="0"/>
                <a:ea typeface="Arial Italic" charset="0"/>
                <a:cs typeface="Arial" pitchFamily="34" charset="0"/>
                <a:sym typeface="Arial Italic" charset="0"/>
              </a:rPr>
              <a:t>SITUACIÓ ACTUAL:</a:t>
            </a:r>
          </a:p>
          <a:p>
            <a:pPr marL="812800" lvl="1" indent="-342900" eaLnBrk="0" hangingPunct="0">
              <a:spcBef>
                <a:spcPts val="0"/>
              </a:spcBef>
              <a:spcAft>
                <a:spcPts val="1200"/>
              </a:spcAft>
              <a:buClr>
                <a:srgbClr val="C00000"/>
              </a:buClr>
              <a:buSzPct val="100000"/>
              <a:buFont typeface="Wingdings" pitchFamily="2" charset="2"/>
              <a:buChar char=""/>
            </a:pPr>
            <a:r>
              <a:rPr lang="ca-ES" sz="2400" b="0" dirty="0" smtClean="0">
                <a:latin typeface="Arial" pitchFamily="34" charset="0"/>
                <a:ea typeface="Arial Italic" charset="0"/>
                <a:cs typeface="Arial" pitchFamily="34" charset="0"/>
                <a:sym typeface="Arial Italic" charset="0"/>
              </a:rPr>
              <a:t>Marc normatiu</a:t>
            </a:r>
          </a:p>
          <a:p>
            <a:pPr marL="812800" lvl="1" indent="-342900" eaLnBrk="0" hangingPunct="0">
              <a:spcBef>
                <a:spcPts val="0"/>
              </a:spcBef>
              <a:spcAft>
                <a:spcPts val="1200"/>
              </a:spcAft>
              <a:buClr>
                <a:srgbClr val="C00000"/>
              </a:buClr>
              <a:buSzPct val="100000"/>
              <a:buFont typeface="Wingdings" pitchFamily="2" charset="2"/>
              <a:buChar char=""/>
            </a:pPr>
            <a:r>
              <a:rPr lang="ca-ES" sz="2400" b="0" dirty="0" smtClean="0">
                <a:latin typeface="Arial" pitchFamily="34" charset="0"/>
                <a:ea typeface="Arial Italic" charset="0"/>
                <a:cs typeface="Arial" pitchFamily="34" charset="0"/>
                <a:sym typeface="Arial Italic" charset="0"/>
              </a:rPr>
              <a:t>Clubs i associacions</a:t>
            </a:r>
          </a:p>
          <a:p>
            <a:pPr marL="812800" lvl="1" indent="-342900" eaLnBrk="0" hangingPunct="0">
              <a:spcBef>
                <a:spcPts val="0"/>
              </a:spcBef>
              <a:spcAft>
                <a:spcPts val="1200"/>
              </a:spcAft>
              <a:buClr>
                <a:srgbClr val="C00000"/>
              </a:buClr>
              <a:buSzPct val="100000"/>
              <a:buFont typeface="Wingdings" pitchFamily="2" charset="2"/>
              <a:buChar char=""/>
            </a:pPr>
            <a:r>
              <a:rPr lang="ca-ES" sz="2400" b="0" dirty="0" smtClean="0">
                <a:latin typeface="Arial" pitchFamily="34" charset="0"/>
                <a:ea typeface="Arial Italic" charset="0"/>
                <a:cs typeface="Arial" pitchFamily="34" charset="0"/>
                <a:sym typeface="Arial Italic" charset="0"/>
              </a:rPr>
              <a:t>Tendències de Consum </a:t>
            </a:r>
          </a:p>
          <a:p>
            <a:pPr marL="812800" lvl="1" indent="-342900" eaLnBrk="0" hangingPunct="0">
              <a:spcBef>
                <a:spcPts val="0"/>
              </a:spcBef>
              <a:spcAft>
                <a:spcPts val="1200"/>
              </a:spcAft>
              <a:buClr>
                <a:srgbClr val="C00000"/>
              </a:buClr>
              <a:buSzPct val="100000"/>
              <a:buFont typeface="Wingdings" pitchFamily="2" charset="2"/>
              <a:buChar char=""/>
            </a:pPr>
            <a:r>
              <a:rPr lang="ca-ES" sz="2400" b="0" dirty="0" smtClean="0">
                <a:latin typeface="Arial" pitchFamily="34" charset="0"/>
                <a:ea typeface="Arial Italic" charset="0"/>
                <a:cs typeface="Arial" pitchFamily="34" charset="0"/>
                <a:sym typeface="Arial Italic" charset="0"/>
              </a:rPr>
              <a:t>Intervencions</a:t>
            </a:r>
          </a:p>
          <a:p>
            <a:pPr marL="355600" indent="-342900" eaLnBrk="0" hangingPunct="0">
              <a:spcBef>
                <a:spcPts val="600"/>
              </a:spcBef>
              <a:spcAft>
                <a:spcPts val="1200"/>
              </a:spcAft>
              <a:buClr>
                <a:srgbClr val="C00000"/>
              </a:buClr>
              <a:buSzPct val="100000"/>
              <a:buFont typeface="Arial" pitchFamily="34" charset="0"/>
              <a:buChar char="•"/>
            </a:pPr>
            <a:r>
              <a:rPr lang="ca-ES" sz="2400" dirty="0" smtClean="0">
                <a:latin typeface="Arial" pitchFamily="34" charset="0"/>
                <a:ea typeface="Arial Italic" charset="0"/>
                <a:cs typeface="Arial" pitchFamily="34" charset="0"/>
                <a:sym typeface="Arial Italic" charset="0"/>
              </a:rPr>
              <a:t>PERSPECTIVA DE SALUT</a:t>
            </a:r>
          </a:p>
          <a:p>
            <a:pPr marL="355600" indent="-342900" eaLnBrk="0" hangingPunct="0">
              <a:spcBef>
                <a:spcPts val="0"/>
              </a:spcBef>
              <a:spcAft>
                <a:spcPts val="1200"/>
              </a:spcAft>
              <a:buClr>
                <a:srgbClr val="C00000"/>
              </a:buClr>
              <a:buSzPct val="100000"/>
              <a:buFont typeface="Arial" pitchFamily="34" charset="0"/>
              <a:buChar char="•"/>
            </a:pPr>
            <a:endParaRPr lang="ca-ES" sz="2400" dirty="0" smtClean="0">
              <a:latin typeface="Arial" pitchFamily="34" charset="0"/>
              <a:ea typeface="Arial Italic" charset="0"/>
              <a:cs typeface="Arial" pitchFamily="34" charset="0"/>
              <a:sym typeface="Arial Italic" charset="0"/>
            </a:endParaRPr>
          </a:p>
        </p:txBody>
      </p:sp>
      <p:sp>
        <p:nvSpPr>
          <p:cNvPr id="3" name="Títol 1"/>
          <p:cNvSpPr txBox="1">
            <a:spLocks/>
          </p:cNvSpPr>
          <p:nvPr/>
        </p:nvSpPr>
        <p:spPr bwMode="auto">
          <a:xfrm>
            <a:off x="682625" y="188640"/>
            <a:ext cx="7773988"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4000"/>
              </a:lnSpc>
              <a:spcBef>
                <a:spcPct val="0"/>
              </a:spcBef>
              <a:defRPr/>
            </a:pPr>
            <a:r>
              <a:rPr lang="ca-ES" sz="3600" kern="0" dirty="0" smtClean="0">
                <a:solidFill>
                  <a:srgbClr val="C00000"/>
                </a:solidFill>
                <a:latin typeface="Arial" pitchFamily="34" charset="0"/>
                <a:cs typeface="Arial" pitchFamily="34" charset="0"/>
              </a:rPr>
              <a:t>Índex</a:t>
            </a:r>
            <a:endParaRPr kumimoji="0" lang="ca-ES" sz="3600" b="1" i="0" u="none" strike="noStrike" kern="0" cap="none" spc="0" normalizeH="0" baseline="0" dirty="0">
              <a:ln>
                <a:noFill/>
              </a:ln>
              <a:solidFill>
                <a:srgbClr val="C00000"/>
              </a:solidFill>
              <a:uLnTx/>
              <a:uFillTx/>
              <a:latin typeface="Arial" pitchFamily="34" charset="0"/>
              <a:cs typeface="Arial" pitchFamily="34" charset="0"/>
            </a:endParaRPr>
          </a:p>
        </p:txBody>
      </p:sp>
      <p:sp>
        <p:nvSpPr>
          <p:cNvPr id="6"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a:t>
            </a:fld>
            <a:endParaRPr lang="es-ES_tradnl" sz="1050" b="0" dirty="0">
              <a:solidFill>
                <a:schemeClr val="bg1">
                  <a:lumMod val="50000"/>
                </a:schemeClr>
              </a:solidFill>
            </a:endParaRPr>
          </a:p>
        </p:txBody>
      </p:sp>
    </p:spTree>
    <p:extLst>
      <p:ext uri="{BB962C8B-B14F-4D97-AF65-F5344CB8AC3E}">
        <p14:creationId xmlns:p14="http://schemas.microsoft.com/office/powerpoint/2010/main" val="276273507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20</a:t>
            </a:fld>
            <a:endParaRPr lang="es-ES_tradnl" sz="1050" b="0" dirty="0">
              <a:solidFill>
                <a:srgbClr val="FFFFFF">
                  <a:lumMod val="50000"/>
                </a:srgbClr>
              </a:solidFill>
            </a:endParaRPr>
          </a:p>
        </p:txBody>
      </p:sp>
      <p:sp>
        <p:nvSpPr>
          <p:cNvPr id="2" name="1 Rectángulo redondeado"/>
          <p:cNvSpPr/>
          <p:nvPr/>
        </p:nvSpPr>
        <p:spPr bwMode="auto">
          <a:xfrm>
            <a:off x="3419872" y="4761200"/>
            <a:ext cx="5328632" cy="468000"/>
          </a:xfrm>
          <a:prstGeom prst="roundRect">
            <a:avLst>
              <a:gd name="adj" fmla="val 37529"/>
            </a:avLst>
          </a:prstGeom>
          <a:solidFill>
            <a:srgbClr val="000000">
              <a:alpha val="72157"/>
            </a:srgbClr>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ca-ES">
              <a:solidFill>
                <a:srgbClr val="000000"/>
              </a:solidFill>
            </a:endParaRPr>
          </a:p>
        </p:txBody>
      </p:sp>
      <p:sp>
        <p:nvSpPr>
          <p:cNvPr id="5" name="Rectangle 2"/>
          <p:cNvSpPr txBox="1">
            <a:spLocks noChangeArrowheads="1"/>
          </p:cNvSpPr>
          <p:nvPr/>
        </p:nvSpPr>
        <p:spPr bwMode="auto">
          <a:xfrm>
            <a:off x="1259632" y="2833186"/>
            <a:ext cx="7197900" cy="4124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0182" algn="r">
              <a:spcBef>
                <a:spcPct val="0"/>
              </a:spcBef>
            </a:pPr>
            <a:r>
              <a:rPr lang="ca-ES" sz="4800" dirty="0" smtClean="0">
                <a:solidFill>
                  <a:srgbClr val="C00000"/>
                </a:solidFill>
                <a:ea typeface="Arial Unicode MS" pitchFamily="34" charset="-128"/>
                <a:cs typeface="Arial Unicode MS" pitchFamily="34" charset="-128"/>
              </a:rPr>
              <a:t>SITUACIÓ ACTUAL</a:t>
            </a:r>
          </a:p>
          <a:p>
            <a:pPr marL="40182" algn="r">
              <a:spcBef>
                <a:spcPts val="1200"/>
              </a:spcBef>
            </a:pPr>
            <a:r>
              <a:rPr lang="ca-ES" sz="3200" kern="0" dirty="0" smtClean="0">
                <a:ea typeface="Arial Unicode MS" pitchFamily="34" charset="-128"/>
                <a:cs typeface="Arial Unicode MS" pitchFamily="34" charset="-128"/>
              </a:rPr>
              <a:t>Marc normatiu</a:t>
            </a:r>
          </a:p>
          <a:p>
            <a:pPr marL="40182" algn="r">
              <a:spcBef>
                <a:spcPts val="0"/>
              </a:spcBef>
            </a:pPr>
            <a:r>
              <a:rPr lang="ca-ES" sz="3200" kern="0" dirty="0" smtClean="0">
                <a:solidFill>
                  <a:srgbClr val="000000"/>
                </a:solidFill>
                <a:ea typeface="Arial Unicode MS" pitchFamily="34" charset="-128"/>
                <a:cs typeface="Arial Unicode MS" pitchFamily="34" charset="-128"/>
              </a:rPr>
              <a:t>Clubs i associacions</a:t>
            </a:r>
            <a:endParaRPr lang="ca-ES" sz="3200" kern="0" dirty="0">
              <a:solidFill>
                <a:srgbClr val="000000"/>
              </a:solidFill>
              <a:ea typeface="Arial Unicode MS" pitchFamily="34" charset="-128"/>
              <a:cs typeface="Arial Unicode MS" pitchFamily="34" charset="-128"/>
            </a:endParaRPr>
          </a:p>
          <a:p>
            <a:pPr marL="40182" algn="r">
              <a:spcBef>
                <a:spcPct val="0"/>
              </a:spcBef>
            </a:pPr>
            <a:r>
              <a:rPr lang="ca-ES" sz="3200" kern="0" dirty="0">
                <a:solidFill>
                  <a:schemeClr val="bg1"/>
                </a:solidFill>
                <a:ea typeface="Arial Unicode MS" pitchFamily="34" charset="-128"/>
                <a:cs typeface="Arial Unicode MS" pitchFamily="34" charset="-128"/>
              </a:rPr>
              <a:t>Tendències de </a:t>
            </a:r>
            <a:r>
              <a:rPr lang="ca-ES" sz="3200" kern="0" dirty="0" smtClean="0">
                <a:solidFill>
                  <a:schemeClr val="bg1"/>
                </a:solidFill>
                <a:ea typeface="Arial Unicode MS" pitchFamily="34" charset="-128"/>
                <a:cs typeface="Arial Unicode MS" pitchFamily="34" charset="-128"/>
              </a:rPr>
              <a:t>Consum</a:t>
            </a:r>
          </a:p>
          <a:p>
            <a:pPr marL="40182" algn="r">
              <a:spcBef>
                <a:spcPct val="0"/>
              </a:spcBef>
            </a:pPr>
            <a:r>
              <a:rPr lang="ca-ES" sz="3200" kern="0" dirty="0" smtClean="0">
                <a:solidFill>
                  <a:srgbClr val="000000"/>
                </a:solidFill>
                <a:ea typeface="Arial Unicode MS" pitchFamily="34" charset="-128"/>
                <a:cs typeface="Arial Unicode MS" pitchFamily="34" charset="-128"/>
              </a:rPr>
              <a:t>Intervencions </a:t>
            </a:r>
          </a:p>
          <a:p>
            <a:pPr marL="40182" algn="r">
              <a:spcBef>
                <a:spcPct val="0"/>
              </a:spcBef>
            </a:pPr>
            <a:endParaRPr lang="ca-ES" sz="3200" kern="0" dirty="0" smtClean="0">
              <a:solidFill>
                <a:srgbClr val="FFFFFF"/>
              </a:solidFill>
              <a:ea typeface="Arial Unicode MS" pitchFamily="34" charset="-128"/>
              <a:cs typeface="Arial Unicode MS" pitchFamily="34" charset="-128"/>
            </a:endParaRPr>
          </a:p>
          <a:p>
            <a:pPr marL="40182" algn="r">
              <a:spcBef>
                <a:spcPct val="0"/>
              </a:spcBef>
            </a:pPr>
            <a:endParaRPr lang="ca-ES" sz="4400" kern="0" dirty="0">
              <a:solidFill>
                <a:srgbClr val="000000"/>
              </a:solidFill>
              <a:cs typeface="ＭＳ Ｐゴシック" pitchFamily="54" charset="-128"/>
            </a:endParaRPr>
          </a:p>
        </p:txBody>
      </p:sp>
      <p:sp>
        <p:nvSpPr>
          <p:cNvPr id="6" name="Line 7"/>
          <p:cNvSpPr>
            <a:spLocks noChangeShapeType="1"/>
          </p:cNvSpPr>
          <p:nvPr/>
        </p:nvSpPr>
        <p:spPr bwMode="auto">
          <a:xfrm>
            <a:off x="762000" y="3573016"/>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4017047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Tendències de consum </a:t>
            </a:r>
            <a:r>
              <a:rPr lang="ca-ES" sz="3200" dirty="0" smtClean="0">
                <a:latin typeface="Arial" pitchFamily="34" charset="0"/>
                <a:cs typeface="Arial" pitchFamily="34" charset="0"/>
              </a:rPr>
              <a:t>- Mundial</a:t>
            </a:r>
            <a:endParaRPr lang="ca-ES" sz="3200" dirty="0">
              <a:latin typeface="Arial" pitchFamily="34" charset="0"/>
              <a:cs typeface="Arial" pitchFamily="34" charset="0"/>
            </a:endParaRPr>
          </a:p>
        </p:txBody>
      </p:sp>
      <p:sp>
        <p:nvSpPr>
          <p:cNvPr id="6" name="Contenidor de contingut 2"/>
          <p:cNvSpPr txBox="1">
            <a:spLocks/>
          </p:cNvSpPr>
          <p:nvPr/>
        </p:nvSpPr>
        <p:spPr bwMode="auto">
          <a:xfrm>
            <a:off x="714918" y="1493976"/>
            <a:ext cx="5148000" cy="1592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55600" indent="-342900" eaLnBrk="0" hangingPunct="0">
              <a:lnSpc>
                <a:spcPts val="2100"/>
              </a:lnSpc>
              <a:spcBef>
                <a:spcPts val="0"/>
              </a:spcBef>
              <a:spcAft>
                <a:spcPts val="1200"/>
              </a:spcAft>
              <a:buClr>
                <a:srgbClr val="C00000"/>
              </a:buClr>
              <a:buSzPct val="100000"/>
              <a:buFont typeface="Arial" pitchFamily="34" charset="0"/>
              <a:buChar char="•"/>
              <a:defRPr/>
            </a:pPr>
            <a:r>
              <a:rPr lang="ca-ES" sz="1800" kern="0" dirty="0" smtClean="0">
                <a:latin typeface="Arial" pitchFamily="34" charset="0"/>
                <a:cs typeface="Arial" pitchFamily="34" charset="0"/>
                <a:sym typeface="Arial Italic" charset="0"/>
              </a:rPr>
              <a:t>El cànnabis és la droga il·legal més consumida.</a:t>
            </a:r>
          </a:p>
          <a:p>
            <a:pPr marL="355600" indent="-342900" eaLnBrk="0" hangingPunct="0">
              <a:lnSpc>
                <a:spcPts val="2100"/>
              </a:lnSpc>
              <a:spcBef>
                <a:spcPts val="0"/>
              </a:spcBef>
              <a:spcAft>
                <a:spcPts val="1200"/>
              </a:spcAft>
              <a:buClr>
                <a:srgbClr val="C00000"/>
              </a:buClr>
              <a:buSzPct val="100000"/>
              <a:buFont typeface="Arial" pitchFamily="34" charset="0"/>
              <a:buChar char="•"/>
              <a:defRPr/>
            </a:pPr>
            <a:r>
              <a:rPr lang="ca-ES" sz="1800" b="0" kern="0" dirty="0" smtClean="0">
                <a:latin typeface="Arial" pitchFamily="34" charset="0"/>
                <a:cs typeface="Arial" pitchFamily="34" charset="0"/>
                <a:sym typeface="Arial Italic" charset="0"/>
              </a:rPr>
              <a:t>183 milions de persones van consumir cànnabis durant el 2014 (+/- 3,8% de la població mundial).</a:t>
            </a:r>
            <a:endParaRPr kumimoji="0" lang="ca-ES" sz="1800" b="0" i="0" u="none" strike="noStrike" kern="0" cap="none" spc="0" normalizeH="0" baseline="0" dirty="0" smtClean="0">
              <a:ln>
                <a:noFill/>
              </a:ln>
              <a:solidFill>
                <a:schemeClr val="tx1"/>
              </a:solidFill>
              <a:effectLst/>
              <a:uLnTx/>
              <a:uFillTx/>
              <a:latin typeface="Arial" pitchFamily="34" charset="0"/>
              <a:ea typeface="Arial Italic" charset="0"/>
              <a:cs typeface="Arial" pitchFamily="34" charset="0"/>
              <a:sym typeface="Arial Italic" charset="0"/>
            </a:endParaRPr>
          </a:p>
        </p:txBody>
      </p:sp>
      <p:sp>
        <p:nvSpPr>
          <p:cNvPr id="8" name="Text Box 5"/>
          <p:cNvSpPr txBox="1">
            <a:spLocks noChangeArrowheads="1"/>
          </p:cNvSpPr>
          <p:nvPr/>
        </p:nvSpPr>
        <p:spPr bwMode="auto">
          <a:xfrm>
            <a:off x="1907704" y="6597352"/>
            <a:ext cx="6912768" cy="207735"/>
          </a:xfrm>
          <a:prstGeom prst="rect">
            <a:avLst/>
          </a:prstGeom>
          <a:noFill/>
          <a:ln w="9525">
            <a:noFill/>
            <a:miter lim="800000"/>
            <a:headEnd/>
            <a:tailEnd/>
          </a:ln>
        </p:spPr>
        <p:txBody>
          <a:bodyPr wrap="square" lIns="91425" tIns="45713" rIns="91425" bIns="45713">
            <a:spAutoFit/>
          </a:bodyPr>
          <a:lstStyle/>
          <a:p>
            <a:pPr algn="r" eaLnBrk="0" hangingPunct="0">
              <a:lnSpc>
                <a:spcPts val="900"/>
              </a:lnSpc>
              <a:spcBef>
                <a:spcPct val="20000"/>
              </a:spcBef>
            </a:pPr>
            <a:r>
              <a:rPr lang="ca-ES" sz="900" b="0" dirty="0" smtClean="0">
                <a:latin typeface="+mj-lt"/>
              </a:rPr>
              <a:t>Font: </a:t>
            </a:r>
            <a:r>
              <a:rPr lang="ca-ES" sz="900" i="1" dirty="0" err="1" smtClean="0">
                <a:latin typeface="+mj-lt"/>
              </a:rPr>
              <a:t>World</a:t>
            </a:r>
            <a:r>
              <a:rPr lang="ca-ES" sz="900" i="1" dirty="0" smtClean="0">
                <a:latin typeface="+mj-lt"/>
              </a:rPr>
              <a:t> </a:t>
            </a:r>
            <a:r>
              <a:rPr lang="ca-ES" sz="900" i="1" dirty="0" err="1" smtClean="0">
                <a:latin typeface="+mj-lt"/>
              </a:rPr>
              <a:t>Drug</a:t>
            </a:r>
            <a:r>
              <a:rPr lang="ca-ES" sz="900" i="1" dirty="0" smtClean="0">
                <a:latin typeface="+mj-lt"/>
              </a:rPr>
              <a:t> Report 2016 </a:t>
            </a:r>
            <a:r>
              <a:rPr lang="ca-ES" sz="900" b="0" dirty="0" smtClean="0">
                <a:latin typeface="+mj-lt"/>
              </a:rPr>
              <a:t>– United </a:t>
            </a:r>
            <a:r>
              <a:rPr lang="ca-ES" sz="900" b="0" dirty="0" err="1" smtClean="0">
                <a:latin typeface="+mj-lt"/>
              </a:rPr>
              <a:t>Nations</a:t>
            </a:r>
            <a:r>
              <a:rPr lang="ca-ES" sz="900" b="0" dirty="0" smtClean="0">
                <a:latin typeface="+mj-lt"/>
              </a:rPr>
              <a:t> Office on </a:t>
            </a:r>
            <a:r>
              <a:rPr lang="ca-ES" sz="900" b="0" dirty="0" err="1" smtClean="0">
                <a:latin typeface="+mj-lt"/>
              </a:rPr>
              <a:t>Drugs</a:t>
            </a:r>
            <a:r>
              <a:rPr lang="ca-ES" sz="900" b="0" dirty="0" smtClean="0">
                <a:latin typeface="+mj-lt"/>
              </a:rPr>
              <a:t> </a:t>
            </a:r>
            <a:r>
              <a:rPr lang="ca-ES" sz="900" b="0" dirty="0" err="1" smtClean="0">
                <a:latin typeface="+mj-lt"/>
              </a:rPr>
              <a:t>and</a:t>
            </a:r>
            <a:r>
              <a:rPr lang="ca-ES" sz="900" b="0" dirty="0" smtClean="0">
                <a:latin typeface="+mj-lt"/>
              </a:rPr>
              <a:t> </a:t>
            </a:r>
            <a:r>
              <a:rPr lang="ca-ES" sz="900" b="0" dirty="0" err="1" smtClean="0">
                <a:latin typeface="+mj-lt"/>
              </a:rPr>
              <a:t>Crime</a:t>
            </a:r>
            <a:r>
              <a:rPr lang="ca-ES" sz="900" b="0" dirty="0" smtClean="0">
                <a:latin typeface="+mj-lt"/>
              </a:rPr>
              <a:t> (</a:t>
            </a:r>
            <a:r>
              <a:rPr lang="ca-ES" sz="900" b="0" dirty="0" err="1" smtClean="0">
                <a:latin typeface="+mj-lt"/>
              </a:rPr>
              <a:t>UNODC</a:t>
            </a:r>
            <a:r>
              <a:rPr lang="ca-ES" sz="900" b="0" dirty="0" smtClean="0">
                <a:latin typeface="+mj-lt"/>
              </a:rPr>
              <a:t>)</a:t>
            </a:r>
          </a:p>
        </p:txBody>
      </p:sp>
      <p:sp>
        <p:nvSpPr>
          <p:cNvPr id="11"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21</a:t>
            </a:fld>
            <a:endParaRPr lang="es-ES_tradnl" sz="1050" b="0" dirty="0">
              <a:solidFill>
                <a:schemeClr val="bg1">
                  <a:lumMod val="50000"/>
                </a:schemeClr>
              </a:solidFill>
            </a:endParaRPr>
          </a:p>
        </p:txBody>
      </p:sp>
      <p:pic>
        <p:nvPicPr>
          <p:cNvPr id="286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9" y="1340768"/>
            <a:ext cx="2804060" cy="204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645024"/>
            <a:ext cx="3600401" cy="240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idor de contingut 2"/>
          <p:cNvSpPr txBox="1">
            <a:spLocks/>
          </p:cNvSpPr>
          <p:nvPr/>
        </p:nvSpPr>
        <p:spPr bwMode="auto">
          <a:xfrm>
            <a:off x="683568" y="3933056"/>
            <a:ext cx="4433147" cy="1169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55600" indent="-342900" eaLnBrk="0" hangingPunct="0">
              <a:lnSpc>
                <a:spcPts val="2100"/>
              </a:lnSpc>
              <a:spcBef>
                <a:spcPts val="0"/>
              </a:spcBef>
              <a:spcAft>
                <a:spcPts val="1200"/>
              </a:spcAft>
              <a:buClr>
                <a:srgbClr val="C00000"/>
              </a:buClr>
              <a:buSzPct val="100000"/>
              <a:buFont typeface="Arial" pitchFamily="34" charset="0"/>
              <a:buChar char="•"/>
              <a:defRPr/>
            </a:pPr>
            <a:r>
              <a:rPr lang="ca-ES" sz="1800" kern="0" dirty="0" smtClean="0">
                <a:latin typeface="Arial" pitchFamily="34" charset="0"/>
                <a:ea typeface="Arial Italic" charset="0"/>
                <a:cs typeface="Arial" pitchFamily="34" charset="0"/>
                <a:sym typeface="Arial Italic" charset="0"/>
              </a:rPr>
              <a:t>El consum de cànnabis </a:t>
            </a:r>
            <a:r>
              <a:rPr lang="ca-ES" sz="1800" kern="0" dirty="0">
                <a:latin typeface="Arial" pitchFamily="34" charset="0"/>
                <a:ea typeface="Arial Italic" charset="0"/>
                <a:cs typeface="Arial" pitchFamily="34" charset="0"/>
                <a:sym typeface="Arial Italic" charset="0"/>
              </a:rPr>
              <a:t>va augmentar </a:t>
            </a:r>
            <a:r>
              <a:rPr lang="ca-ES" sz="1800" kern="0" dirty="0" smtClean="0">
                <a:latin typeface="Arial" pitchFamily="34" charset="0"/>
                <a:ea typeface="Arial Italic" charset="0"/>
                <a:cs typeface="Arial" pitchFamily="34" charset="0"/>
                <a:sym typeface="Arial Italic" charset="0"/>
              </a:rPr>
              <a:t>fins 2009</a:t>
            </a:r>
            <a:r>
              <a:rPr lang="ca-ES" sz="1800" kern="0" dirty="0">
                <a:latin typeface="Arial" pitchFamily="34" charset="0"/>
                <a:ea typeface="Arial Italic" charset="0"/>
                <a:cs typeface="Arial" pitchFamily="34" charset="0"/>
                <a:sym typeface="Arial Italic" charset="0"/>
              </a:rPr>
              <a:t>, </a:t>
            </a:r>
            <a:r>
              <a:rPr lang="ca-ES" sz="1800" kern="0" dirty="0" smtClean="0">
                <a:latin typeface="Arial" pitchFamily="34" charset="0"/>
                <a:ea typeface="Arial Italic" charset="0"/>
                <a:cs typeface="Arial" pitchFamily="34" charset="0"/>
                <a:sym typeface="Arial Italic" charset="0"/>
              </a:rPr>
              <a:t>i des d’aleshores el creixement s’estabilitza.</a:t>
            </a:r>
            <a:endParaRPr kumimoji="0" lang="ca-ES" sz="1800" i="0" u="none" strike="noStrike" kern="0" cap="none" spc="0" normalizeH="0" baseline="0" dirty="0" smtClean="0">
              <a:ln>
                <a:noFill/>
              </a:ln>
              <a:solidFill>
                <a:schemeClr val="tx1"/>
              </a:solidFill>
              <a:effectLst/>
              <a:uLnTx/>
              <a:uFillTx/>
              <a:latin typeface="Arial" pitchFamily="34" charset="0"/>
              <a:ea typeface="Arial Italic" charset="0"/>
              <a:cs typeface="Arial" pitchFamily="34" charset="0"/>
              <a:sym typeface="Arial Italic"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Producció/decomisos </a:t>
            </a:r>
            <a:r>
              <a:rPr lang="ca-ES" sz="3200" dirty="0" smtClean="0">
                <a:latin typeface="Arial" pitchFamily="34" charset="0"/>
                <a:cs typeface="Arial" pitchFamily="34" charset="0"/>
              </a:rPr>
              <a:t>- Mundial</a:t>
            </a:r>
            <a:endParaRPr lang="ca-ES" sz="3200" dirty="0">
              <a:latin typeface="Arial" pitchFamily="34" charset="0"/>
              <a:cs typeface="Arial" pitchFamily="34" charset="0"/>
            </a:endParaRPr>
          </a:p>
        </p:txBody>
      </p:sp>
      <p:sp>
        <p:nvSpPr>
          <p:cNvPr id="6" name="Contenidor de contingut 2"/>
          <p:cNvSpPr txBox="1">
            <a:spLocks/>
          </p:cNvSpPr>
          <p:nvPr/>
        </p:nvSpPr>
        <p:spPr bwMode="auto">
          <a:xfrm>
            <a:off x="786926" y="1412776"/>
            <a:ext cx="7673506" cy="900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55600" lvl="0" indent="-342900" eaLnBrk="0" hangingPunct="0">
              <a:lnSpc>
                <a:spcPts val="2100"/>
              </a:lnSpc>
              <a:spcBef>
                <a:spcPts val="0"/>
              </a:spcBef>
              <a:spcAft>
                <a:spcPts val="1200"/>
              </a:spcAft>
              <a:buClr>
                <a:srgbClr val="C00000"/>
              </a:buClr>
              <a:buSzPct val="100000"/>
              <a:buFont typeface="Arial" pitchFamily="34" charset="0"/>
              <a:buChar char="•"/>
              <a:defRPr/>
            </a:pPr>
            <a:r>
              <a:rPr lang="ca-ES" sz="2000" b="0" kern="0" dirty="0" smtClean="0">
                <a:latin typeface="Arial" pitchFamily="34" charset="0"/>
                <a:cs typeface="Arial" pitchFamily="34" charset="0"/>
                <a:sym typeface="Arial Italic" charset="0"/>
              </a:rPr>
              <a:t>El Cànnabis continua sent la droga il·legal més produïda i de més tràfic (per nombre de casos, quantitats  decomissades  i països productors).</a:t>
            </a:r>
          </a:p>
        </p:txBody>
      </p:sp>
      <p:sp>
        <p:nvSpPr>
          <p:cNvPr id="8" name="Text Box 5"/>
          <p:cNvSpPr txBox="1">
            <a:spLocks noChangeArrowheads="1"/>
          </p:cNvSpPr>
          <p:nvPr/>
        </p:nvSpPr>
        <p:spPr bwMode="auto">
          <a:xfrm>
            <a:off x="1979712" y="6650265"/>
            <a:ext cx="6912768" cy="207735"/>
          </a:xfrm>
          <a:prstGeom prst="rect">
            <a:avLst/>
          </a:prstGeom>
          <a:noFill/>
          <a:ln w="9525">
            <a:noFill/>
            <a:miter lim="800000"/>
            <a:headEnd/>
            <a:tailEnd/>
          </a:ln>
        </p:spPr>
        <p:txBody>
          <a:bodyPr wrap="square" lIns="91425" tIns="45713" rIns="91425" bIns="45713">
            <a:spAutoFit/>
          </a:bodyPr>
          <a:lstStyle/>
          <a:p>
            <a:pPr algn="r" eaLnBrk="0" hangingPunct="0">
              <a:lnSpc>
                <a:spcPts val="900"/>
              </a:lnSpc>
              <a:spcBef>
                <a:spcPct val="20000"/>
              </a:spcBef>
            </a:pPr>
            <a:r>
              <a:rPr lang="ca-ES" sz="900" b="0" dirty="0" smtClean="0">
                <a:latin typeface="+mj-lt"/>
              </a:rPr>
              <a:t>Font: UNODC 2015, </a:t>
            </a:r>
            <a:r>
              <a:rPr lang="ca-ES" sz="900" i="1" dirty="0" smtClean="0">
                <a:latin typeface="+mj-lt"/>
              </a:rPr>
              <a:t>EMCDDA 2016</a:t>
            </a:r>
            <a:r>
              <a:rPr lang="ca-ES" sz="900" b="0" dirty="0" smtClean="0">
                <a:latin typeface="+mj-lt"/>
              </a:rPr>
              <a:t>– </a:t>
            </a:r>
          </a:p>
        </p:txBody>
      </p:sp>
      <p:sp>
        <p:nvSpPr>
          <p:cNvPr id="10" name="Rectangle 9"/>
          <p:cNvSpPr/>
          <p:nvPr/>
        </p:nvSpPr>
        <p:spPr>
          <a:xfrm>
            <a:off x="786927" y="2636912"/>
            <a:ext cx="3713066" cy="4062651"/>
          </a:xfrm>
          <a:prstGeom prst="rect">
            <a:avLst/>
          </a:prstGeom>
        </p:spPr>
        <p:txBody>
          <a:bodyPr wrap="square">
            <a:spAutoFit/>
          </a:bodyPr>
          <a:lstStyle/>
          <a:p>
            <a:pPr marL="355600" marR="0" lvl="0" indent="-355600" algn="just" defTabSz="914400" eaLnBrk="1" fontAlgn="auto" latinLnBrk="0" hangingPunct="1">
              <a:lnSpc>
                <a:spcPct val="100000"/>
              </a:lnSpc>
              <a:spcBef>
                <a:spcPts val="0"/>
              </a:spcBef>
              <a:spcAft>
                <a:spcPts val="1200"/>
              </a:spcAft>
              <a:buClr>
                <a:srgbClr val="C00000"/>
              </a:buClr>
              <a:buSzTx/>
              <a:buFont typeface="Wingdings" pitchFamily="2" charset="2"/>
              <a:buChar char="§"/>
              <a:tabLst/>
              <a:defRPr/>
            </a:pPr>
            <a:r>
              <a:rPr lang="ca-ES" sz="1600" kern="0" dirty="0" smtClean="0">
                <a:solidFill>
                  <a:sysClr val="windowText" lastClr="000000"/>
                </a:solidFill>
              </a:rPr>
              <a:t>Holanda, Marroc i Espanya </a:t>
            </a:r>
            <a:r>
              <a:rPr lang="ca-ES" sz="1600" b="0" kern="0" dirty="0" smtClean="0">
                <a:solidFill>
                  <a:sysClr val="windowText" lastClr="000000"/>
                </a:solidFill>
              </a:rPr>
              <a:t>es van considerar com els principals països de comercialització de cànnabis de l’última dècada, i mantenen la consideració tenint en compte les tendències del període 2010-2014.</a:t>
            </a:r>
          </a:p>
          <a:p>
            <a:pPr marL="355600" marR="0" lvl="0" indent="-355600" algn="just" defTabSz="914400" eaLnBrk="1" fontAlgn="auto" latinLnBrk="0" hangingPunct="1">
              <a:lnSpc>
                <a:spcPct val="100000"/>
              </a:lnSpc>
              <a:spcBef>
                <a:spcPts val="0"/>
              </a:spcBef>
              <a:spcAft>
                <a:spcPts val="1200"/>
              </a:spcAft>
              <a:buClr>
                <a:srgbClr val="C00000"/>
              </a:buClr>
              <a:buSzTx/>
              <a:buFont typeface="Wingdings" pitchFamily="2" charset="2"/>
              <a:buChar char="§"/>
              <a:tabLst/>
              <a:defRPr/>
            </a:pPr>
            <a:r>
              <a:rPr lang="ca-ES" sz="1600" kern="0" dirty="0" smtClean="0">
                <a:solidFill>
                  <a:sysClr val="windowText" lastClr="000000"/>
                </a:solidFill>
              </a:rPr>
              <a:t>Afganistan i</a:t>
            </a:r>
            <a:r>
              <a:rPr lang="ca-ES" sz="1600" b="0" kern="0" dirty="0" smtClean="0">
                <a:solidFill>
                  <a:sysClr val="windowText" lastClr="000000"/>
                </a:solidFill>
              </a:rPr>
              <a:t> </a:t>
            </a:r>
            <a:r>
              <a:rPr lang="ca-ES" sz="1600" kern="0" dirty="0" smtClean="0">
                <a:solidFill>
                  <a:sysClr val="windowText" lastClr="000000"/>
                </a:solidFill>
              </a:rPr>
              <a:t>Marroc</a:t>
            </a:r>
            <a:r>
              <a:rPr lang="ca-ES" sz="1600" b="0" kern="0" dirty="0" smtClean="0">
                <a:solidFill>
                  <a:sysClr val="windowText" lastClr="000000"/>
                </a:solidFill>
              </a:rPr>
              <a:t>: majors països productors de resina.</a:t>
            </a:r>
          </a:p>
          <a:p>
            <a:pPr marL="355600" marR="0" lvl="0" indent="-355600" algn="just" defTabSz="914400" eaLnBrk="1" fontAlgn="auto" latinLnBrk="0" hangingPunct="1">
              <a:lnSpc>
                <a:spcPct val="100000"/>
              </a:lnSpc>
              <a:spcBef>
                <a:spcPts val="0"/>
              </a:spcBef>
              <a:spcAft>
                <a:spcPts val="1200"/>
              </a:spcAft>
              <a:buClr>
                <a:srgbClr val="C00000"/>
              </a:buClr>
              <a:buSzTx/>
              <a:buFont typeface="Wingdings" pitchFamily="2" charset="2"/>
              <a:buChar char="§"/>
              <a:tabLst/>
              <a:defRPr/>
            </a:pPr>
            <a:r>
              <a:rPr lang="ca-ES" sz="1600" b="0" kern="0" dirty="0" smtClean="0">
                <a:solidFill>
                  <a:sysClr val="windowText" lastClr="000000"/>
                </a:solidFill>
              </a:rPr>
              <a:t>1.000.000 decomisos anuals. </a:t>
            </a:r>
          </a:p>
          <a:p>
            <a:pPr marL="355600" lvl="1" indent="6350" algn="just" fontAlgn="auto">
              <a:spcBef>
                <a:spcPts val="0"/>
              </a:spcBef>
              <a:spcAft>
                <a:spcPts val="1200"/>
              </a:spcAft>
              <a:buClr>
                <a:srgbClr val="C00000"/>
              </a:buClr>
              <a:defRPr/>
            </a:pPr>
            <a:r>
              <a:rPr lang="ca-ES" sz="1600" b="0" kern="0" dirty="0" smtClean="0">
                <a:solidFill>
                  <a:sysClr val="windowText" lastClr="000000"/>
                </a:solidFill>
              </a:rPr>
              <a:t>75% cànnabis</a:t>
            </a:r>
          </a:p>
          <a:p>
            <a:pPr marL="812800" lvl="1" indent="-355600" algn="just" fontAlgn="auto">
              <a:spcBef>
                <a:spcPts val="0"/>
              </a:spcBef>
              <a:spcAft>
                <a:spcPts val="1200"/>
              </a:spcAft>
              <a:buClr>
                <a:srgbClr val="C00000"/>
              </a:buClr>
              <a:defRPr/>
            </a:pPr>
            <a:endParaRPr lang="ca-ES" sz="1600" b="0" kern="0" dirty="0" smtClean="0">
              <a:solidFill>
                <a:sysClr val="windowText" lastClr="000000"/>
              </a:solidFill>
            </a:endParaRPr>
          </a:p>
          <a:p>
            <a:pPr marL="812800" lvl="1" indent="-355600" algn="just" fontAlgn="auto">
              <a:spcBef>
                <a:spcPts val="0"/>
              </a:spcBef>
              <a:spcAft>
                <a:spcPts val="1200"/>
              </a:spcAft>
              <a:buClr>
                <a:srgbClr val="C00000"/>
              </a:buClr>
              <a:defRPr/>
            </a:pPr>
            <a:endParaRPr lang="ca-ES" sz="1600" b="0" kern="0" dirty="0" smtClean="0">
              <a:solidFill>
                <a:sysClr val="windowText" lastClr="000000"/>
              </a:solidFill>
            </a:endParaRPr>
          </a:p>
        </p:txBody>
      </p:sp>
      <p:sp>
        <p:nvSpPr>
          <p:cNvPr id="13"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22</a:t>
            </a:fld>
            <a:endParaRPr lang="es-ES_tradnl" sz="1050" b="0" dirty="0">
              <a:solidFill>
                <a:schemeClr val="bg1">
                  <a:lumMod val="50000"/>
                </a:schemeClr>
              </a:solidFill>
            </a:endParaRPr>
          </a:p>
        </p:txBody>
      </p:sp>
      <p:pic>
        <p:nvPicPr>
          <p:cNvPr id="12" name="Picture 1"/>
          <p:cNvPicPr>
            <a:picLocks noChangeAspect="1" noChangeArrowheads="1"/>
          </p:cNvPicPr>
          <p:nvPr/>
        </p:nvPicPr>
        <p:blipFill>
          <a:blip r:embed="rId2"/>
          <a:srcRect/>
          <a:stretch>
            <a:fillRect/>
          </a:stretch>
        </p:blipFill>
        <p:spPr bwMode="auto">
          <a:xfrm>
            <a:off x="4703763" y="2636912"/>
            <a:ext cx="4176307" cy="3168352"/>
          </a:xfrm>
          <a:prstGeom prst="rect">
            <a:avLst/>
          </a:prstGeom>
          <a:noFill/>
          <a:ln w="9525">
            <a:noFill/>
            <a:miter lim="800000"/>
            <a:headEnd/>
            <a:tailEnd/>
          </a:ln>
        </p:spPr>
      </p:pic>
      <p:sp>
        <p:nvSpPr>
          <p:cNvPr id="14" name="Fletxa doblada cap amunt 13"/>
          <p:cNvSpPr/>
          <p:nvPr/>
        </p:nvSpPr>
        <p:spPr bwMode="auto">
          <a:xfrm rot="5400000">
            <a:off x="1295656" y="5913296"/>
            <a:ext cx="360000" cy="288032"/>
          </a:xfrm>
          <a:prstGeom prst="bentUpArrow">
            <a:avLst/>
          </a:prstGeom>
          <a:gradFill flip="none" rotWithShape="1">
            <a:gsLst>
              <a:gs pos="0">
                <a:srgbClr val="A40000">
                  <a:tint val="66000"/>
                  <a:satMod val="160000"/>
                </a:srgbClr>
              </a:gs>
              <a:gs pos="50000">
                <a:srgbClr val="A40000">
                  <a:tint val="44500"/>
                  <a:satMod val="160000"/>
                </a:srgbClr>
              </a:gs>
              <a:gs pos="100000">
                <a:srgbClr val="A40000">
                  <a:tint val="23500"/>
                  <a:satMod val="160000"/>
                </a:srgbClr>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15" name="Rectangle 14"/>
          <p:cNvSpPr/>
          <p:nvPr/>
        </p:nvSpPr>
        <p:spPr>
          <a:xfrm>
            <a:off x="1691680" y="6012577"/>
            <a:ext cx="6768752" cy="338554"/>
          </a:xfrm>
          <a:prstGeom prst="rect">
            <a:avLst/>
          </a:prstGeom>
        </p:spPr>
        <p:txBody>
          <a:bodyPr wrap="square">
            <a:spAutoFit/>
          </a:bodyPr>
          <a:lstStyle/>
          <a:p>
            <a:r>
              <a:rPr lang="ca-ES" sz="1600" b="0" kern="0" dirty="0" smtClean="0">
                <a:solidFill>
                  <a:sysClr val="windowText" lastClr="000000"/>
                </a:solidFill>
              </a:rPr>
              <a:t>60% decomisos a Espanya, Regne Unit, Bèlgica, Alemanya i Itàlia</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468" y="3429000"/>
            <a:ext cx="3012860" cy="288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132" y="3461319"/>
            <a:ext cx="2736305" cy="284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3636" r="64299" b="81595"/>
          <a:stretch/>
        </p:blipFill>
        <p:spPr bwMode="auto">
          <a:xfrm>
            <a:off x="1487132" y="3456576"/>
            <a:ext cx="2736305" cy="39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ontenidor de contingut 2"/>
          <p:cNvSpPr txBox="1">
            <a:spLocks/>
          </p:cNvSpPr>
          <p:nvPr/>
        </p:nvSpPr>
        <p:spPr bwMode="auto">
          <a:xfrm>
            <a:off x="683567" y="2204864"/>
            <a:ext cx="7911445" cy="10541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55600" indent="-342900" eaLnBrk="0" hangingPunct="0">
              <a:lnSpc>
                <a:spcPts val="2100"/>
              </a:lnSpc>
              <a:spcBef>
                <a:spcPts val="0"/>
              </a:spcBef>
              <a:spcAft>
                <a:spcPts val="1200"/>
              </a:spcAft>
              <a:buClr>
                <a:srgbClr val="C00000"/>
              </a:buClr>
              <a:buSzPct val="100000"/>
              <a:buFont typeface="Arial" pitchFamily="34" charset="0"/>
              <a:buChar char="•"/>
              <a:defRPr/>
            </a:pPr>
            <a:endParaRPr lang="ca-ES" sz="1800" b="0" kern="0" dirty="0" smtClean="0">
              <a:latin typeface="Arial" pitchFamily="34" charset="0"/>
              <a:cs typeface="Arial" pitchFamily="34" charset="0"/>
            </a:endParaRPr>
          </a:p>
          <a:p>
            <a:pPr marL="355600" indent="-342900" eaLnBrk="0" hangingPunct="0">
              <a:lnSpc>
                <a:spcPts val="2100"/>
              </a:lnSpc>
              <a:spcBef>
                <a:spcPts val="0"/>
              </a:spcBef>
              <a:spcAft>
                <a:spcPts val="1200"/>
              </a:spcAft>
              <a:buClr>
                <a:srgbClr val="C00000"/>
              </a:buClr>
              <a:buSzPct val="100000"/>
              <a:buFont typeface="Arial" pitchFamily="34" charset="0"/>
              <a:buChar char="•"/>
              <a:defRPr/>
            </a:pPr>
            <a:r>
              <a:rPr lang="ca-ES" sz="1800" b="0" kern="0" dirty="0" smtClean="0">
                <a:latin typeface="Arial" pitchFamily="34" charset="0"/>
                <a:cs typeface="Arial" pitchFamily="34" charset="0"/>
              </a:rPr>
              <a:t>La droga més consumida és el </a:t>
            </a:r>
            <a:r>
              <a:rPr lang="ca-ES" sz="1800" kern="0" dirty="0" smtClean="0">
                <a:latin typeface="Arial" pitchFamily="34" charset="0"/>
                <a:cs typeface="Arial" pitchFamily="34" charset="0"/>
              </a:rPr>
              <a:t>cànnabis</a:t>
            </a:r>
            <a:r>
              <a:rPr lang="ca-ES" sz="1800" b="0" kern="0" dirty="0" smtClean="0">
                <a:latin typeface="Arial" pitchFamily="34" charset="0"/>
                <a:cs typeface="Arial" pitchFamily="34" charset="0"/>
              </a:rPr>
              <a:t> </a:t>
            </a:r>
            <a:r>
              <a:rPr lang="ca-ES" sz="1400" b="0" kern="0" dirty="0" smtClean="0">
                <a:latin typeface="Arial" pitchFamily="34" charset="0"/>
                <a:cs typeface="Arial" pitchFamily="34" charset="0"/>
              </a:rPr>
              <a:t>(51,5 milions d’homes i 32,4 milions de dones)</a:t>
            </a:r>
            <a:r>
              <a:rPr lang="ca-ES" sz="1800" b="0" kern="0" dirty="0" smtClean="0">
                <a:latin typeface="Arial" pitchFamily="34" charset="0"/>
                <a:cs typeface="Arial" pitchFamily="34" charset="0"/>
              </a:rPr>
              <a:t>, seguit a distància per </a:t>
            </a:r>
            <a:r>
              <a:rPr lang="ca-ES" sz="1800" kern="0" dirty="0" smtClean="0">
                <a:latin typeface="Arial" pitchFamily="34" charset="0"/>
                <a:cs typeface="Arial" pitchFamily="34" charset="0"/>
              </a:rPr>
              <a:t>cocaïna</a:t>
            </a:r>
            <a:r>
              <a:rPr lang="ca-ES" sz="1800" b="0" kern="0" dirty="0" smtClean="0">
                <a:latin typeface="Arial" pitchFamily="34" charset="0"/>
                <a:cs typeface="Arial" pitchFamily="34" charset="0"/>
              </a:rPr>
              <a:t>, </a:t>
            </a:r>
            <a:r>
              <a:rPr lang="ca-ES" sz="1800" b="0" dirty="0" smtClean="0"/>
              <a:t>la </a:t>
            </a:r>
            <a:r>
              <a:rPr lang="ca-ES" sz="1800" dirty="0" smtClean="0"/>
              <a:t>MDMA</a:t>
            </a:r>
            <a:r>
              <a:rPr lang="ca-ES" sz="1800" b="0" dirty="0" smtClean="0"/>
              <a:t> i les </a:t>
            </a:r>
            <a:r>
              <a:rPr lang="ca-ES" sz="1800" dirty="0" smtClean="0"/>
              <a:t>amfetamines.</a:t>
            </a:r>
            <a:endParaRPr lang="ca-ES" sz="1800" b="0" kern="0" dirty="0">
              <a:latin typeface="Arial" pitchFamily="34" charset="0"/>
              <a:cs typeface="Arial" pitchFamily="34" charset="0"/>
              <a:sym typeface="Arial Italic" charset="0"/>
            </a:endParaRPr>
          </a:p>
        </p:txBody>
      </p:sp>
      <p:sp>
        <p:nvSpPr>
          <p:cNvPr id="4098" name="Rectangle 2"/>
          <p:cNvSpPr>
            <a:spLocks/>
          </p:cNvSpPr>
          <p:nvPr/>
        </p:nvSpPr>
        <p:spPr bwMode="auto">
          <a:xfrm>
            <a:off x="515690" y="1448843"/>
            <a:ext cx="8108156" cy="1848445"/>
          </a:xfrm>
          <a:prstGeom prst="rect">
            <a:avLst/>
          </a:prstGeom>
          <a:noFill/>
          <a:ln w="12700" cap="flat">
            <a:noFill/>
            <a:miter lim="800000"/>
            <a:headEnd type="none" w="med" len="med"/>
            <a:tailEnd type="none" w="med" len="med"/>
          </a:ln>
        </p:spPr>
        <p:txBody>
          <a:bodyPr lIns="0" tIns="0" rIns="40636" bIns="0"/>
          <a:lstStyle/>
          <a:p>
            <a:pPr marL="40180"/>
            <a:endParaRPr lang="es-ES" sz="1500" dirty="0" smtClean="0">
              <a:ea typeface="Lucida Grande" charset="0"/>
              <a:cs typeface="Lucida Grande" charset="0"/>
              <a:sym typeface="Arial" charset="0"/>
            </a:endParaRPr>
          </a:p>
          <a:p>
            <a:pPr marL="40180"/>
            <a:endParaRPr lang="es-ES" sz="1500" dirty="0">
              <a:ea typeface="Arial Bold" charset="0"/>
              <a:cs typeface="Arial Bold" charset="0"/>
            </a:endParaRPr>
          </a:p>
        </p:txBody>
      </p:sp>
      <p:sp>
        <p:nvSpPr>
          <p:cNvPr id="13" name="5 CuadroTexto"/>
          <p:cNvSpPr txBox="1"/>
          <p:nvPr/>
        </p:nvSpPr>
        <p:spPr>
          <a:xfrm>
            <a:off x="2195736" y="6597352"/>
            <a:ext cx="6592416" cy="203419"/>
          </a:xfrm>
          <a:prstGeom prst="rect">
            <a:avLst/>
          </a:prstGeom>
          <a:noFill/>
        </p:spPr>
        <p:txBody>
          <a:bodyPr wrap="square" lIns="64291" tIns="32146" rIns="64291" bIns="32146" rtlCol="0">
            <a:spAutoFit/>
          </a:bodyPr>
          <a:lstStyle/>
          <a:p>
            <a:pPr algn="r">
              <a:spcBef>
                <a:spcPts val="0"/>
              </a:spcBef>
            </a:pPr>
            <a:r>
              <a:rPr lang="es-ES" sz="900" b="0" dirty="0" smtClean="0"/>
              <a:t>Font : </a:t>
            </a:r>
            <a:r>
              <a:rPr lang="es-ES" sz="900" dirty="0" smtClean="0"/>
              <a:t>Informe Europeo sobre Drogas - Tendencias y novedades - EMCDDA, 2016</a:t>
            </a:r>
          </a:p>
        </p:txBody>
      </p:sp>
      <p:sp>
        <p:nvSpPr>
          <p:cNvPr id="8"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Tendències de consum </a:t>
            </a:r>
            <a:r>
              <a:rPr lang="ca-ES" sz="3200" dirty="0" smtClean="0">
                <a:latin typeface="Arial" pitchFamily="34" charset="0"/>
                <a:cs typeface="Arial" pitchFamily="34" charset="0"/>
              </a:rPr>
              <a:t>- Europa</a:t>
            </a:r>
            <a:endParaRPr lang="ca-ES" sz="3200" dirty="0">
              <a:latin typeface="Arial" pitchFamily="34" charset="0"/>
              <a:cs typeface="Arial" pitchFamily="34" charset="0"/>
            </a:endParaRPr>
          </a:p>
        </p:txBody>
      </p:sp>
      <p:sp>
        <p:nvSpPr>
          <p:cNvPr id="1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23</a:t>
            </a:fld>
            <a:endParaRPr lang="es-ES_tradnl" sz="1050" b="0" dirty="0">
              <a:solidFill>
                <a:schemeClr val="bg1">
                  <a:lumMod val="50000"/>
                </a:schemeClr>
              </a:solidFill>
            </a:endParaRPr>
          </a:p>
        </p:txBody>
      </p:sp>
      <p:pic>
        <p:nvPicPr>
          <p:cNvPr id="282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3" y="1340768"/>
            <a:ext cx="1286709" cy="133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idor de contingut 2"/>
          <p:cNvSpPr txBox="1">
            <a:spLocks/>
          </p:cNvSpPr>
          <p:nvPr/>
        </p:nvSpPr>
        <p:spPr bwMode="auto">
          <a:xfrm>
            <a:off x="683569" y="1484784"/>
            <a:ext cx="6408712" cy="900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55600" indent="-342900" algn="just" eaLnBrk="0" hangingPunct="0">
              <a:lnSpc>
                <a:spcPts val="2100"/>
              </a:lnSpc>
              <a:spcBef>
                <a:spcPts val="0"/>
              </a:spcBef>
              <a:spcAft>
                <a:spcPts val="1200"/>
              </a:spcAft>
              <a:buClr>
                <a:srgbClr val="C00000"/>
              </a:buClr>
              <a:buSzPct val="100000"/>
              <a:buFont typeface="Arial" pitchFamily="34" charset="0"/>
              <a:buChar char="•"/>
              <a:defRPr/>
            </a:pPr>
            <a:r>
              <a:rPr lang="ca-ES" sz="1800" b="0" kern="0" dirty="0">
                <a:latin typeface="Arial" pitchFamily="34" charset="0"/>
                <a:cs typeface="Arial" pitchFamily="34" charset="0"/>
              </a:rPr>
              <a:t>S’estima que quasi una quarta part de la població adulta de la </a:t>
            </a:r>
            <a:r>
              <a:rPr lang="ca-ES" sz="1800" b="0" kern="0" dirty="0" smtClean="0">
                <a:latin typeface="Arial" pitchFamily="34" charset="0"/>
                <a:cs typeface="Arial" pitchFamily="34" charset="0"/>
              </a:rPr>
              <a:t>UE, </a:t>
            </a:r>
            <a:r>
              <a:rPr lang="ca-ES" sz="1800" b="0" kern="0" dirty="0">
                <a:latin typeface="Arial" pitchFamily="34" charset="0"/>
                <a:cs typeface="Arial" pitchFamily="34" charset="0"/>
              </a:rPr>
              <a:t>més de </a:t>
            </a:r>
            <a:r>
              <a:rPr lang="ca-ES" sz="1800" kern="0" dirty="0">
                <a:latin typeface="Arial" pitchFamily="34" charset="0"/>
                <a:cs typeface="Arial" pitchFamily="34" charset="0"/>
              </a:rPr>
              <a:t>88 milions de persones</a:t>
            </a:r>
            <a:r>
              <a:rPr lang="ca-ES" sz="1800" b="0" kern="0" dirty="0">
                <a:latin typeface="Arial" pitchFamily="34" charset="0"/>
                <a:cs typeface="Arial" pitchFamily="34" charset="0"/>
              </a:rPr>
              <a:t>, han provat drogues il·legals en algun moment de la seva vida</a:t>
            </a:r>
            <a:r>
              <a:rPr lang="ca-ES" sz="1800" b="0" kern="0" dirty="0" smtClean="0">
                <a:latin typeface="Arial" pitchFamily="34" charset="0"/>
                <a:cs typeface="Arial" pitchFamily="34" charset="0"/>
              </a:rPr>
              <a:t>.</a:t>
            </a:r>
          </a:p>
        </p:txBody>
      </p:sp>
      <p:sp>
        <p:nvSpPr>
          <p:cNvPr id="2" name="1 CuadroTexto"/>
          <p:cNvSpPr txBox="1"/>
          <p:nvPr/>
        </p:nvSpPr>
        <p:spPr>
          <a:xfrm>
            <a:off x="1487132" y="3477851"/>
            <a:ext cx="2592288" cy="369332"/>
          </a:xfrm>
          <a:prstGeom prst="rect">
            <a:avLst/>
          </a:prstGeom>
          <a:noFill/>
        </p:spPr>
        <p:txBody>
          <a:bodyPr wrap="square" rtlCol="0">
            <a:spAutoFit/>
          </a:bodyPr>
          <a:lstStyle/>
          <a:p>
            <a:r>
              <a:rPr lang="ca-ES" sz="900" dirty="0" smtClean="0"/>
              <a:t>Prevalença en l’últim any del consum de cànnabis entre adults/joves (15-35 anys)</a:t>
            </a:r>
            <a:endParaRPr lang="ca-ES" sz="900" dirty="0"/>
          </a:p>
        </p:txBody>
      </p:sp>
    </p:spTree>
    <p:extLst>
      <p:ext uri="{BB962C8B-B14F-4D97-AF65-F5344CB8AC3E}">
        <p14:creationId xmlns:p14="http://schemas.microsoft.com/office/powerpoint/2010/main" val="158431538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bwMode="auto">
          <a:xfrm>
            <a:off x="1152413" y="3284984"/>
            <a:ext cx="6875971" cy="32130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098" name="Rectangle 2"/>
          <p:cNvSpPr>
            <a:spLocks/>
          </p:cNvSpPr>
          <p:nvPr/>
        </p:nvSpPr>
        <p:spPr bwMode="auto">
          <a:xfrm>
            <a:off x="515690" y="1448843"/>
            <a:ext cx="8108156" cy="1848445"/>
          </a:xfrm>
          <a:prstGeom prst="rect">
            <a:avLst/>
          </a:prstGeom>
          <a:noFill/>
          <a:ln w="12700" cap="flat">
            <a:noFill/>
            <a:miter lim="800000"/>
            <a:headEnd type="none" w="med" len="med"/>
            <a:tailEnd type="none" w="med" len="med"/>
          </a:ln>
        </p:spPr>
        <p:txBody>
          <a:bodyPr lIns="0" tIns="0" rIns="40636" bIns="0"/>
          <a:lstStyle/>
          <a:p>
            <a:pPr marL="40180"/>
            <a:endParaRPr lang="es-ES" sz="1500" dirty="0" smtClean="0">
              <a:ea typeface="Lucida Grande" charset="0"/>
              <a:cs typeface="Lucida Grande" charset="0"/>
              <a:sym typeface="Arial" charset="0"/>
            </a:endParaRPr>
          </a:p>
          <a:p>
            <a:pPr marL="40180"/>
            <a:endParaRPr lang="es-ES" sz="1500" dirty="0">
              <a:ea typeface="Arial Bold" charset="0"/>
              <a:cs typeface="Arial Bold" charset="0"/>
            </a:endParaRPr>
          </a:p>
        </p:txBody>
      </p:sp>
      <p:sp>
        <p:nvSpPr>
          <p:cNvPr id="13" name="5 CuadroTexto"/>
          <p:cNvSpPr txBox="1"/>
          <p:nvPr/>
        </p:nvSpPr>
        <p:spPr>
          <a:xfrm>
            <a:off x="2195736" y="6597352"/>
            <a:ext cx="6592416" cy="203419"/>
          </a:xfrm>
          <a:prstGeom prst="rect">
            <a:avLst/>
          </a:prstGeom>
          <a:noFill/>
        </p:spPr>
        <p:txBody>
          <a:bodyPr wrap="square" lIns="64291" tIns="32146" rIns="64291" bIns="32146" rtlCol="0">
            <a:spAutoFit/>
          </a:bodyPr>
          <a:lstStyle/>
          <a:p>
            <a:pPr algn="r">
              <a:spcBef>
                <a:spcPts val="0"/>
              </a:spcBef>
            </a:pPr>
            <a:r>
              <a:rPr lang="es-ES" sz="900" b="0" dirty="0" smtClean="0"/>
              <a:t>Font : </a:t>
            </a:r>
            <a:r>
              <a:rPr lang="es-ES" sz="900" dirty="0" smtClean="0"/>
              <a:t>Informe Europeo sobre Drogas - Tendencias y novedades - EMCDDA, 2016</a:t>
            </a:r>
          </a:p>
        </p:txBody>
      </p:sp>
      <p:sp>
        <p:nvSpPr>
          <p:cNvPr id="8"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Tendències de consum </a:t>
            </a:r>
            <a:r>
              <a:rPr lang="ca-ES" sz="3200" dirty="0" smtClean="0">
                <a:latin typeface="Arial" pitchFamily="34" charset="0"/>
                <a:cs typeface="Arial" pitchFamily="34" charset="0"/>
              </a:rPr>
              <a:t>- Europa</a:t>
            </a:r>
            <a:endParaRPr lang="ca-ES" sz="3200" dirty="0">
              <a:latin typeface="Arial" pitchFamily="34" charset="0"/>
              <a:cs typeface="Arial" pitchFamily="34" charset="0"/>
            </a:endParaRPr>
          </a:p>
        </p:txBody>
      </p:sp>
      <p:sp>
        <p:nvSpPr>
          <p:cNvPr id="1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24</a:t>
            </a:fld>
            <a:endParaRPr lang="es-ES_tradnl" sz="1050" b="0" dirty="0">
              <a:solidFill>
                <a:schemeClr val="bg1">
                  <a:lumMod val="50000"/>
                </a:schemeClr>
              </a:solidFill>
            </a:endParaRPr>
          </a:p>
        </p:txBody>
      </p:sp>
      <p:pic>
        <p:nvPicPr>
          <p:cNvPr id="286722" name="Picture 2"/>
          <p:cNvPicPr>
            <a:picLocks noChangeAspect="1" noChangeArrowheads="1"/>
          </p:cNvPicPr>
          <p:nvPr/>
        </p:nvPicPr>
        <p:blipFill rotWithShape="1">
          <a:blip r:embed="rId2">
            <a:clrChange>
              <a:clrFrom>
                <a:srgbClr val="F7F7E7"/>
              </a:clrFrom>
              <a:clrTo>
                <a:srgbClr val="F7F7E7">
                  <a:alpha val="0"/>
                </a:srgbClr>
              </a:clrTo>
            </a:clrChange>
            <a:extLst>
              <a:ext uri="{28A0092B-C50C-407E-A947-70E740481C1C}">
                <a14:useLocalDpi xmlns:a14="http://schemas.microsoft.com/office/drawing/2010/main" val="0"/>
              </a:ext>
            </a:extLst>
          </a:blip>
          <a:srcRect t="12662"/>
          <a:stretch/>
        </p:blipFill>
        <p:spPr bwMode="auto">
          <a:xfrm>
            <a:off x="1152413" y="3284984"/>
            <a:ext cx="6875971" cy="321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idor de contingut 2"/>
          <p:cNvSpPr txBox="1">
            <a:spLocks/>
          </p:cNvSpPr>
          <p:nvPr/>
        </p:nvSpPr>
        <p:spPr bwMode="auto">
          <a:xfrm>
            <a:off x="683568" y="1484784"/>
            <a:ext cx="5688632" cy="1220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55600" indent="-342900" algn="just" eaLnBrk="0" hangingPunct="0">
              <a:lnSpc>
                <a:spcPts val="1900"/>
              </a:lnSpc>
              <a:spcBef>
                <a:spcPts val="0"/>
              </a:spcBef>
              <a:spcAft>
                <a:spcPts val="1200"/>
              </a:spcAft>
              <a:buClr>
                <a:srgbClr val="C00000"/>
              </a:buClr>
              <a:buSzPct val="100000"/>
              <a:buFont typeface="Arial" pitchFamily="34" charset="0"/>
              <a:buChar char="•"/>
              <a:defRPr/>
            </a:pPr>
            <a:r>
              <a:rPr lang="ca-ES" sz="2000" b="0" kern="0" dirty="0">
                <a:latin typeface="Arial" pitchFamily="34" charset="0"/>
                <a:cs typeface="Arial" pitchFamily="34" charset="0"/>
                <a:sym typeface="Arial Italic" charset="0"/>
              </a:rPr>
              <a:t>3 milions d’adults d’entre 15-64 anys (1%) consumeixen cànnabis </a:t>
            </a:r>
            <a:r>
              <a:rPr lang="ca-ES" sz="2000" kern="0" dirty="0">
                <a:latin typeface="Arial" pitchFamily="34" charset="0"/>
                <a:cs typeface="Arial" pitchFamily="34" charset="0"/>
                <a:sym typeface="Arial Italic" charset="0"/>
              </a:rPr>
              <a:t>a</a:t>
            </a:r>
            <a:r>
              <a:rPr lang="ca-ES" sz="2000" b="0" kern="0" dirty="0">
                <a:latin typeface="Arial" pitchFamily="34" charset="0"/>
                <a:cs typeface="Arial" pitchFamily="34" charset="0"/>
                <a:sym typeface="Arial Italic" charset="0"/>
              </a:rPr>
              <a:t> </a:t>
            </a:r>
            <a:r>
              <a:rPr lang="ca-ES" sz="2000" kern="0" dirty="0">
                <a:latin typeface="Arial" pitchFamily="34" charset="0"/>
                <a:cs typeface="Arial" pitchFamily="34" charset="0"/>
                <a:sym typeface="Arial Italic" charset="0"/>
              </a:rPr>
              <a:t>diari o quasi diari</a:t>
            </a:r>
            <a:r>
              <a:rPr lang="ca-ES" sz="2000" b="0" kern="0" dirty="0">
                <a:latin typeface="Arial" pitchFamily="34" charset="0"/>
                <a:cs typeface="Arial" pitchFamily="34" charset="0"/>
                <a:sym typeface="Arial Italic" charset="0"/>
              </a:rPr>
              <a:t>. </a:t>
            </a:r>
          </a:p>
          <a:p>
            <a:pPr marL="890588" lvl="2" indent="-342900" algn="just" eaLnBrk="0" hangingPunct="0">
              <a:lnSpc>
                <a:spcPts val="1900"/>
              </a:lnSpc>
              <a:spcBef>
                <a:spcPts val="0"/>
              </a:spcBef>
              <a:spcAft>
                <a:spcPts val="1200"/>
              </a:spcAft>
              <a:buClr>
                <a:srgbClr val="C00000"/>
              </a:buClr>
              <a:buSzPct val="100000"/>
              <a:buFont typeface="Wingdings" panose="05000000000000000000" pitchFamily="2" charset="2"/>
              <a:buChar char="Ø"/>
              <a:defRPr/>
            </a:pPr>
            <a:r>
              <a:rPr lang="ca-ES" sz="1600" b="0" kern="0" dirty="0">
                <a:latin typeface="Arial" pitchFamily="34" charset="0"/>
                <a:cs typeface="Arial" pitchFamily="34" charset="0"/>
                <a:sym typeface="Arial Italic" charset="0"/>
              </a:rPr>
              <a:t>Un 60% d’aquests tenen entre 15 i 34 anys i més del 75% són homes</a:t>
            </a:r>
          </a:p>
        </p:txBody>
      </p:sp>
      <p:sp>
        <p:nvSpPr>
          <p:cNvPr id="18" name="Contenidor de contingut 2"/>
          <p:cNvSpPr txBox="1">
            <a:spLocks/>
          </p:cNvSpPr>
          <p:nvPr/>
        </p:nvSpPr>
        <p:spPr bwMode="auto">
          <a:xfrm>
            <a:off x="6588224" y="1500643"/>
            <a:ext cx="1893869" cy="1107996"/>
          </a:xfrm>
          <a:prstGeom prst="rect">
            <a:avLst/>
          </a:prstGeom>
          <a:solidFill>
            <a:schemeClr val="bg1">
              <a:lumMod val="95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p>
            <a:pPr indent="12700" algn="just" eaLnBrk="0" hangingPunct="0">
              <a:spcBef>
                <a:spcPct val="20000"/>
              </a:spcBef>
              <a:spcAft>
                <a:spcPts val="600"/>
              </a:spcAft>
              <a:buClr>
                <a:srgbClr val="C00000"/>
              </a:buClr>
              <a:buSzPct val="100000"/>
              <a:defRPr/>
            </a:pPr>
            <a:r>
              <a:rPr lang="ca-ES" sz="1100" b="0" kern="0" dirty="0" err="1" smtClean="0">
                <a:latin typeface="Arial" pitchFamily="34" charset="0"/>
                <a:cs typeface="Arial" pitchFamily="34" charset="0"/>
              </a:rPr>
              <a:t>L’EMCDDA</a:t>
            </a:r>
            <a:r>
              <a:rPr lang="ca-ES" sz="1100" b="0" kern="0" dirty="0" smtClean="0">
                <a:latin typeface="Arial" pitchFamily="34" charset="0"/>
                <a:cs typeface="Arial" pitchFamily="34" charset="0"/>
              </a:rPr>
              <a:t> defineix com a </a:t>
            </a:r>
            <a:r>
              <a:rPr lang="ca-ES" sz="1100" kern="0" dirty="0" smtClean="0">
                <a:latin typeface="Arial" pitchFamily="34" charset="0"/>
                <a:cs typeface="Arial" pitchFamily="34" charset="0"/>
              </a:rPr>
              <a:t>CONSUM DE RISC </a:t>
            </a:r>
            <a:r>
              <a:rPr lang="ca-ES" sz="1100" b="0" kern="0" dirty="0" smtClean="0">
                <a:latin typeface="Arial" pitchFamily="34" charset="0"/>
                <a:cs typeface="Arial" pitchFamily="34" charset="0"/>
              </a:rPr>
              <a:t>el consum realitzat 20 dies o més durant els últims 30 dies (“consum diari o quasi diari”)*</a:t>
            </a:r>
            <a:endParaRPr lang="ca-ES" sz="1100" b="0" dirty="0" smtClean="0"/>
          </a:p>
        </p:txBody>
      </p:sp>
      <p:sp>
        <p:nvSpPr>
          <p:cNvPr id="9" name="Contenidor de contingut 2"/>
          <p:cNvSpPr txBox="1">
            <a:spLocks/>
          </p:cNvSpPr>
          <p:nvPr/>
        </p:nvSpPr>
        <p:spPr bwMode="auto">
          <a:xfrm>
            <a:off x="683567" y="2948995"/>
            <a:ext cx="7019987" cy="3359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55600" indent="-342900" algn="just" eaLnBrk="0" hangingPunct="0">
              <a:lnSpc>
                <a:spcPts val="1900"/>
              </a:lnSpc>
              <a:spcBef>
                <a:spcPts val="0"/>
              </a:spcBef>
              <a:spcAft>
                <a:spcPts val="1200"/>
              </a:spcAft>
              <a:buClr>
                <a:srgbClr val="C00000"/>
              </a:buClr>
              <a:buSzPct val="100000"/>
              <a:buFont typeface="Arial" pitchFamily="34" charset="0"/>
              <a:buChar char="•"/>
              <a:defRPr/>
            </a:pPr>
            <a:r>
              <a:rPr lang="ca-ES" sz="2000" b="0" kern="0" dirty="0" smtClean="0">
                <a:latin typeface="Arial" pitchFamily="34" charset="0"/>
                <a:cs typeface="Arial" pitchFamily="34" charset="0"/>
                <a:sym typeface="Arial Italic" charset="0"/>
              </a:rPr>
              <a:t>Consumidors de cànnabis que inicien tractament</a:t>
            </a:r>
            <a:endParaRPr lang="ca-ES" sz="2000" b="0" kern="0" dirty="0">
              <a:latin typeface="Arial" pitchFamily="34" charset="0"/>
              <a:cs typeface="Arial" pitchFamily="34" charset="0"/>
              <a:sym typeface="Arial Italic" charset="0"/>
            </a:endParaRPr>
          </a:p>
        </p:txBody>
      </p:sp>
    </p:spTree>
    <p:extLst>
      <p:ext uri="{BB962C8B-B14F-4D97-AF65-F5344CB8AC3E}">
        <p14:creationId xmlns:p14="http://schemas.microsoft.com/office/powerpoint/2010/main" val="387954498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928920773"/>
              </p:ext>
            </p:extLst>
          </p:nvPr>
        </p:nvGraphicFramePr>
        <p:xfrm>
          <a:off x="971600" y="2060848"/>
          <a:ext cx="7416824" cy="4247227"/>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idor de contingut 2"/>
          <p:cNvSpPr txBox="1">
            <a:spLocks/>
          </p:cNvSpPr>
          <p:nvPr/>
        </p:nvSpPr>
        <p:spPr bwMode="auto">
          <a:xfrm>
            <a:off x="323528" y="1404065"/>
            <a:ext cx="8424936" cy="584775"/>
          </a:xfrm>
          <a:prstGeom prst="rect">
            <a:avLst/>
          </a:prstGeom>
          <a:noFill/>
          <a:ln w="9525">
            <a:noFill/>
            <a:miter lim="800000"/>
            <a:headEnd/>
            <a:tailEnd/>
          </a:ln>
        </p:spPr>
        <p:txBody>
          <a:bodyPr wrap="square">
            <a:spAutoFit/>
          </a:bodyPr>
          <a:lstStyle/>
          <a:p>
            <a:pPr marL="533400" indent="-177800" eaLnBrk="0" hangingPunct="0">
              <a:spcBef>
                <a:spcPct val="20000"/>
              </a:spcBef>
              <a:spcAft>
                <a:spcPts val="600"/>
              </a:spcAft>
              <a:buClr>
                <a:srgbClr val="C00000"/>
              </a:buClr>
              <a:buSzPct val="100000"/>
              <a:buFont typeface="Arial" pitchFamily="34" charset="0"/>
              <a:buChar char="•"/>
              <a:defRPr/>
            </a:pPr>
            <a:r>
              <a:rPr lang="ca-ES" sz="1600" b="0" dirty="0">
                <a:solidFill>
                  <a:srgbClr val="000000"/>
                </a:solidFill>
                <a:latin typeface="Arial"/>
                <a:cs typeface="Arial" pitchFamily="34" charset="0"/>
              </a:rPr>
              <a:t>Comparativa </a:t>
            </a:r>
            <a:r>
              <a:rPr lang="ca-ES" sz="1600" b="0" dirty="0" smtClean="0">
                <a:solidFill>
                  <a:srgbClr val="000000"/>
                </a:solidFill>
                <a:latin typeface="Arial"/>
                <a:cs typeface="Arial" pitchFamily="34" charset="0"/>
              </a:rPr>
              <a:t>per Freqüències de consum en diferents </a:t>
            </a:r>
            <a:r>
              <a:rPr lang="ca-ES" sz="1600" b="0" dirty="0">
                <a:solidFill>
                  <a:srgbClr val="000000"/>
                </a:solidFill>
                <a:latin typeface="Arial"/>
                <a:cs typeface="Arial" pitchFamily="34" charset="0"/>
              </a:rPr>
              <a:t>franges </a:t>
            </a:r>
            <a:r>
              <a:rPr lang="ca-ES" sz="1600" b="0" dirty="0" smtClean="0">
                <a:solidFill>
                  <a:srgbClr val="000000"/>
                </a:solidFill>
                <a:latin typeface="Arial"/>
                <a:cs typeface="Arial" pitchFamily="34" charset="0"/>
              </a:rPr>
              <a:t>d’edat (%), </a:t>
            </a:r>
            <a:br>
              <a:rPr lang="ca-ES" sz="1600" b="0" dirty="0" smtClean="0">
                <a:solidFill>
                  <a:srgbClr val="000000"/>
                </a:solidFill>
                <a:latin typeface="Arial"/>
                <a:cs typeface="Arial" pitchFamily="34" charset="0"/>
              </a:rPr>
            </a:br>
            <a:r>
              <a:rPr lang="ca-ES" sz="1600" b="0" dirty="0" smtClean="0">
                <a:solidFill>
                  <a:srgbClr val="000000"/>
                </a:solidFill>
                <a:latin typeface="Arial"/>
                <a:cs typeface="Arial" pitchFamily="34" charset="0"/>
              </a:rPr>
              <a:t>2013/2014</a:t>
            </a:r>
            <a:endParaRPr lang="ca-ES" sz="1600" b="0" dirty="0">
              <a:solidFill>
                <a:srgbClr val="000000"/>
              </a:solidFill>
              <a:latin typeface="Arial"/>
              <a:cs typeface="Arial" pitchFamily="34" charset="0"/>
            </a:endParaRPr>
          </a:p>
        </p:txBody>
      </p:sp>
      <p:sp>
        <p:nvSpPr>
          <p:cNvPr id="16" name="Títol 1"/>
          <p:cNvSpPr txBox="1">
            <a:spLocks/>
          </p:cNvSpPr>
          <p:nvPr/>
        </p:nvSpPr>
        <p:spPr bwMode="auto">
          <a:xfrm>
            <a:off x="682624" y="188640"/>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3600"/>
              </a:lnSpc>
              <a:spcBef>
                <a:spcPts val="0"/>
              </a:spcBef>
            </a:pPr>
            <a:r>
              <a:rPr lang="ca-ES" sz="3600" dirty="0" smtClean="0">
                <a:solidFill>
                  <a:srgbClr val="C00000"/>
                </a:solidFill>
                <a:latin typeface="Arial"/>
                <a:cs typeface="Arial" pitchFamily="34" charset="0"/>
              </a:rPr>
              <a:t>Prevalences </a:t>
            </a:r>
            <a:r>
              <a:rPr lang="ca-ES" sz="3600" dirty="0">
                <a:solidFill>
                  <a:srgbClr val="C00000"/>
                </a:solidFill>
                <a:latin typeface="Arial"/>
                <a:cs typeface="Arial" pitchFamily="34" charset="0"/>
              </a:rPr>
              <a:t>de consum de Cànnabis </a:t>
            </a:r>
            <a:br>
              <a:rPr lang="ca-ES" sz="3600" dirty="0">
                <a:solidFill>
                  <a:srgbClr val="C00000"/>
                </a:solidFill>
                <a:latin typeface="Arial"/>
                <a:cs typeface="Arial" pitchFamily="34" charset="0"/>
              </a:rPr>
            </a:br>
            <a:r>
              <a:rPr lang="ca-ES" sz="3200" dirty="0" smtClean="0">
                <a:solidFill>
                  <a:srgbClr val="C00000"/>
                </a:solidFill>
                <a:latin typeface="Arial"/>
                <a:cs typeface="Arial" pitchFamily="34" charset="0"/>
              </a:rPr>
              <a:t>Catalunya</a:t>
            </a:r>
            <a:endParaRPr lang="ca-ES" sz="1800" b="0" kern="0" dirty="0">
              <a:solidFill>
                <a:srgbClr val="C00000"/>
              </a:solidFill>
              <a:latin typeface="Arial"/>
              <a:cs typeface="Arial" pitchFamily="34" charset="0"/>
            </a:endParaRPr>
          </a:p>
        </p:txBody>
      </p:sp>
      <p:sp>
        <p:nvSpPr>
          <p:cNvPr id="13" name="Text Box 5"/>
          <p:cNvSpPr txBox="1">
            <a:spLocks noChangeArrowheads="1"/>
          </p:cNvSpPr>
          <p:nvPr/>
        </p:nvSpPr>
        <p:spPr bwMode="auto">
          <a:xfrm>
            <a:off x="395536" y="6577622"/>
            <a:ext cx="8280920" cy="307762"/>
          </a:xfrm>
          <a:prstGeom prst="rect">
            <a:avLst/>
          </a:prstGeom>
          <a:noFill/>
          <a:ln w="9525">
            <a:noFill/>
            <a:miter lim="800000"/>
            <a:headEnd/>
            <a:tailEnd/>
          </a:ln>
        </p:spPr>
        <p:txBody>
          <a:bodyPr wrap="square" lIns="91425" tIns="45713" rIns="91425" bIns="45713">
            <a:spAutoFit/>
          </a:bodyPr>
          <a:lstStyle/>
          <a:p>
            <a:pPr marL="85725" indent="-85725" algn="r" eaLnBrk="0" hangingPunct="0">
              <a:spcBef>
                <a:spcPts val="0"/>
              </a:spcBef>
            </a:pPr>
            <a:r>
              <a:rPr lang="es-ES" sz="700" b="0" dirty="0">
                <a:solidFill>
                  <a:srgbClr val="000000"/>
                </a:solidFill>
                <a:latin typeface="Arial"/>
                <a:cs typeface="Arial" pitchFamily="34" charset="0"/>
              </a:rPr>
              <a:t>Font: </a:t>
            </a:r>
            <a:r>
              <a:rPr lang="es-ES" sz="700" b="0" dirty="0" err="1">
                <a:solidFill>
                  <a:srgbClr val="000000"/>
                </a:solidFill>
                <a:latin typeface="Arial"/>
                <a:cs typeface="Arial" pitchFamily="34" charset="0"/>
              </a:rPr>
              <a:t>Subdirecció</a:t>
            </a:r>
            <a:r>
              <a:rPr lang="es-ES" sz="700" b="0" dirty="0">
                <a:solidFill>
                  <a:srgbClr val="000000"/>
                </a:solidFill>
                <a:latin typeface="Arial"/>
                <a:cs typeface="Arial" pitchFamily="34" charset="0"/>
              </a:rPr>
              <a:t> General de </a:t>
            </a:r>
            <a:r>
              <a:rPr lang="es-ES" sz="700" b="0" dirty="0" err="1">
                <a:solidFill>
                  <a:srgbClr val="000000"/>
                </a:solidFill>
                <a:latin typeface="Arial"/>
                <a:cs typeface="Arial" pitchFamily="34" charset="0"/>
              </a:rPr>
              <a:t>Drogodependències.ASPCAT</a:t>
            </a:r>
            <a:r>
              <a:rPr lang="es-ES" sz="700" b="0" dirty="0">
                <a:solidFill>
                  <a:srgbClr val="000000"/>
                </a:solidFill>
                <a:latin typeface="Arial"/>
                <a:cs typeface="Arial" pitchFamily="34" charset="0"/>
              </a:rPr>
              <a:t>.-PNSD. </a:t>
            </a:r>
            <a:r>
              <a:rPr lang="ca-ES" sz="700" b="0" dirty="0">
                <a:solidFill>
                  <a:srgbClr val="000000"/>
                </a:solidFill>
                <a:latin typeface="Arial"/>
              </a:rPr>
              <a:t>Informe dels resultats per a Catalunya de l’Enquesta estatal sobre l’ús de drogues a l’ensenyament secundari (ESTUDES) 2014</a:t>
            </a:r>
            <a:endParaRPr lang="es-ES" sz="700" b="0" dirty="0">
              <a:solidFill>
                <a:srgbClr val="000000"/>
              </a:solidFill>
              <a:latin typeface="Arial"/>
              <a:cs typeface="Arial" pitchFamily="34" charset="0"/>
            </a:endParaRPr>
          </a:p>
          <a:p>
            <a:pPr marL="85725" indent="-85725" algn="r" eaLnBrk="0" hangingPunct="0">
              <a:spcBef>
                <a:spcPts val="0"/>
              </a:spcBef>
            </a:pPr>
            <a:r>
              <a:rPr lang="es-ES" sz="700" b="0" dirty="0">
                <a:solidFill>
                  <a:srgbClr val="000000"/>
                </a:solidFill>
                <a:latin typeface="Arial"/>
                <a:cs typeface="Arial" pitchFamily="34" charset="0"/>
              </a:rPr>
              <a:t>Font: </a:t>
            </a:r>
            <a:r>
              <a:rPr lang="es-ES" sz="700" b="0" dirty="0" err="1">
                <a:solidFill>
                  <a:srgbClr val="000000"/>
                </a:solidFill>
                <a:latin typeface="Arial"/>
                <a:cs typeface="Arial" pitchFamily="34" charset="0"/>
              </a:rPr>
              <a:t>Subdirecció</a:t>
            </a:r>
            <a:r>
              <a:rPr lang="es-ES" sz="700" b="0" dirty="0">
                <a:solidFill>
                  <a:srgbClr val="000000"/>
                </a:solidFill>
                <a:latin typeface="Arial"/>
                <a:cs typeface="Arial" pitchFamily="34" charset="0"/>
              </a:rPr>
              <a:t> General de </a:t>
            </a:r>
            <a:r>
              <a:rPr lang="es-ES" sz="700" b="0" dirty="0" err="1">
                <a:solidFill>
                  <a:srgbClr val="000000"/>
                </a:solidFill>
                <a:latin typeface="Arial"/>
                <a:cs typeface="Arial" pitchFamily="34" charset="0"/>
              </a:rPr>
              <a:t>Drogodependències.ASPCAT</a:t>
            </a:r>
            <a:r>
              <a:rPr lang="es-ES" sz="700" b="0" dirty="0">
                <a:solidFill>
                  <a:srgbClr val="000000"/>
                </a:solidFill>
                <a:latin typeface="Arial"/>
                <a:cs typeface="Arial" pitchFamily="34" charset="0"/>
              </a:rPr>
              <a:t>.-PNSD. Informe </a:t>
            </a:r>
            <a:r>
              <a:rPr lang="es-ES" sz="700" b="0" dirty="0" err="1">
                <a:solidFill>
                  <a:srgbClr val="000000"/>
                </a:solidFill>
                <a:latin typeface="Arial"/>
                <a:cs typeface="Arial" pitchFamily="34" charset="0"/>
              </a:rPr>
              <a:t>dels</a:t>
            </a:r>
            <a:r>
              <a:rPr lang="es-ES" sz="700" b="0" dirty="0">
                <a:solidFill>
                  <a:srgbClr val="000000"/>
                </a:solidFill>
                <a:latin typeface="Arial"/>
                <a:cs typeface="Arial" pitchFamily="34" charset="0"/>
              </a:rPr>
              <a:t> </a:t>
            </a:r>
            <a:r>
              <a:rPr lang="es-ES" sz="700" b="0" dirty="0" err="1">
                <a:solidFill>
                  <a:srgbClr val="000000"/>
                </a:solidFill>
                <a:latin typeface="Arial"/>
                <a:cs typeface="Arial" pitchFamily="34" charset="0"/>
              </a:rPr>
              <a:t>resultats</a:t>
            </a:r>
            <a:r>
              <a:rPr lang="es-ES" sz="700" b="0" dirty="0">
                <a:solidFill>
                  <a:srgbClr val="000000"/>
                </a:solidFill>
                <a:latin typeface="Arial"/>
                <a:cs typeface="Arial" pitchFamily="34" charset="0"/>
              </a:rPr>
              <a:t> per a Catalunya de </a:t>
            </a:r>
            <a:r>
              <a:rPr lang="es-ES" sz="700" b="0" dirty="0" err="1">
                <a:solidFill>
                  <a:srgbClr val="000000"/>
                </a:solidFill>
                <a:latin typeface="Arial"/>
                <a:cs typeface="Arial" pitchFamily="34" charset="0"/>
              </a:rPr>
              <a:t>l’Enquesta</a:t>
            </a:r>
            <a:r>
              <a:rPr lang="es-ES" sz="700" b="0" dirty="0">
                <a:solidFill>
                  <a:srgbClr val="000000"/>
                </a:solidFill>
                <a:latin typeface="Arial"/>
                <a:cs typeface="Arial" pitchFamily="34" charset="0"/>
              </a:rPr>
              <a:t> </a:t>
            </a:r>
            <a:r>
              <a:rPr lang="es-ES" sz="700" b="0" dirty="0" err="1">
                <a:solidFill>
                  <a:srgbClr val="000000"/>
                </a:solidFill>
                <a:latin typeface="Arial"/>
                <a:cs typeface="Arial" pitchFamily="34" charset="0"/>
              </a:rPr>
              <a:t>domiciliària</a:t>
            </a:r>
            <a:r>
              <a:rPr lang="es-ES" sz="700" b="0" dirty="0">
                <a:solidFill>
                  <a:srgbClr val="000000"/>
                </a:solidFill>
                <a:latin typeface="Arial"/>
                <a:cs typeface="Arial" pitchFamily="34" charset="0"/>
              </a:rPr>
              <a:t> sobre alcohol i drogues a </a:t>
            </a:r>
            <a:r>
              <a:rPr lang="es-ES" sz="700" b="0" dirty="0" err="1">
                <a:solidFill>
                  <a:srgbClr val="000000"/>
                </a:solidFill>
                <a:latin typeface="Arial"/>
                <a:cs typeface="Arial" pitchFamily="34" charset="0"/>
              </a:rPr>
              <a:t>Espanya</a:t>
            </a:r>
            <a:r>
              <a:rPr lang="es-ES" sz="700" b="0" dirty="0">
                <a:solidFill>
                  <a:srgbClr val="000000"/>
                </a:solidFill>
                <a:latin typeface="Arial"/>
                <a:cs typeface="Arial" pitchFamily="34" charset="0"/>
              </a:rPr>
              <a:t> (EDADES) 2013</a:t>
            </a:r>
            <a:endParaRPr lang="es-ES" sz="700" dirty="0">
              <a:solidFill>
                <a:srgbClr val="000000"/>
              </a:solidFill>
              <a:latin typeface="Arial"/>
              <a:cs typeface="Arial" pitchFamily="34" charset="0"/>
            </a:endParaRPr>
          </a:p>
        </p:txBody>
      </p:sp>
      <p:sp>
        <p:nvSpPr>
          <p:cNvPr id="6"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25</a:t>
            </a:fld>
            <a:endParaRPr lang="es-ES_tradnl" sz="1050" b="0" dirty="0">
              <a:solidFill>
                <a:schemeClr val="bg1">
                  <a:lumMod val="50000"/>
                </a:schemeClr>
              </a:solidFill>
            </a:endParaRPr>
          </a:p>
        </p:txBody>
      </p:sp>
    </p:spTree>
    <p:extLst>
      <p:ext uri="{BB962C8B-B14F-4D97-AF65-F5344CB8AC3E}">
        <p14:creationId xmlns:p14="http://schemas.microsoft.com/office/powerpoint/2010/main" val="135463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idor de contingut 2"/>
          <p:cNvSpPr txBox="1">
            <a:spLocks/>
          </p:cNvSpPr>
          <p:nvPr/>
        </p:nvSpPr>
        <p:spPr bwMode="auto">
          <a:xfrm>
            <a:off x="323528" y="1404065"/>
            <a:ext cx="8424936" cy="338554"/>
          </a:xfrm>
          <a:prstGeom prst="rect">
            <a:avLst/>
          </a:prstGeom>
          <a:noFill/>
          <a:ln w="9525">
            <a:noFill/>
            <a:miter lim="800000"/>
            <a:headEnd/>
            <a:tailEnd/>
          </a:ln>
        </p:spPr>
        <p:txBody>
          <a:bodyPr wrap="square">
            <a:spAutoFit/>
          </a:bodyPr>
          <a:lstStyle/>
          <a:p>
            <a:pPr marL="533400" indent="-177800" eaLnBrk="0" hangingPunct="0">
              <a:spcBef>
                <a:spcPct val="20000"/>
              </a:spcBef>
              <a:spcAft>
                <a:spcPts val="600"/>
              </a:spcAft>
              <a:buClr>
                <a:srgbClr val="C00000"/>
              </a:buClr>
              <a:buSzPct val="100000"/>
              <a:buFont typeface="Arial" pitchFamily="34" charset="0"/>
              <a:buChar char="•"/>
              <a:defRPr/>
            </a:pPr>
            <a:r>
              <a:rPr lang="ca-ES" sz="1600" b="0" dirty="0">
                <a:solidFill>
                  <a:srgbClr val="000000"/>
                </a:solidFill>
                <a:latin typeface="Arial"/>
                <a:cs typeface="Arial" pitchFamily="34" charset="0"/>
              </a:rPr>
              <a:t>Comparativa </a:t>
            </a:r>
            <a:r>
              <a:rPr lang="ca-ES" sz="1600" b="0" dirty="0" smtClean="0">
                <a:solidFill>
                  <a:srgbClr val="000000"/>
                </a:solidFill>
                <a:latin typeface="Arial"/>
                <a:cs typeface="Arial" pitchFamily="34" charset="0"/>
              </a:rPr>
              <a:t>per Freqüències de consum en les següents franges d’edat (%):</a:t>
            </a:r>
            <a:endParaRPr lang="ca-ES" sz="1600" b="0" dirty="0">
              <a:solidFill>
                <a:srgbClr val="000000"/>
              </a:solidFill>
              <a:latin typeface="Arial"/>
              <a:cs typeface="Arial" pitchFamily="34" charset="0"/>
            </a:endParaRPr>
          </a:p>
        </p:txBody>
      </p:sp>
      <p:sp>
        <p:nvSpPr>
          <p:cNvPr id="16" name="Títol 1"/>
          <p:cNvSpPr txBox="1">
            <a:spLocks/>
          </p:cNvSpPr>
          <p:nvPr/>
        </p:nvSpPr>
        <p:spPr bwMode="auto">
          <a:xfrm>
            <a:off x="682624" y="188640"/>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3600"/>
              </a:lnSpc>
              <a:spcBef>
                <a:spcPts val="0"/>
              </a:spcBef>
            </a:pPr>
            <a:r>
              <a:rPr lang="ca-ES" sz="3600" dirty="0" smtClean="0">
                <a:solidFill>
                  <a:srgbClr val="C00000"/>
                </a:solidFill>
                <a:latin typeface="Arial"/>
                <a:cs typeface="Arial" pitchFamily="34" charset="0"/>
              </a:rPr>
              <a:t>Evolució del </a:t>
            </a:r>
            <a:r>
              <a:rPr lang="ca-ES" sz="3600" dirty="0">
                <a:solidFill>
                  <a:srgbClr val="C00000"/>
                </a:solidFill>
                <a:latin typeface="Arial"/>
                <a:cs typeface="Arial" pitchFamily="34" charset="0"/>
              </a:rPr>
              <a:t>consum de Cànnabis </a:t>
            </a:r>
            <a:br>
              <a:rPr lang="ca-ES" sz="3600" dirty="0">
                <a:solidFill>
                  <a:srgbClr val="C00000"/>
                </a:solidFill>
                <a:latin typeface="Arial"/>
                <a:cs typeface="Arial" pitchFamily="34" charset="0"/>
              </a:rPr>
            </a:br>
            <a:r>
              <a:rPr lang="ca-ES" sz="3200" dirty="0" smtClean="0">
                <a:solidFill>
                  <a:srgbClr val="C00000"/>
                </a:solidFill>
                <a:latin typeface="Arial"/>
                <a:cs typeface="Arial" pitchFamily="34" charset="0"/>
              </a:rPr>
              <a:t>Catalunya</a:t>
            </a:r>
            <a:endParaRPr lang="ca-ES" sz="1800" b="0" kern="0" dirty="0">
              <a:solidFill>
                <a:srgbClr val="C00000"/>
              </a:solidFill>
              <a:latin typeface="Arial"/>
              <a:cs typeface="Arial" pitchFamily="34" charset="0"/>
            </a:endParaRPr>
          </a:p>
        </p:txBody>
      </p:sp>
      <p:sp>
        <p:nvSpPr>
          <p:cNvPr id="13" name="Text Box 5"/>
          <p:cNvSpPr txBox="1">
            <a:spLocks noChangeArrowheads="1"/>
          </p:cNvSpPr>
          <p:nvPr/>
        </p:nvSpPr>
        <p:spPr bwMode="auto">
          <a:xfrm>
            <a:off x="395536" y="6577622"/>
            <a:ext cx="8280920" cy="307762"/>
          </a:xfrm>
          <a:prstGeom prst="rect">
            <a:avLst/>
          </a:prstGeom>
          <a:noFill/>
          <a:ln w="9525">
            <a:noFill/>
            <a:miter lim="800000"/>
            <a:headEnd/>
            <a:tailEnd/>
          </a:ln>
        </p:spPr>
        <p:txBody>
          <a:bodyPr wrap="square" lIns="91425" tIns="45713" rIns="91425" bIns="45713">
            <a:spAutoFit/>
          </a:bodyPr>
          <a:lstStyle/>
          <a:p>
            <a:pPr marL="85725" indent="-85725" algn="r" eaLnBrk="0" hangingPunct="0">
              <a:spcBef>
                <a:spcPts val="0"/>
              </a:spcBef>
            </a:pPr>
            <a:r>
              <a:rPr lang="es-ES" sz="700" b="0" dirty="0">
                <a:solidFill>
                  <a:srgbClr val="000000"/>
                </a:solidFill>
                <a:latin typeface="Arial"/>
                <a:cs typeface="Arial" pitchFamily="34" charset="0"/>
              </a:rPr>
              <a:t>Font: </a:t>
            </a:r>
            <a:r>
              <a:rPr lang="es-ES" sz="700" b="0" dirty="0" err="1">
                <a:solidFill>
                  <a:srgbClr val="000000"/>
                </a:solidFill>
                <a:latin typeface="Arial"/>
                <a:cs typeface="Arial" pitchFamily="34" charset="0"/>
              </a:rPr>
              <a:t>Subdirecció</a:t>
            </a:r>
            <a:r>
              <a:rPr lang="es-ES" sz="700" b="0" dirty="0">
                <a:solidFill>
                  <a:srgbClr val="000000"/>
                </a:solidFill>
                <a:latin typeface="Arial"/>
                <a:cs typeface="Arial" pitchFamily="34" charset="0"/>
              </a:rPr>
              <a:t> General de </a:t>
            </a:r>
            <a:r>
              <a:rPr lang="es-ES" sz="700" b="0" dirty="0" err="1">
                <a:solidFill>
                  <a:srgbClr val="000000"/>
                </a:solidFill>
                <a:latin typeface="Arial"/>
                <a:cs typeface="Arial" pitchFamily="34" charset="0"/>
              </a:rPr>
              <a:t>Drogodependències.ASPCAT</a:t>
            </a:r>
            <a:r>
              <a:rPr lang="es-ES" sz="700" b="0" dirty="0">
                <a:solidFill>
                  <a:srgbClr val="000000"/>
                </a:solidFill>
                <a:latin typeface="Arial"/>
                <a:cs typeface="Arial" pitchFamily="34" charset="0"/>
              </a:rPr>
              <a:t>.-PNSD. </a:t>
            </a:r>
            <a:r>
              <a:rPr lang="ca-ES" sz="700" b="0" dirty="0">
                <a:solidFill>
                  <a:srgbClr val="000000"/>
                </a:solidFill>
                <a:latin typeface="Arial"/>
              </a:rPr>
              <a:t>Informe dels resultats per a Catalunya de l’Enquesta estatal sobre l’ús de drogues a l’ensenyament secundari (ESTUDES) 2014</a:t>
            </a:r>
            <a:endParaRPr lang="es-ES" sz="700" b="0" dirty="0">
              <a:solidFill>
                <a:srgbClr val="000000"/>
              </a:solidFill>
              <a:latin typeface="Arial"/>
              <a:cs typeface="Arial" pitchFamily="34" charset="0"/>
            </a:endParaRPr>
          </a:p>
          <a:p>
            <a:pPr marL="85725" indent="-85725" algn="r" eaLnBrk="0" hangingPunct="0">
              <a:spcBef>
                <a:spcPts val="0"/>
              </a:spcBef>
            </a:pPr>
            <a:r>
              <a:rPr lang="es-ES" sz="700" b="0" dirty="0">
                <a:solidFill>
                  <a:srgbClr val="000000"/>
                </a:solidFill>
                <a:latin typeface="Arial"/>
                <a:cs typeface="Arial" pitchFamily="34" charset="0"/>
              </a:rPr>
              <a:t>Font: </a:t>
            </a:r>
            <a:r>
              <a:rPr lang="es-ES" sz="700" b="0" dirty="0" err="1">
                <a:solidFill>
                  <a:srgbClr val="000000"/>
                </a:solidFill>
                <a:latin typeface="Arial"/>
                <a:cs typeface="Arial" pitchFamily="34" charset="0"/>
              </a:rPr>
              <a:t>Subdirecció</a:t>
            </a:r>
            <a:r>
              <a:rPr lang="es-ES" sz="700" b="0" dirty="0">
                <a:solidFill>
                  <a:srgbClr val="000000"/>
                </a:solidFill>
                <a:latin typeface="Arial"/>
                <a:cs typeface="Arial" pitchFamily="34" charset="0"/>
              </a:rPr>
              <a:t> General de </a:t>
            </a:r>
            <a:r>
              <a:rPr lang="es-ES" sz="700" b="0" dirty="0" err="1">
                <a:solidFill>
                  <a:srgbClr val="000000"/>
                </a:solidFill>
                <a:latin typeface="Arial"/>
                <a:cs typeface="Arial" pitchFamily="34" charset="0"/>
              </a:rPr>
              <a:t>Drogodependències.ASPCAT</a:t>
            </a:r>
            <a:r>
              <a:rPr lang="es-ES" sz="700" b="0" dirty="0">
                <a:solidFill>
                  <a:srgbClr val="000000"/>
                </a:solidFill>
                <a:latin typeface="Arial"/>
                <a:cs typeface="Arial" pitchFamily="34" charset="0"/>
              </a:rPr>
              <a:t>.-PNSD. Informe </a:t>
            </a:r>
            <a:r>
              <a:rPr lang="es-ES" sz="700" b="0" dirty="0" err="1">
                <a:solidFill>
                  <a:srgbClr val="000000"/>
                </a:solidFill>
                <a:latin typeface="Arial"/>
                <a:cs typeface="Arial" pitchFamily="34" charset="0"/>
              </a:rPr>
              <a:t>dels</a:t>
            </a:r>
            <a:r>
              <a:rPr lang="es-ES" sz="700" b="0" dirty="0">
                <a:solidFill>
                  <a:srgbClr val="000000"/>
                </a:solidFill>
                <a:latin typeface="Arial"/>
                <a:cs typeface="Arial" pitchFamily="34" charset="0"/>
              </a:rPr>
              <a:t> </a:t>
            </a:r>
            <a:r>
              <a:rPr lang="es-ES" sz="700" b="0" dirty="0" err="1">
                <a:solidFill>
                  <a:srgbClr val="000000"/>
                </a:solidFill>
                <a:latin typeface="Arial"/>
                <a:cs typeface="Arial" pitchFamily="34" charset="0"/>
              </a:rPr>
              <a:t>resultats</a:t>
            </a:r>
            <a:r>
              <a:rPr lang="es-ES" sz="700" b="0" dirty="0">
                <a:solidFill>
                  <a:srgbClr val="000000"/>
                </a:solidFill>
                <a:latin typeface="Arial"/>
                <a:cs typeface="Arial" pitchFamily="34" charset="0"/>
              </a:rPr>
              <a:t> per a Catalunya de </a:t>
            </a:r>
            <a:r>
              <a:rPr lang="es-ES" sz="700" b="0" dirty="0" err="1">
                <a:solidFill>
                  <a:srgbClr val="000000"/>
                </a:solidFill>
                <a:latin typeface="Arial"/>
                <a:cs typeface="Arial" pitchFamily="34" charset="0"/>
              </a:rPr>
              <a:t>l’Enquesta</a:t>
            </a:r>
            <a:r>
              <a:rPr lang="es-ES" sz="700" b="0" dirty="0">
                <a:solidFill>
                  <a:srgbClr val="000000"/>
                </a:solidFill>
                <a:latin typeface="Arial"/>
                <a:cs typeface="Arial" pitchFamily="34" charset="0"/>
              </a:rPr>
              <a:t> </a:t>
            </a:r>
            <a:r>
              <a:rPr lang="es-ES" sz="700" b="0" dirty="0" err="1">
                <a:solidFill>
                  <a:srgbClr val="000000"/>
                </a:solidFill>
                <a:latin typeface="Arial"/>
                <a:cs typeface="Arial" pitchFamily="34" charset="0"/>
              </a:rPr>
              <a:t>domiciliària</a:t>
            </a:r>
            <a:r>
              <a:rPr lang="es-ES" sz="700" b="0" dirty="0">
                <a:solidFill>
                  <a:srgbClr val="000000"/>
                </a:solidFill>
                <a:latin typeface="Arial"/>
                <a:cs typeface="Arial" pitchFamily="34" charset="0"/>
              </a:rPr>
              <a:t> sobre alcohol i drogues a </a:t>
            </a:r>
            <a:r>
              <a:rPr lang="es-ES" sz="700" b="0" dirty="0" err="1">
                <a:solidFill>
                  <a:srgbClr val="000000"/>
                </a:solidFill>
                <a:latin typeface="Arial"/>
                <a:cs typeface="Arial" pitchFamily="34" charset="0"/>
              </a:rPr>
              <a:t>Espanya</a:t>
            </a:r>
            <a:r>
              <a:rPr lang="es-ES" sz="700" b="0" dirty="0">
                <a:solidFill>
                  <a:srgbClr val="000000"/>
                </a:solidFill>
                <a:latin typeface="Arial"/>
                <a:cs typeface="Arial" pitchFamily="34" charset="0"/>
              </a:rPr>
              <a:t> (EDADES) 2013</a:t>
            </a:r>
            <a:endParaRPr lang="es-ES" sz="700" dirty="0">
              <a:solidFill>
                <a:srgbClr val="000000"/>
              </a:solidFill>
              <a:latin typeface="Arial"/>
              <a:cs typeface="Arial" pitchFamily="34" charset="0"/>
            </a:endParaRPr>
          </a:p>
        </p:txBody>
      </p:sp>
      <p:grpSp>
        <p:nvGrpSpPr>
          <p:cNvPr id="6" name="Agrupa 5"/>
          <p:cNvGrpSpPr/>
          <p:nvPr/>
        </p:nvGrpSpPr>
        <p:grpSpPr>
          <a:xfrm>
            <a:off x="568562" y="2461344"/>
            <a:ext cx="8323918" cy="3626242"/>
            <a:chOff x="205349" y="1988840"/>
            <a:chExt cx="8938652" cy="3626242"/>
          </a:xfrm>
        </p:grpSpPr>
        <p:sp>
          <p:nvSpPr>
            <p:cNvPr id="7" name="Rectangle 6"/>
            <p:cNvSpPr/>
            <p:nvPr/>
          </p:nvSpPr>
          <p:spPr bwMode="auto">
            <a:xfrm>
              <a:off x="395536" y="1988840"/>
              <a:ext cx="8748464" cy="3168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graphicFrame>
          <p:nvGraphicFramePr>
            <p:cNvPr id="9" name="4 Gráfico"/>
            <p:cNvGraphicFramePr/>
            <p:nvPr>
              <p:extLst>
                <p:ext uri="{D42A27DB-BD31-4B8C-83A1-F6EECF244321}">
                  <p14:modId xmlns:p14="http://schemas.microsoft.com/office/powerpoint/2010/main" val="3863156927"/>
                </p:ext>
              </p:extLst>
            </p:nvPr>
          </p:nvGraphicFramePr>
          <p:xfrm>
            <a:off x="251520" y="2070914"/>
            <a:ext cx="6480720" cy="35441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5 Gráfico"/>
            <p:cNvGraphicFramePr/>
            <p:nvPr>
              <p:extLst>
                <p:ext uri="{D42A27DB-BD31-4B8C-83A1-F6EECF244321}">
                  <p14:modId xmlns:p14="http://schemas.microsoft.com/office/powerpoint/2010/main" val="467064708"/>
                </p:ext>
              </p:extLst>
            </p:nvPr>
          </p:nvGraphicFramePr>
          <p:xfrm>
            <a:off x="4751512" y="2117080"/>
            <a:ext cx="4392489" cy="3456384"/>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Connector recte 10"/>
            <p:cNvCxnSpPr/>
            <p:nvPr/>
          </p:nvCxnSpPr>
          <p:spPr bwMode="auto">
            <a:xfrm>
              <a:off x="251520" y="4509120"/>
              <a:ext cx="8784000" cy="0"/>
            </a:xfrm>
            <a:prstGeom prst="line">
              <a:avLst/>
            </a:prstGeom>
            <a:ln w="6350">
              <a:solidFill>
                <a:schemeClr val="bg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Connector recte 11"/>
            <p:cNvCxnSpPr/>
            <p:nvPr/>
          </p:nvCxnSpPr>
          <p:spPr bwMode="auto">
            <a:xfrm>
              <a:off x="205349" y="2236416"/>
              <a:ext cx="8784000" cy="0"/>
            </a:xfrm>
            <a:prstGeom prst="line">
              <a:avLst/>
            </a:prstGeom>
            <a:ln w="6350">
              <a:solidFill>
                <a:schemeClr val="bg2">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14" name="Picture 2"/>
          <p:cNvPicPr>
            <a:picLocks noChangeAspect="1" noChangeArrowheads="1"/>
          </p:cNvPicPr>
          <p:nvPr/>
        </p:nvPicPr>
        <p:blipFill>
          <a:blip r:embed="rId4"/>
          <a:srcRect/>
          <a:stretch>
            <a:fillRect/>
          </a:stretch>
        </p:blipFill>
        <p:spPr bwMode="auto">
          <a:xfrm>
            <a:off x="3491880" y="5312200"/>
            <a:ext cx="2697485" cy="621850"/>
          </a:xfrm>
          <a:prstGeom prst="rect">
            <a:avLst/>
          </a:prstGeom>
          <a:noFill/>
          <a:ln w="9525">
            <a:noFill/>
            <a:miter lim="800000"/>
            <a:headEnd/>
            <a:tailEnd/>
          </a:ln>
        </p:spPr>
      </p:pic>
      <p:sp>
        <p:nvSpPr>
          <p:cNvPr id="17" name="Contenidor de contingut 2"/>
          <p:cNvSpPr txBox="1">
            <a:spLocks/>
          </p:cNvSpPr>
          <p:nvPr/>
        </p:nvSpPr>
        <p:spPr bwMode="auto">
          <a:xfrm>
            <a:off x="4499992" y="1988840"/>
            <a:ext cx="8424936" cy="338554"/>
          </a:xfrm>
          <a:prstGeom prst="rect">
            <a:avLst/>
          </a:prstGeom>
          <a:noFill/>
          <a:ln w="9525">
            <a:noFill/>
            <a:miter lim="800000"/>
            <a:headEnd/>
            <a:tailEnd/>
          </a:ln>
        </p:spPr>
        <p:txBody>
          <a:bodyPr wrap="square">
            <a:spAutoFit/>
          </a:bodyPr>
          <a:lstStyle/>
          <a:p>
            <a:pPr marL="533400" indent="-177800" eaLnBrk="0" hangingPunct="0">
              <a:spcBef>
                <a:spcPct val="20000"/>
              </a:spcBef>
              <a:spcAft>
                <a:spcPts val="600"/>
              </a:spcAft>
              <a:buClr>
                <a:srgbClr val="C00000"/>
              </a:buClr>
              <a:buSzPct val="100000"/>
              <a:defRPr/>
            </a:pPr>
            <a:r>
              <a:rPr lang="ca-ES" sz="1600" u="sng" dirty="0" smtClean="0">
                <a:solidFill>
                  <a:srgbClr val="000000"/>
                </a:solidFill>
                <a:latin typeface="Arial"/>
                <a:cs typeface="Arial" pitchFamily="34" charset="0"/>
              </a:rPr>
              <a:t>15-64 ANYS (2013)</a:t>
            </a:r>
            <a:endParaRPr lang="ca-ES" sz="1600" u="sng" dirty="0">
              <a:solidFill>
                <a:srgbClr val="000000"/>
              </a:solidFill>
              <a:latin typeface="Arial"/>
              <a:cs typeface="Arial" pitchFamily="34" charset="0"/>
            </a:endParaRPr>
          </a:p>
        </p:txBody>
      </p:sp>
      <p:sp>
        <p:nvSpPr>
          <p:cNvPr id="15" name="Contenidor de contingut 2"/>
          <p:cNvSpPr txBox="1">
            <a:spLocks/>
          </p:cNvSpPr>
          <p:nvPr/>
        </p:nvSpPr>
        <p:spPr bwMode="auto">
          <a:xfrm>
            <a:off x="539552" y="2204864"/>
            <a:ext cx="8424936" cy="338554"/>
          </a:xfrm>
          <a:prstGeom prst="rect">
            <a:avLst/>
          </a:prstGeom>
          <a:noFill/>
          <a:ln w="9525">
            <a:noFill/>
            <a:miter lim="800000"/>
            <a:headEnd/>
            <a:tailEnd/>
          </a:ln>
        </p:spPr>
        <p:txBody>
          <a:bodyPr wrap="square">
            <a:spAutoFit/>
          </a:bodyPr>
          <a:lstStyle/>
          <a:p>
            <a:pPr marL="533400" indent="-177800" eaLnBrk="0" hangingPunct="0">
              <a:spcBef>
                <a:spcPct val="20000"/>
              </a:spcBef>
              <a:spcAft>
                <a:spcPts val="600"/>
              </a:spcAft>
              <a:buClr>
                <a:srgbClr val="C00000"/>
              </a:buClr>
              <a:buSzPct val="100000"/>
              <a:defRPr/>
            </a:pPr>
            <a:r>
              <a:rPr lang="ca-ES" sz="1600" dirty="0" smtClean="0">
                <a:solidFill>
                  <a:schemeClr val="tx1">
                    <a:lumMod val="50000"/>
                    <a:lumOff val="50000"/>
                  </a:schemeClr>
                </a:solidFill>
                <a:latin typeface="Arial"/>
                <a:cs typeface="Arial" pitchFamily="34" charset="0"/>
              </a:rPr>
              <a:t>14-18 anys (2014)</a:t>
            </a:r>
            <a:endParaRPr lang="ca-ES" sz="1600" dirty="0">
              <a:solidFill>
                <a:schemeClr val="tx1">
                  <a:lumMod val="50000"/>
                  <a:lumOff val="50000"/>
                </a:schemeClr>
              </a:solidFill>
              <a:latin typeface="Arial"/>
              <a:cs typeface="Arial" pitchFamily="34" charset="0"/>
            </a:endParaRPr>
          </a:p>
        </p:txBody>
      </p:sp>
      <p:sp>
        <p:nvSpPr>
          <p:cNvPr id="18"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26</a:t>
            </a:fld>
            <a:endParaRPr lang="es-ES_tradnl" sz="1050" b="0" dirty="0">
              <a:solidFill>
                <a:schemeClr val="bg1">
                  <a:lumMod val="50000"/>
                </a:schemeClr>
              </a:solidFill>
            </a:endParaRPr>
          </a:p>
        </p:txBody>
      </p:sp>
    </p:spTree>
    <p:extLst>
      <p:ext uri="{BB962C8B-B14F-4D97-AF65-F5344CB8AC3E}">
        <p14:creationId xmlns:p14="http://schemas.microsoft.com/office/powerpoint/2010/main" val="135463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42785" name="Picture 1"/>
          <p:cNvPicPr>
            <a:picLocks noChangeAspect="1" noChangeArrowheads="1"/>
          </p:cNvPicPr>
          <p:nvPr/>
        </p:nvPicPr>
        <p:blipFill>
          <a:blip r:embed="rId4"/>
          <a:srcRect/>
          <a:stretch>
            <a:fillRect/>
          </a:stretch>
        </p:blipFill>
        <p:spPr bwMode="auto">
          <a:xfrm>
            <a:off x="970979" y="1918621"/>
            <a:ext cx="6552000" cy="3657109"/>
          </a:xfrm>
          <a:prstGeom prst="rect">
            <a:avLst/>
          </a:prstGeom>
          <a:noFill/>
          <a:ln w="9525">
            <a:noFill/>
            <a:miter lim="800000"/>
            <a:headEnd/>
            <a:tailEnd/>
          </a:ln>
        </p:spPr>
      </p:pic>
      <p:sp>
        <p:nvSpPr>
          <p:cNvPr id="5" name="Contenidor de contingut 2"/>
          <p:cNvSpPr txBox="1">
            <a:spLocks/>
          </p:cNvSpPr>
          <p:nvPr/>
        </p:nvSpPr>
        <p:spPr bwMode="auto">
          <a:xfrm>
            <a:off x="323850" y="1412875"/>
            <a:ext cx="7920038" cy="400050"/>
          </a:xfrm>
          <a:prstGeom prst="rect">
            <a:avLst/>
          </a:prstGeom>
          <a:noFill/>
          <a:ln w="9525">
            <a:noFill/>
            <a:miter lim="800000"/>
            <a:headEnd/>
            <a:tailEnd/>
          </a:ln>
        </p:spPr>
        <p:txBody>
          <a:bodyPr>
            <a:spAutoFit/>
          </a:bodyPr>
          <a:lstStyle/>
          <a:p>
            <a:pPr marL="533400" indent="-177800" algn="just" eaLnBrk="0" hangingPunct="0">
              <a:spcBef>
                <a:spcPct val="20000"/>
              </a:spcBef>
              <a:spcAft>
                <a:spcPts val="600"/>
              </a:spcAft>
              <a:buClr>
                <a:srgbClr val="C00000"/>
              </a:buClr>
              <a:buSzPct val="100000"/>
              <a:buFont typeface="Arial" pitchFamily="34" charset="0"/>
              <a:buChar char="•"/>
              <a:defRPr/>
            </a:pPr>
            <a:r>
              <a:rPr lang="ca-ES" sz="2000" dirty="0" smtClean="0">
                <a:solidFill>
                  <a:srgbClr val="000000"/>
                </a:solidFill>
                <a:latin typeface="Arial" pitchFamily="34" charset="0"/>
                <a:cs typeface="Arial" pitchFamily="34" charset="0"/>
              </a:rPr>
              <a:t>Edat </a:t>
            </a:r>
            <a:r>
              <a:rPr lang="ca-ES" sz="2000" dirty="0">
                <a:solidFill>
                  <a:srgbClr val="000000"/>
                </a:solidFill>
                <a:latin typeface="Arial" pitchFamily="34" charset="0"/>
                <a:cs typeface="Arial" pitchFamily="34" charset="0"/>
              </a:rPr>
              <a:t>mitjana en </a:t>
            </a:r>
            <a:r>
              <a:rPr lang="ca-ES" sz="2000" dirty="0" smtClean="0">
                <a:solidFill>
                  <a:srgbClr val="000000"/>
                </a:solidFill>
                <a:latin typeface="Arial" pitchFamily="34" charset="0"/>
                <a:cs typeface="Arial" pitchFamily="34" charset="0"/>
              </a:rPr>
              <a:t>anys</a:t>
            </a:r>
          </a:p>
        </p:txBody>
      </p:sp>
      <p:sp>
        <p:nvSpPr>
          <p:cNvPr id="6" name="Títol 1"/>
          <p:cNvSpPr txBox="1">
            <a:spLocks/>
          </p:cNvSpPr>
          <p:nvPr/>
        </p:nvSpPr>
        <p:spPr bwMode="auto">
          <a:xfrm>
            <a:off x="682624" y="188640"/>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3600"/>
              </a:lnSpc>
              <a:spcBef>
                <a:spcPts val="0"/>
              </a:spcBef>
            </a:pPr>
            <a:r>
              <a:rPr lang="ca-ES" sz="3600" dirty="0" smtClean="0">
                <a:solidFill>
                  <a:srgbClr val="C00000"/>
                </a:solidFill>
                <a:latin typeface="Arial" pitchFamily="34" charset="0"/>
                <a:cs typeface="Arial" pitchFamily="34" charset="0"/>
              </a:rPr>
              <a:t>Edat mitjana d’inici del consum</a:t>
            </a:r>
          </a:p>
          <a:p>
            <a:pPr eaLnBrk="0" hangingPunct="0">
              <a:lnSpc>
                <a:spcPts val="2200"/>
              </a:lnSpc>
              <a:spcBef>
                <a:spcPts val="0"/>
              </a:spcBef>
            </a:pPr>
            <a:r>
              <a:rPr lang="ca-ES" sz="1600" b="0" dirty="0" smtClean="0">
                <a:solidFill>
                  <a:srgbClr val="C00000"/>
                </a:solidFill>
                <a:latin typeface="Arial" pitchFamily="34" charset="0"/>
                <a:cs typeface="Arial" pitchFamily="34" charset="0"/>
              </a:rPr>
              <a:t>entre estudiants d’educació secundària 14-18 anys. Catalunya, 2014</a:t>
            </a:r>
            <a:endParaRPr lang="ca-ES" sz="1600" b="0" dirty="0">
              <a:solidFill>
                <a:srgbClr val="C00000"/>
              </a:solidFill>
              <a:latin typeface="Arial" pitchFamily="34" charset="0"/>
              <a:cs typeface="Arial" pitchFamily="34" charset="0"/>
            </a:endParaRPr>
          </a:p>
        </p:txBody>
      </p:sp>
      <p:sp>
        <p:nvSpPr>
          <p:cNvPr id="11" name="Text Box 5"/>
          <p:cNvSpPr txBox="1">
            <a:spLocks noChangeArrowheads="1"/>
          </p:cNvSpPr>
          <p:nvPr/>
        </p:nvSpPr>
        <p:spPr bwMode="auto">
          <a:xfrm>
            <a:off x="395536" y="6669360"/>
            <a:ext cx="8280920" cy="200041"/>
          </a:xfrm>
          <a:prstGeom prst="rect">
            <a:avLst/>
          </a:prstGeom>
          <a:noFill/>
          <a:ln w="9525">
            <a:noFill/>
            <a:miter lim="800000"/>
            <a:headEnd/>
            <a:tailEnd/>
          </a:ln>
        </p:spPr>
        <p:txBody>
          <a:bodyPr wrap="square" lIns="91425" tIns="45713" rIns="91425" bIns="45713">
            <a:spAutoFit/>
          </a:bodyPr>
          <a:lstStyle/>
          <a:p>
            <a:pPr marL="85725" indent="-85725" algn="r" eaLnBrk="0" hangingPunct="0">
              <a:spcBef>
                <a:spcPts val="0"/>
              </a:spcBef>
            </a:pPr>
            <a:r>
              <a:rPr lang="es-ES" sz="700" b="0" dirty="0">
                <a:solidFill>
                  <a:srgbClr val="000000"/>
                </a:solidFill>
                <a:latin typeface="Arial" pitchFamily="34" charset="0"/>
                <a:cs typeface="Arial" pitchFamily="34" charset="0"/>
              </a:rPr>
              <a:t>Font: </a:t>
            </a:r>
            <a:r>
              <a:rPr lang="es-ES" sz="700" b="0" dirty="0" err="1" smtClean="0">
                <a:solidFill>
                  <a:srgbClr val="000000"/>
                </a:solidFill>
                <a:latin typeface="Arial" pitchFamily="34" charset="0"/>
                <a:cs typeface="Arial" pitchFamily="34" charset="0"/>
              </a:rPr>
              <a:t>Subdirecció</a:t>
            </a:r>
            <a:r>
              <a:rPr lang="es-ES" sz="700" b="0" dirty="0" smtClean="0">
                <a:solidFill>
                  <a:srgbClr val="000000"/>
                </a:solidFill>
                <a:latin typeface="Arial" pitchFamily="34" charset="0"/>
                <a:cs typeface="Arial" pitchFamily="34" charset="0"/>
              </a:rPr>
              <a:t> General de </a:t>
            </a:r>
            <a:r>
              <a:rPr lang="es-ES" sz="700" b="0" dirty="0" err="1" smtClean="0">
                <a:solidFill>
                  <a:srgbClr val="000000"/>
                </a:solidFill>
                <a:latin typeface="Arial" pitchFamily="34" charset="0"/>
                <a:cs typeface="Arial" pitchFamily="34" charset="0"/>
              </a:rPr>
              <a:t>Drogodependències.ASPCAT</a:t>
            </a:r>
            <a:r>
              <a:rPr lang="es-ES" sz="700" b="0" dirty="0" smtClean="0">
                <a:solidFill>
                  <a:srgbClr val="000000"/>
                </a:solidFill>
                <a:latin typeface="Arial" pitchFamily="34" charset="0"/>
                <a:cs typeface="Arial" pitchFamily="34" charset="0"/>
              </a:rPr>
              <a:t>.-PNSD. </a:t>
            </a:r>
            <a:r>
              <a:rPr lang="ca-ES" sz="700" b="0" dirty="0" smtClean="0">
                <a:solidFill>
                  <a:srgbClr val="000000"/>
                </a:solidFill>
              </a:rPr>
              <a:t>Informe </a:t>
            </a:r>
            <a:r>
              <a:rPr lang="ca-ES" sz="700" b="0" dirty="0">
                <a:solidFill>
                  <a:srgbClr val="000000"/>
                </a:solidFill>
              </a:rPr>
              <a:t>dels resultats per a Catalunya de l’Enquesta estatal sobre l’ús de drogues a l’ensenyament secundari (ESTUDES) </a:t>
            </a:r>
            <a:r>
              <a:rPr lang="ca-ES" sz="700" b="0" dirty="0" smtClean="0">
                <a:solidFill>
                  <a:srgbClr val="000000"/>
                </a:solidFill>
              </a:rPr>
              <a:t>2014</a:t>
            </a:r>
            <a:endParaRPr lang="es-ES" sz="700" b="0" dirty="0">
              <a:solidFill>
                <a:srgbClr val="000000"/>
              </a:solidFill>
              <a:latin typeface="Arial" pitchFamily="34" charset="0"/>
              <a:cs typeface="Arial" pitchFamily="34" charset="0"/>
            </a:endParaRPr>
          </a:p>
        </p:txBody>
      </p:sp>
      <p:sp>
        <p:nvSpPr>
          <p:cNvPr id="2" name="1 Rectángulo redondeado"/>
          <p:cNvSpPr/>
          <p:nvPr/>
        </p:nvSpPr>
        <p:spPr bwMode="auto">
          <a:xfrm>
            <a:off x="970979" y="3501007"/>
            <a:ext cx="6625357" cy="216000"/>
          </a:xfrm>
          <a:prstGeom prst="roundRect">
            <a:avLst/>
          </a:prstGeom>
          <a:noFill/>
          <a:ln>
            <a:solidFill>
              <a:srgbClr val="C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7"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27</a:t>
            </a:fld>
            <a:endParaRPr lang="es-ES_tradnl" sz="1050" b="0" dirty="0">
              <a:solidFill>
                <a:schemeClr val="bg1">
                  <a:lumMod val="50000"/>
                </a:schemeClr>
              </a:solidFill>
            </a:endParaRPr>
          </a:p>
        </p:txBody>
      </p:sp>
    </p:spTree>
    <p:extLst>
      <p:ext uri="{BB962C8B-B14F-4D97-AF65-F5344CB8AC3E}">
        <p14:creationId xmlns:p14="http://schemas.microsoft.com/office/powerpoint/2010/main" val="346026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4479647" y="41771"/>
            <a:ext cx="184709" cy="373659"/>
          </a:xfrm>
          <a:prstGeom prst="rect">
            <a:avLst/>
          </a:prstGeom>
          <a:noFill/>
          <a:ln w="9525">
            <a:noFill/>
            <a:miter lim="800000"/>
            <a:headEnd/>
            <a:tailEnd/>
          </a:ln>
          <a:effectLst/>
        </p:spPr>
        <p:txBody>
          <a:bodyPr vert="horz" wrap="none" lIns="91430" tIns="45716" rIns="91430" bIns="45716" numCol="1" anchor="ctr" anchorCtr="0" compatLnSpc="1">
            <a:prstTxWarp prst="textNoShape">
              <a:avLst/>
            </a:prstTxWarp>
            <a:spAutoFit/>
          </a:bodyPr>
          <a:lstStyle/>
          <a:p>
            <a:pPr algn="just" defTabSz="914306"/>
            <a:endParaRPr lang="ca-ES" sz="1800">
              <a:latin typeface="Arial" pitchFamily="34" charset="0"/>
            </a:endParaRPr>
          </a:p>
        </p:txBody>
      </p:sp>
      <p:sp>
        <p:nvSpPr>
          <p:cNvPr id="8" name="Contenidor de contingut 2"/>
          <p:cNvSpPr txBox="1">
            <a:spLocks/>
          </p:cNvSpPr>
          <p:nvPr/>
        </p:nvSpPr>
        <p:spPr bwMode="auto">
          <a:xfrm>
            <a:off x="756456" y="1484784"/>
            <a:ext cx="7920000" cy="646331"/>
          </a:xfrm>
          <a:prstGeom prst="rect">
            <a:avLst/>
          </a:prstGeom>
          <a:solidFill>
            <a:schemeClr val="bg1">
              <a:lumMod val="95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p>
            <a:pPr marL="12700" algn="just" eaLnBrk="0" hangingPunct="0">
              <a:spcBef>
                <a:spcPct val="20000"/>
              </a:spcBef>
              <a:spcAft>
                <a:spcPts val="600"/>
              </a:spcAft>
              <a:buClr>
                <a:srgbClr val="C00000"/>
              </a:buClr>
              <a:buSzPct val="100000"/>
            </a:pPr>
            <a:r>
              <a:rPr lang="ca-ES" sz="1800" dirty="0">
                <a:latin typeface="Arial" pitchFamily="34" charset="0"/>
                <a:ea typeface="Arial Italic" charset="0"/>
                <a:cs typeface="Arial" pitchFamily="34" charset="0"/>
              </a:rPr>
              <a:t>Consum diari </a:t>
            </a:r>
            <a:r>
              <a:rPr lang="ca-ES" sz="1800" dirty="0" smtClean="0">
                <a:latin typeface="Arial" pitchFamily="34" charset="0"/>
                <a:ea typeface="Arial Italic" charset="0"/>
                <a:cs typeface="Arial" pitchFamily="34" charset="0"/>
              </a:rPr>
              <a:t>o quasi diari</a:t>
            </a:r>
            <a:r>
              <a:rPr lang="ca-ES" sz="1800" dirty="0">
                <a:latin typeface="Arial" pitchFamily="34" charset="0"/>
                <a:ea typeface="Arial Italic" charset="0"/>
                <a:cs typeface="Arial" pitchFamily="34" charset="0"/>
              </a:rPr>
              <a:t> </a:t>
            </a:r>
            <a:r>
              <a:rPr lang="ca-ES" sz="1800" b="0" dirty="0" smtClean="0">
                <a:latin typeface="Arial" pitchFamily="34" charset="0"/>
                <a:ea typeface="Arial Italic" charset="0"/>
                <a:cs typeface="Arial" pitchFamily="34" charset="0"/>
              </a:rPr>
              <a:t>(20 dies o més durant els últims 30 dies, segons </a:t>
            </a:r>
            <a:r>
              <a:rPr lang="ca-ES" sz="1800" b="0" dirty="0" err="1" smtClean="0">
                <a:latin typeface="Arial" pitchFamily="34" charset="0"/>
                <a:ea typeface="Arial Italic" charset="0"/>
                <a:cs typeface="Arial" pitchFamily="34" charset="0"/>
              </a:rPr>
              <a:t>l’EMCDDA</a:t>
            </a:r>
            <a:r>
              <a:rPr lang="ca-ES" sz="1800" b="0" dirty="0" smtClean="0">
                <a:latin typeface="Arial" pitchFamily="34" charset="0"/>
                <a:ea typeface="Arial Italic" charset="0"/>
                <a:cs typeface="Arial" pitchFamily="34" charset="0"/>
              </a:rPr>
              <a:t>).</a:t>
            </a:r>
            <a:endParaRPr lang="ca-ES" sz="1800" b="0" dirty="0">
              <a:latin typeface="Arial" pitchFamily="34" charset="0"/>
              <a:ea typeface="Arial Italic" charset="0"/>
              <a:cs typeface="Arial" pitchFamily="34" charset="0"/>
            </a:endParaRPr>
          </a:p>
        </p:txBody>
      </p:sp>
      <p:graphicFrame>
        <p:nvGraphicFramePr>
          <p:cNvPr id="9" name="Gràfic 8"/>
          <p:cNvGraphicFramePr/>
          <p:nvPr>
            <p:extLst>
              <p:ext uri="{D42A27DB-BD31-4B8C-83A1-F6EECF244321}">
                <p14:modId xmlns:p14="http://schemas.microsoft.com/office/powerpoint/2010/main" val="3459818608"/>
              </p:ext>
            </p:extLst>
          </p:nvPr>
        </p:nvGraphicFramePr>
        <p:xfrm>
          <a:off x="1403648" y="2276872"/>
          <a:ext cx="72008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QuadreDeText 12"/>
          <p:cNvSpPr txBox="1"/>
          <p:nvPr/>
        </p:nvSpPr>
        <p:spPr>
          <a:xfrm>
            <a:off x="2741735" y="4149080"/>
            <a:ext cx="534121" cy="276999"/>
          </a:xfrm>
          <a:prstGeom prst="rect">
            <a:avLst/>
          </a:prstGeom>
          <a:noFill/>
        </p:spPr>
        <p:txBody>
          <a:bodyPr wrap="none" rtlCol="0">
            <a:spAutoFit/>
          </a:bodyPr>
          <a:lstStyle/>
          <a:p>
            <a:r>
              <a:rPr lang="ca-ES" sz="1200" dirty="0" smtClean="0"/>
              <a:t>8,7%</a:t>
            </a:r>
            <a:endParaRPr lang="ca-ES" sz="1200" dirty="0"/>
          </a:p>
        </p:txBody>
      </p:sp>
      <p:sp>
        <p:nvSpPr>
          <p:cNvPr id="14" name="QuadreDeText 13"/>
          <p:cNvSpPr txBox="1"/>
          <p:nvPr/>
        </p:nvSpPr>
        <p:spPr>
          <a:xfrm>
            <a:off x="3317799" y="4487419"/>
            <a:ext cx="534121" cy="276999"/>
          </a:xfrm>
          <a:prstGeom prst="rect">
            <a:avLst/>
          </a:prstGeom>
          <a:noFill/>
        </p:spPr>
        <p:txBody>
          <a:bodyPr wrap="none" rtlCol="0">
            <a:spAutoFit/>
          </a:bodyPr>
          <a:lstStyle/>
          <a:p>
            <a:r>
              <a:rPr lang="ca-ES" sz="1200" dirty="0" smtClean="0"/>
              <a:t>2,4%</a:t>
            </a:r>
            <a:endParaRPr lang="ca-ES" sz="1200" dirty="0"/>
          </a:p>
        </p:txBody>
      </p:sp>
      <p:sp>
        <p:nvSpPr>
          <p:cNvPr id="15" name="QuadreDeText 14"/>
          <p:cNvSpPr txBox="1"/>
          <p:nvPr/>
        </p:nvSpPr>
        <p:spPr>
          <a:xfrm>
            <a:off x="3635896" y="3429000"/>
            <a:ext cx="534121" cy="276999"/>
          </a:xfrm>
          <a:prstGeom prst="rect">
            <a:avLst/>
          </a:prstGeom>
          <a:noFill/>
        </p:spPr>
        <p:txBody>
          <a:bodyPr wrap="none" rtlCol="0">
            <a:spAutoFit/>
          </a:bodyPr>
          <a:lstStyle/>
          <a:p>
            <a:r>
              <a:rPr lang="ca-ES" sz="1200" dirty="0" smtClean="0"/>
              <a:t>5,6%</a:t>
            </a:r>
            <a:endParaRPr lang="ca-ES" sz="1200" dirty="0"/>
          </a:p>
        </p:txBody>
      </p:sp>
      <p:sp>
        <p:nvSpPr>
          <p:cNvPr id="17" name="QuadreDeText 16"/>
          <p:cNvSpPr txBox="1"/>
          <p:nvPr/>
        </p:nvSpPr>
        <p:spPr>
          <a:xfrm>
            <a:off x="3851920" y="5024209"/>
            <a:ext cx="534121" cy="276999"/>
          </a:xfrm>
          <a:prstGeom prst="rect">
            <a:avLst/>
          </a:prstGeom>
          <a:noFill/>
        </p:spPr>
        <p:txBody>
          <a:bodyPr wrap="none" rtlCol="0">
            <a:spAutoFit/>
          </a:bodyPr>
          <a:lstStyle/>
          <a:p>
            <a:r>
              <a:rPr lang="ca-ES" sz="1200" dirty="0" smtClean="0"/>
              <a:t>3,5%</a:t>
            </a:r>
            <a:endParaRPr lang="ca-ES" sz="1200" dirty="0"/>
          </a:p>
        </p:txBody>
      </p:sp>
      <p:sp>
        <p:nvSpPr>
          <p:cNvPr id="18" name="QuadreDeText 17"/>
          <p:cNvSpPr txBox="1"/>
          <p:nvPr/>
        </p:nvSpPr>
        <p:spPr>
          <a:xfrm>
            <a:off x="4386041" y="4787680"/>
            <a:ext cx="534121" cy="276999"/>
          </a:xfrm>
          <a:prstGeom prst="rect">
            <a:avLst/>
          </a:prstGeom>
          <a:noFill/>
        </p:spPr>
        <p:txBody>
          <a:bodyPr wrap="none" rtlCol="0">
            <a:spAutoFit/>
          </a:bodyPr>
          <a:lstStyle/>
          <a:p>
            <a:r>
              <a:rPr lang="ca-ES" sz="1200" dirty="0" smtClean="0"/>
              <a:t>1,7%</a:t>
            </a:r>
            <a:endParaRPr lang="ca-ES" sz="1200" dirty="0"/>
          </a:p>
        </p:txBody>
      </p:sp>
      <p:sp>
        <p:nvSpPr>
          <p:cNvPr id="19" name="QuadreDeText 18"/>
          <p:cNvSpPr txBox="1"/>
          <p:nvPr/>
        </p:nvSpPr>
        <p:spPr>
          <a:xfrm>
            <a:off x="4570662" y="4221088"/>
            <a:ext cx="534121" cy="276999"/>
          </a:xfrm>
          <a:prstGeom prst="rect">
            <a:avLst/>
          </a:prstGeom>
          <a:noFill/>
        </p:spPr>
        <p:txBody>
          <a:bodyPr wrap="none" rtlCol="0">
            <a:spAutoFit/>
          </a:bodyPr>
          <a:lstStyle/>
          <a:p>
            <a:r>
              <a:rPr lang="ca-ES" sz="1200" dirty="0" smtClean="0"/>
              <a:t>2,6%</a:t>
            </a:r>
            <a:endParaRPr lang="ca-ES" sz="1200" dirty="0"/>
          </a:p>
        </p:txBody>
      </p:sp>
      <p:sp>
        <p:nvSpPr>
          <p:cNvPr id="20" name="QuadreDeText 19"/>
          <p:cNvSpPr txBox="1"/>
          <p:nvPr/>
        </p:nvSpPr>
        <p:spPr>
          <a:xfrm>
            <a:off x="5004048" y="4869160"/>
            <a:ext cx="534121" cy="276999"/>
          </a:xfrm>
          <a:prstGeom prst="rect">
            <a:avLst/>
          </a:prstGeom>
          <a:noFill/>
        </p:spPr>
        <p:txBody>
          <a:bodyPr wrap="none" rtlCol="0">
            <a:spAutoFit/>
          </a:bodyPr>
          <a:lstStyle/>
          <a:p>
            <a:r>
              <a:rPr lang="ca-ES" sz="1200" dirty="0" smtClean="0"/>
              <a:t>4,7%</a:t>
            </a:r>
            <a:endParaRPr lang="ca-ES" sz="1200" dirty="0"/>
          </a:p>
        </p:txBody>
      </p:sp>
      <p:sp>
        <p:nvSpPr>
          <p:cNvPr id="21" name="QuadreDeText 20"/>
          <p:cNvSpPr txBox="1"/>
          <p:nvPr/>
        </p:nvSpPr>
        <p:spPr>
          <a:xfrm>
            <a:off x="5561783" y="4926179"/>
            <a:ext cx="534121" cy="276999"/>
          </a:xfrm>
          <a:prstGeom prst="rect">
            <a:avLst/>
          </a:prstGeom>
          <a:noFill/>
        </p:spPr>
        <p:txBody>
          <a:bodyPr wrap="none" rtlCol="0">
            <a:spAutoFit/>
          </a:bodyPr>
          <a:lstStyle/>
          <a:p>
            <a:r>
              <a:rPr lang="ca-ES" sz="1200" dirty="0" smtClean="0"/>
              <a:t>1,8%</a:t>
            </a:r>
            <a:endParaRPr lang="ca-ES" sz="1200" dirty="0"/>
          </a:p>
        </p:txBody>
      </p:sp>
      <p:sp>
        <p:nvSpPr>
          <p:cNvPr id="22" name="QuadreDeText 21"/>
          <p:cNvSpPr txBox="1"/>
          <p:nvPr/>
        </p:nvSpPr>
        <p:spPr>
          <a:xfrm>
            <a:off x="5622055" y="4149080"/>
            <a:ext cx="534121" cy="276999"/>
          </a:xfrm>
          <a:prstGeom prst="rect">
            <a:avLst/>
          </a:prstGeom>
          <a:noFill/>
        </p:spPr>
        <p:txBody>
          <a:bodyPr wrap="none" rtlCol="0">
            <a:spAutoFit/>
          </a:bodyPr>
          <a:lstStyle/>
          <a:p>
            <a:r>
              <a:rPr lang="ca-ES" sz="1200" dirty="0" smtClean="0"/>
              <a:t>3,3%</a:t>
            </a:r>
            <a:endParaRPr lang="ca-ES" sz="1200" dirty="0"/>
          </a:p>
        </p:txBody>
      </p:sp>
      <p:sp>
        <p:nvSpPr>
          <p:cNvPr id="25"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28</a:t>
            </a:fld>
            <a:endParaRPr lang="es-ES_tradnl" sz="1050" b="0" dirty="0">
              <a:solidFill>
                <a:schemeClr val="bg1">
                  <a:lumMod val="50000"/>
                </a:schemeClr>
              </a:solidFill>
            </a:endParaRPr>
          </a:p>
        </p:txBody>
      </p:sp>
      <p:sp>
        <p:nvSpPr>
          <p:cNvPr id="24" name="Text Box 5"/>
          <p:cNvSpPr txBox="1">
            <a:spLocks noChangeArrowheads="1"/>
          </p:cNvSpPr>
          <p:nvPr/>
        </p:nvSpPr>
        <p:spPr bwMode="auto">
          <a:xfrm>
            <a:off x="395536" y="6613335"/>
            <a:ext cx="8280920" cy="200041"/>
          </a:xfrm>
          <a:prstGeom prst="rect">
            <a:avLst/>
          </a:prstGeom>
          <a:noFill/>
          <a:ln w="9525">
            <a:noFill/>
            <a:miter lim="800000"/>
            <a:headEnd/>
            <a:tailEnd/>
          </a:ln>
        </p:spPr>
        <p:txBody>
          <a:bodyPr wrap="square" lIns="91425" tIns="45713" rIns="91425" bIns="45713">
            <a:spAutoFit/>
          </a:bodyPr>
          <a:lstStyle/>
          <a:p>
            <a:pPr marL="85725" indent="-85725" algn="r" eaLnBrk="0" hangingPunct="0">
              <a:spcBef>
                <a:spcPts val="0"/>
              </a:spcBef>
            </a:pPr>
            <a:r>
              <a:rPr lang="es-ES" sz="700" b="0" dirty="0" smtClean="0">
                <a:solidFill>
                  <a:srgbClr val="000000"/>
                </a:solidFill>
                <a:latin typeface="Arial" pitchFamily="34" charset="0"/>
                <a:cs typeface="Arial" pitchFamily="34" charset="0"/>
              </a:rPr>
              <a:t>Font</a:t>
            </a:r>
            <a:r>
              <a:rPr lang="es-ES" sz="700" b="0" dirty="0">
                <a:solidFill>
                  <a:srgbClr val="000000"/>
                </a:solidFill>
                <a:latin typeface="Arial" pitchFamily="34" charset="0"/>
                <a:cs typeface="Arial" pitchFamily="34" charset="0"/>
              </a:rPr>
              <a:t>: </a:t>
            </a:r>
            <a:r>
              <a:rPr lang="es-ES" sz="700" b="0" dirty="0" err="1" smtClean="0">
                <a:solidFill>
                  <a:srgbClr val="000000"/>
                </a:solidFill>
                <a:latin typeface="Arial" pitchFamily="34" charset="0"/>
                <a:cs typeface="Arial" pitchFamily="34" charset="0"/>
              </a:rPr>
              <a:t>Subdirecció</a:t>
            </a:r>
            <a:r>
              <a:rPr lang="es-ES" sz="700" b="0" dirty="0" smtClean="0">
                <a:solidFill>
                  <a:srgbClr val="000000"/>
                </a:solidFill>
                <a:latin typeface="Arial" pitchFamily="34" charset="0"/>
                <a:cs typeface="Arial" pitchFamily="34" charset="0"/>
              </a:rPr>
              <a:t> General de </a:t>
            </a:r>
            <a:r>
              <a:rPr lang="es-ES" sz="700" b="0" dirty="0" err="1" smtClean="0">
                <a:solidFill>
                  <a:srgbClr val="000000"/>
                </a:solidFill>
                <a:latin typeface="Arial" pitchFamily="34" charset="0"/>
                <a:cs typeface="Arial" pitchFamily="34" charset="0"/>
              </a:rPr>
              <a:t>Drogodependències.ASPCAT</a:t>
            </a:r>
            <a:r>
              <a:rPr lang="es-ES" sz="700" b="0" dirty="0" smtClean="0">
                <a:solidFill>
                  <a:srgbClr val="000000"/>
                </a:solidFill>
                <a:latin typeface="Arial" pitchFamily="34" charset="0"/>
                <a:cs typeface="Arial" pitchFamily="34" charset="0"/>
              </a:rPr>
              <a:t>.-PNSD. Informe </a:t>
            </a:r>
            <a:r>
              <a:rPr lang="es-ES" sz="700" b="0" dirty="0" err="1">
                <a:solidFill>
                  <a:srgbClr val="000000"/>
                </a:solidFill>
                <a:latin typeface="Arial" pitchFamily="34" charset="0"/>
                <a:cs typeface="Arial" pitchFamily="34" charset="0"/>
              </a:rPr>
              <a:t>dels</a:t>
            </a:r>
            <a:r>
              <a:rPr lang="es-ES" sz="700" b="0" dirty="0">
                <a:solidFill>
                  <a:srgbClr val="000000"/>
                </a:solidFill>
                <a:latin typeface="Arial" pitchFamily="34" charset="0"/>
                <a:cs typeface="Arial" pitchFamily="34" charset="0"/>
              </a:rPr>
              <a:t> </a:t>
            </a:r>
            <a:r>
              <a:rPr lang="es-ES" sz="700" b="0" dirty="0" err="1" smtClean="0">
                <a:solidFill>
                  <a:srgbClr val="000000"/>
                </a:solidFill>
                <a:latin typeface="Arial" pitchFamily="34" charset="0"/>
                <a:cs typeface="Arial" pitchFamily="34" charset="0"/>
              </a:rPr>
              <a:t>resultats</a:t>
            </a:r>
            <a:r>
              <a:rPr lang="es-ES" sz="700" b="0" dirty="0" smtClean="0">
                <a:solidFill>
                  <a:srgbClr val="000000"/>
                </a:solidFill>
                <a:latin typeface="Arial" pitchFamily="34" charset="0"/>
                <a:cs typeface="Arial" pitchFamily="34" charset="0"/>
              </a:rPr>
              <a:t> per </a:t>
            </a:r>
            <a:r>
              <a:rPr lang="es-ES" sz="700" b="0" dirty="0">
                <a:solidFill>
                  <a:srgbClr val="000000"/>
                </a:solidFill>
                <a:latin typeface="Arial" pitchFamily="34" charset="0"/>
                <a:cs typeface="Arial" pitchFamily="34" charset="0"/>
              </a:rPr>
              <a:t>a </a:t>
            </a:r>
            <a:r>
              <a:rPr lang="es-ES" sz="700" b="0" dirty="0" smtClean="0">
                <a:solidFill>
                  <a:srgbClr val="000000"/>
                </a:solidFill>
                <a:latin typeface="Arial" pitchFamily="34" charset="0"/>
                <a:cs typeface="Arial" pitchFamily="34" charset="0"/>
              </a:rPr>
              <a:t>Catalunya de </a:t>
            </a:r>
            <a:r>
              <a:rPr lang="es-ES" sz="700" b="0" dirty="0" err="1">
                <a:solidFill>
                  <a:srgbClr val="000000"/>
                </a:solidFill>
                <a:latin typeface="Arial" pitchFamily="34" charset="0"/>
                <a:cs typeface="Arial" pitchFamily="34" charset="0"/>
              </a:rPr>
              <a:t>l’Enquesta</a:t>
            </a:r>
            <a:r>
              <a:rPr lang="es-ES" sz="700" b="0" dirty="0">
                <a:solidFill>
                  <a:srgbClr val="000000"/>
                </a:solidFill>
                <a:latin typeface="Arial" pitchFamily="34" charset="0"/>
                <a:cs typeface="Arial" pitchFamily="34" charset="0"/>
              </a:rPr>
              <a:t> </a:t>
            </a:r>
            <a:r>
              <a:rPr lang="es-ES" sz="700" b="0" dirty="0" err="1" smtClean="0">
                <a:solidFill>
                  <a:srgbClr val="000000"/>
                </a:solidFill>
                <a:latin typeface="Arial" pitchFamily="34" charset="0"/>
                <a:cs typeface="Arial" pitchFamily="34" charset="0"/>
              </a:rPr>
              <a:t>domiciliària</a:t>
            </a:r>
            <a:r>
              <a:rPr lang="es-ES" sz="700" b="0" dirty="0" smtClean="0">
                <a:solidFill>
                  <a:srgbClr val="000000"/>
                </a:solidFill>
                <a:latin typeface="Arial" pitchFamily="34" charset="0"/>
                <a:cs typeface="Arial" pitchFamily="34" charset="0"/>
              </a:rPr>
              <a:t> sobre </a:t>
            </a:r>
            <a:r>
              <a:rPr lang="es-ES" sz="700" b="0" dirty="0">
                <a:solidFill>
                  <a:srgbClr val="000000"/>
                </a:solidFill>
                <a:latin typeface="Arial" pitchFamily="34" charset="0"/>
                <a:cs typeface="Arial" pitchFamily="34" charset="0"/>
              </a:rPr>
              <a:t>alcohol i </a:t>
            </a:r>
            <a:r>
              <a:rPr lang="es-ES" sz="700" b="0" dirty="0" smtClean="0">
                <a:solidFill>
                  <a:srgbClr val="000000"/>
                </a:solidFill>
                <a:latin typeface="Arial" pitchFamily="34" charset="0"/>
                <a:cs typeface="Arial" pitchFamily="34" charset="0"/>
              </a:rPr>
              <a:t>drogues a </a:t>
            </a:r>
            <a:r>
              <a:rPr lang="es-ES" sz="700" b="0" dirty="0" err="1">
                <a:solidFill>
                  <a:srgbClr val="000000"/>
                </a:solidFill>
                <a:latin typeface="Arial" pitchFamily="34" charset="0"/>
                <a:cs typeface="Arial" pitchFamily="34" charset="0"/>
              </a:rPr>
              <a:t>Espanya</a:t>
            </a:r>
            <a:r>
              <a:rPr lang="es-ES" sz="700" b="0" dirty="0">
                <a:solidFill>
                  <a:srgbClr val="000000"/>
                </a:solidFill>
                <a:latin typeface="Arial" pitchFamily="34" charset="0"/>
                <a:cs typeface="Arial" pitchFamily="34" charset="0"/>
              </a:rPr>
              <a:t> (EDADES) </a:t>
            </a:r>
            <a:r>
              <a:rPr lang="es-ES" sz="700" b="0" dirty="0" smtClean="0">
                <a:solidFill>
                  <a:srgbClr val="000000"/>
                </a:solidFill>
                <a:latin typeface="Arial" pitchFamily="34" charset="0"/>
                <a:cs typeface="Arial" pitchFamily="34" charset="0"/>
              </a:rPr>
              <a:t>2013</a:t>
            </a:r>
            <a:endParaRPr lang="es-ES" sz="700" dirty="0" smtClean="0">
              <a:solidFill>
                <a:srgbClr val="000000"/>
              </a:solidFill>
              <a:latin typeface="Arial" pitchFamily="34" charset="0"/>
              <a:cs typeface="Arial" pitchFamily="34" charset="0"/>
            </a:endParaRPr>
          </a:p>
        </p:txBody>
      </p:sp>
      <p:sp>
        <p:nvSpPr>
          <p:cNvPr id="26" name="Títol 1"/>
          <p:cNvSpPr txBox="1">
            <a:spLocks/>
          </p:cNvSpPr>
          <p:nvPr/>
        </p:nvSpPr>
        <p:spPr bwMode="auto">
          <a:xfrm>
            <a:off x="683568" y="260648"/>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3300"/>
              </a:lnSpc>
              <a:spcBef>
                <a:spcPts val="0"/>
              </a:spcBef>
            </a:pPr>
            <a:r>
              <a:rPr lang="ca-ES" sz="3600" dirty="0">
                <a:solidFill>
                  <a:srgbClr val="C00000"/>
                </a:solidFill>
                <a:latin typeface="Arial" pitchFamily="34" charset="0"/>
                <a:cs typeface="Arial" pitchFamily="34" charset="0"/>
              </a:rPr>
              <a:t>Prevalença consum de </a:t>
            </a:r>
            <a:r>
              <a:rPr lang="ca-ES" sz="3600" dirty="0" smtClean="0">
                <a:solidFill>
                  <a:srgbClr val="C00000"/>
                </a:solidFill>
                <a:latin typeface="Arial" pitchFamily="34" charset="0"/>
                <a:cs typeface="Arial" pitchFamily="34" charset="0"/>
              </a:rPr>
              <a:t>risc de cànnabis</a:t>
            </a:r>
          </a:p>
          <a:p>
            <a:pPr eaLnBrk="0" hangingPunct="0">
              <a:lnSpc>
                <a:spcPts val="2200"/>
              </a:lnSpc>
              <a:spcBef>
                <a:spcPts val="0"/>
              </a:spcBef>
            </a:pPr>
            <a:r>
              <a:rPr lang="ca-ES" sz="1600" b="0" dirty="0">
                <a:solidFill>
                  <a:srgbClr val="C00000"/>
                </a:solidFill>
                <a:latin typeface="Arial" pitchFamily="34" charset="0"/>
                <a:cs typeface="Arial" pitchFamily="34" charset="0"/>
              </a:rPr>
              <a:t>Comparativa diferents franges d’edat, a Catalunya (%), 2013</a:t>
            </a:r>
          </a:p>
        </p:txBody>
      </p:sp>
      <p:pic>
        <p:nvPicPr>
          <p:cNvPr id="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96336" y="2999540"/>
            <a:ext cx="1008112" cy="121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70069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4479647" y="41771"/>
            <a:ext cx="184709" cy="373659"/>
          </a:xfrm>
          <a:prstGeom prst="rect">
            <a:avLst/>
          </a:prstGeom>
          <a:noFill/>
          <a:ln w="9525">
            <a:noFill/>
            <a:miter lim="800000"/>
            <a:headEnd/>
            <a:tailEnd/>
          </a:ln>
          <a:effectLst/>
        </p:spPr>
        <p:txBody>
          <a:bodyPr vert="horz" wrap="none" lIns="91430" tIns="45716" rIns="91430" bIns="45716" numCol="1" anchor="ctr" anchorCtr="0" compatLnSpc="1">
            <a:prstTxWarp prst="textNoShape">
              <a:avLst/>
            </a:prstTxWarp>
            <a:spAutoFit/>
          </a:bodyPr>
          <a:lstStyle/>
          <a:p>
            <a:pPr algn="just" defTabSz="914306"/>
            <a:endParaRPr lang="ca-ES" sz="1800">
              <a:latin typeface="Arial" pitchFamily="34" charset="0"/>
            </a:endParaRPr>
          </a:p>
        </p:txBody>
      </p:sp>
      <p:graphicFrame>
        <p:nvGraphicFramePr>
          <p:cNvPr id="11" name="10 Gráfico"/>
          <p:cNvGraphicFramePr/>
          <p:nvPr>
            <p:extLst>
              <p:ext uri="{D42A27DB-BD31-4B8C-83A1-F6EECF244321}">
                <p14:modId xmlns:p14="http://schemas.microsoft.com/office/powerpoint/2010/main" val="2873150309"/>
              </p:ext>
            </p:extLst>
          </p:nvPr>
        </p:nvGraphicFramePr>
        <p:xfrm>
          <a:off x="1187624" y="2204864"/>
          <a:ext cx="5040560" cy="345638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5"/>
          <p:cNvSpPr txBox="1">
            <a:spLocks noChangeArrowheads="1"/>
          </p:cNvSpPr>
          <p:nvPr/>
        </p:nvSpPr>
        <p:spPr bwMode="auto">
          <a:xfrm>
            <a:off x="467544" y="6597352"/>
            <a:ext cx="8280920" cy="215429"/>
          </a:xfrm>
          <a:prstGeom prst="rect">
            <a:avLst/>
          </a:prstGeom>
          <a:noFill/>
          <a:ln w="9525">
            <a:noFill/>
            <a:miter lim="800000"/>
            <a:headEnd/>
            <a:tailEnd/>
          </a:ln>
        </p:spPr>
        <p:txBody>
          <a:bodyPr wrap="square" lIns="91425" tIns="45713" rIns="91425" bIns="45713">
            <a:spAutoFit/>
          </a:bodyPr>
          <a:lstStyle/>
          <a:p>
            <a:pPr marL="85725" indent="-85725" algn="r" eaLnBrk="0" hangingPunct="0">
              <a:spcBef>
                <a:spcPct val="20000"/>
              </a:spcBef>
            </a:pPr>
            <a:r>
              <a:rPr lang="ca-ES" sz="800" b="0" dirty="0" smtClean="0">
                <a:latin typeface="Arial" pitchFamily="34" charset="0"/>
                <a:cs typeface="Arial" pitchFamily="34" charset="0"/>
              </a:rPr>
              <a:t> 	Font: </a:t>
            </a:r>
            <a:r>
              <a:rPr lang="es-ES" sz="800" b="0" dirty="0" smtClean="0">
                <a:latin typeface="Arial" pitchFamily="34" charset="0"/>
                <a:cs typeface="Arial" pitchFamily="34" charset="0"/>
              </a:rPr>
              <a:t>Encuesta estatal sobre uso de drogas en enseñanzas secundarias (ESTUDES) España.2012/ 2013, </a:t>
            </a:r>
            <a:endParaRPr lang="ca-ES" sz="800" dirty="0" smtClean="0">
              <a:latin typeface="Arial" pitchFamily="34" charset="0"/>
              <a:cs typeface="Arial" pitchFamily="34" charset="0"/>
            </a:endParaRPr>
          </a:p>
        </p:txBody>
      </p:sp>
      <p:sp>
        <p:nvSpPr>
          <p:cNvPr id="1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29</a:t>
            </a:fld>
            <a:endParaRPr lang="es-ES_tradnl" sz="1050" b="0" dirty="0">
              <a:solidFill>
                <a:schemeClr val="bg1">
                  <a:lumMod val="50000"/>
                </a:schemeClr>
              </a:solidFill>
            </a:endParaRPr>
          </a:p>
        </p:txBody>
      </p:sp>
      <p:sp>
        <p:nvSpPr>
          <p:cNvPr id="13" name="Títol 1"/>
          <p:cNvSpPr txBox="1">
            <a:spLocks/>
          </p:cNvSpPr>
          <p:nvPr/>
        </p:nvSpPr>
        <p:spPr bwMode="auto">
          <a:xfrm>
            <a:off x="683568" y="260698"/>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3300"/>
              </a:lnSpc>
              <a:spcBef>
                <a:spcPts val="0"/>
              </a:spcBef>
            </a:pPr>
            <a:r>
              <a:rPr lang="es-ES" sz="3600" dirty="0" err="1">
                <a:solidFill>
                  <a:srgbClr val="C00000"/>
                </a:solidFill>
                <a:latin typeface="Arial" pitchFamily="34" charset="0"/>
                <a:cs typeface="Arial" pitchFamily="34" charset="0"/>
              </a:rPr>
              <a:t>Evolució</a:t>
            </a:r>
            <a:r>
              <a:rPr lang="es-ES" sz="3600" dirty="0">
                <a:solidFill>
                  <a:srgbClr val="C00000"/>
                </a:solidFill>
                <a:latin typeface="Arial" pitchFamily="34" charset="0"/>
                <a:cs typeface="Arial" pitchFamily="34" charset="0"/>
              </a:rPr>
              <a:t> de la </a:t>
            </a:r>
            <a:r>
              <a:rPr lang="es-ES" sz="3600" dirty="0" err="1">
                <a:solidFill>
                  <a:srgbClr val="C00000"/>
                </a:solidFill>
                <a:latin typeface="Arial" pitchFamily="34" charset="0"/>
                <a:cs typeface="Arial" pitchFamily="34" charset="0"/>
              </a:rPr>
              <a:t>prevalença</a:t>
            </a:r>
            <a:r>
              <a:rPr lang="es-ES" sz="3600" dirty="0">
                <a:solidFill>
                  <a:srgbClr val="C00000"/>
                </a:solidFill>
                <a:latin typeface="Arial" pitchFamily="34" charset="0"/>
                <a:cs typeface="Arial" pitchFamily="34" charset="0"/>
              </a:rPr>
              <a:t>  de </a:t>
            </a:r>
            <a:r>
              <a:rPr lang="es-ES" sz="3600" dirty="0" err="1">
                <a:solidFill>
                  <a:srgbClr val="C00000"/>
                </a:solidFill>
                <a:latin typeface="Arial" pitchFamily="34" charset="0"/>
                <a:cs typeface="Arial" pitchFamily="34" charset="0"/>
              </a:rPr>
              <a:t>consumidors</a:t>
            </a:r>
            <a:r>
              <a:rPr lang="es-ES" sz="3600" dirty="0">
                <a:solidFill>
                  <a:srgbClr val="C00000"/>
                </a:solidFill>
                <a:latin typeface="Arial" pitchFamily="34" charset="0"/>
                <a:cs typeface="Arial" pitchFamily="34" charset="0"/>
              </a:rPr>
              <a:t> de </a:t>
            </a:r>
            <a:r>
              <a:rPr lang="es-ES" sz="3600" dirty="0" err="1">
                <a:solidFill>
                  <a:srgbClr val="C00000"/>
                </a:solidFill>
                <a:latin typeface="Arial" pitchFamily="34" charset="0"/>
                <a:cs typeface="Arial" pitchFamily="34" charset="0"/>
              </a:rPr>
              <a:t>risc</a:t>
            </a:r>
            <a:r>
              <a:rPr lang="es-ES" sz="3600" dirty="0">
                <a:solidFill>
                  <a:srgbClr val="C00000"/>
                </a:solidFill>
                <a:latin typeface="Arial" pitchFamily="34" charset="0"/>
                <a:cs typeface="Arial" pitchFamily="34" charset="0"/>
              </a:rPr>
              <a:t> de </a:t>
            </a:r>
            <a:r>
              <a:rPr lang="es-ES" sz="3600" dirty="0" err="1">
                <a:solidFill>
                  <a:srgbClr val="C00000"/>
                </a:solidFill>
                <a:latin typeface="Arial" pitchFamily="34" charset="0"/>
                <a:cs typeface="Arial" pitchFamily="34" charset="0"/>
              </a:rPr>
              <a:t>cànnabis</a:t>
            </a:r>
            <a:r>
              <a:rPr lang="es-ES" sz="3600" dirty="0">
                <a:solidFill>
                  <a:srgbClr val="C00000"/>
                </a:solidFill>
                <a:latin typeface="Arial" pitchFamily="34" charset="0"/>
                <a:cs typeface="Arial" pitchFamily="34" charset="0"/>
              </a:rPr>
              <a:t> </a:t>
            </a:r>
            <a:endParaRPr lang="ca-ES" sz="3600" dirty="0" smtClean="0">
              <a:solidFill>
                <a:srgbClr val="C00000"/>
              </a:solidFill>
              <a:latin typeface="Arial" pitchFamily="34" charset="0"/>
              <a:cs typeface="Arial" pitchFamily="34" charset="0"/>
            </a:endParaRPr>
          </a:p>
          <a:p>
            <a:pPr eaLnBrk="0" hangingPunct="0">
              <a:lnSpc>
                <a:spcPts val="2200"/>
              </a:lnSpc>
              <a:spcBef>
                <a:spcPts val="0"/>
              </a:spcBef>
            </a:pPr>
            <a:r>
              <a:rPr lang="ca-ES" sz="1600" b="0" dirty="0">
                <a:solidFill>
                  <a:srgbClr val="C00000"/>
                </a:solidFill>
                <a:latin typeface="Arial" pitchFamily="34" charset="0"/>
                <a:cs typeface="Arial" pitchFamily="34" charset="0"/>
              </a:rPr>
              <a:t>Estudiants 14-18 anys (%), </a:t>
            </a:r>
            <a:r>
              <a:rPr lang="ca-ES" sz="1600" b="0" dirty="0" smtClean="0">
                <a:solidFill>
                  <a:srgbClr val="C00000"/>
                </a:solidFill>
                <a:latin typeface="Arial" pitchFamily="34" charset="0"/>
                <a:cs typeface="Arial" pitchFamily="34" charset="0"/>
              </a:rPr>
              <a:t>Espanya</a:t>
            </a:r>
            <a:endParaRPr lang="ca-ES" sz="1600" b="0" dirty="0">
              <a:solidFill>
                <a:srgbClr val="C00000"/>
              </a:solidFill>
              <a:latin typeface="Arial" pitchFamily="34" charset="0"/>
              <a:cs typeface="Arial" pitchFamily="34" charset="0"/>
            </a:endParaRPr>
          </a:p>
        </p:txBody>
      </p:sp>
      <p:sp>
        <p:nvSpPr>
          <p:cNvPr id="9" name="8 CuadroTexto"/>
          <p:cNvSpPr txBox="1"/>
          <p:nvPr/>
        </p:nvSpPr>
        <p:spPr>
          <a:xfrm>
            <a:off x="6372200" y="2348880"/>
            <a:ext cx="2339752" cy="1074140"/>
          </a:xfrm>
          <a:prstGeom prst="rect">
            <a:avLst/>
          </a:prstGeom>
          <a:solidFill>
            <a:schemeClr val="bg1">
              <a:lumMod val="95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defPPr>
              <a:defRPr lang="ca-ES"/>
            </a:defPPr>
            <a:lvl1pPr marL="12700" algn="just" eaLnBrk="0" hangingPunct="0">
              <a:spcBef>
                <a:spcPct val="20000"/>
              </a:spcBef>
              <a:spcAft>
                <a:spcPts val="600"/>
              </a:spcAft>
              <a:buClr>
                <a:srgbClr val="C00000"/>
              </a:buClr>
              <a:buSzPct val="100000"/>
              <a:defRPr sz="1800" b="0">
                <a:latin typeface="Arial" pitchFamily="34" charset="0"/>
                <a:ea typeface="Arial Italic" charset="0"/>
                <a:cs typeface="Arial" pitchFamily="34" charset="0"/>
              </a:defRPr>
            </a:lvl1pPr>
          </a:lstStyle>
          <a:p>
            <a:r>
              <a:rPr lang="es-ES" sz="1400" dirty="0"/>
              <a:t>% </a:t>
            </a:r>
            <a:r>
              <a:rPr lang="es-ES" sz="1400" dirty="0" err="1"/>
              <a:t>Consumidors</a:t>
            </a:r>
            <a:r>
              <a:rPr lang="es-ES" sz="1400" dirty="0"/>
              <a:t> de </a:t>
            </a:r>
            <a:r>
              <a:rPr lang="es-ES" sz="1400" dirty="0" err="1"/>
              <a:t>risc</a:t>
            </a:r>
            <a:r>
              <a:rPr lang="es-ES" sz="1400" dirty="0"/>
              <a:t>* de </a:t>
            </a:r>
            <a:r>
              <a:rPr lang="es-ES" sz="1400" dirty="0" err="1"/>
              <a:t>cànnabis</a:t>
            </a:r>
            <a:r>
              <a:rPr lang="es-ES" sz="1400" dirty="0"/>
              <a:t> </a:t>
            </a:r>
          </a:p>
          <a:p>
            <a:r>
              <a:rPr lang="es-ES" sz="1400" dirty="0"/>
              <a:t>(entre </a:t>
            </a:r>
            <a:r>
              <a:rPr lang="es-ES" sz="1400" dirty="0" err="1"/>
              <a:t>els</a:t>
            </a:r>
            <a:r>
              <a:rPr lang="es-ES" sz="1400" dirty="0"/>
              <a:t> que han </a:t>
            </a:r>
            <a:r>
              <a:rPr lang="es-ES" sz="1400" dirty="0" err="1"/>
              <a:t>consumit</a:t>
            </a:r>
            <a:r>
              <a:rPr lang="es-ES" sz="1400" dirty="0"/>
              <a:t> en </a:t>
            </a:r>
            <a:r>
              <a:rPr lang="es-ES" sz="1400" dirty="0" err="1"/>
              <a:t>l’últim</a:t>
            </a:r>
            <a:r>
              <a:rPr lang="es-ES" sz="1400" dirty="0"/>
              <a:t> </a:t>
            </a:r>
            <a:r>
              <a:rPr lang="es-ES" sz="1400" dirty="0" err="1"/>
              <a:t>any</a:t>
            </a:r>
            <a:r>
              <a:rPr lang="es-ES" sz="1400" dirty="0"/>
              <a:t>)</a:t>
            </a:r>
          </a:p>
        </p:txBody>
      </p:sp>
      <p:sp>
        <p:nvSpPr>
          <p:cNvPr id="10" name="9 CuadroTexto"/>
          <p:cNvSpPr txBox="1"/>
          <p:nvPr/>
        </p:nvSpPr>
        <p:spPr>
          <a:xfrm>
            <a:off x="6372200" y="4869160"/>
            <a:ext cx="2339752" cy="438574"/>
          </a:xfrm>
          <a:prstGeom prst="rect">
            <a:avLst/>
          </a:prstGeom>
          <a:noFill/>
        </p:spPr>
        <p:txBody>
          <a:bodyPr wrap="square" lIns="91430" tIns="45716" rIns="91430" bIns="45716" rtlCol="0">
            <a:spAutoFit/>
          </a:bodyPr>
          <a:lstStyle/>
          <a:p>
            <a:pPr>
              <a:spcBef>
                <a:spcPts val="0"/>
              </a:spcBef>
            </a:pPr>
            <a:r>
              <a:rPr lang="es-ES" sz="1200" b="0" dirty="0" smtClean="0"/>
              <a:t>* 4 o </a:t>
            </a:r>
            <a:r>
              <a:rPr lang="es-ES" sz="1200" b="0" dirty="0" err="1" smtClean="0"/>
              <a:t>més</a:t>
            </a:r>
            <a:r>
              <a:rPr lang="es-ES" sz="1200" b="0" dirty="0" smtClean="0"/>
              <a:t> </a:t>
            </a:r>
            <a:r>
              <a:rPr lang="es-ES" sz="1200" b="0" dirty="0" err="1" smtClean="0"/>
              <a:t>punts</a:t>
            </a:r>
            <a:r>
              <a:rPr lang="es-ES" sz="1200" b="0" dirty="0" smtClean="0"/>
              <a:t> en </a:t>
            </a:r>
            <a:r>
              <a:rPr lang="es-ES" sz="1200" dirty="0" smtClean="0"/>
              <a:t>CAST</a:t>
            </a:r>
            <a:r>
              <a:rPr lang="es-ES" sz="1200" b="0" dirty="0" smtClean="0"/>
              <a:t> </a:t>
            </a:r>
            <a:r>
              <a:rPr lang="es-ES" sz="1050" b="0" dirty="0" smtClean="0"/>
              <a:t>(</a:t>
            </a:r>
            <a:r>
              <a:rPr lang="es-ES" sz="1050" b="0" i="1" dirty="0" smtClean="0"/>
              <a:t>Cannabis Abuse </a:t>
            </a:r>
            <a:r>
              <a:rPr lang="es-ES" sz="1050" b="0" i="1" dirty="0" err="1" smtClean="0"/>
              <a:t>Screenning</a:t>
            </a:r>
            <a:r>
              <a:rPr lang="es-ES" sz="1050" b="0" i="1" dirty="0" smtClean="0"/>
              <a:t> Test</a:t>
            </a:r>
            <a:r>
              <a:rPr lang="es-ES" sz="1050" b="0" dirty="0" smtClean="0"/>
              <a:t>)</a:t>
            </a:r>
            <a:endParaRPr lang="es-ES" sz="1200" b="0" dirty="0"/>
          </a:p>
        </p:txBody>
      </p:sp>
    </p:spTree>
    <p:extLst>
      <p:ext uri="{BB962C8B-B14F-4D97-AF65-F5344CB8AC3E}">
        <p14:creationId xmlns:p14="http://schemas.microsoft.com/office/powerpoint/2010/main" val="338015591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3</a:t>
            </a:fld>
            <a:endParaRPr lang="es-ES_tradnl" sz="1050" b="0" dirty="0">
              <a:solidFill>
                <a:srgbClr val="FFFFFF">
                  <a:lumMod val="50000"/>
                </a:srgbClr>
              </a:solidFill>
            </a:endParaRPr>
          </a:p>
        </p:txBody>
      </p:sp>
      <p:sp>
        <p:nvSpPr>
          <p:cNvPr id="4" name="Rectangle 2"/>
          <p:cNvSpPr txBox="1">
            <a:spLocks noChangeArrowheads="1"/>
          </p:cNvSpPr>
          <p:nvPr/>
        </p:nvSpPr>
        <p:spPr bwMode="auto">
          <a:xfrm>
            <a:off x="1259632" y="2924944"/>
            <a:ext cx="7197900" cy="15081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40182" algn="r">
              <a:spcBef>
                <a:spcPct val="0"/>
              </a:spcBef>
            </a:pPr>
            <a:r>
              <a:rPr lang="ca-ES" sz="4800" dirty="0" smtClean="0">
                <a:solidFill>
                  <a:srgbClr val="C00000"/>
                </a:solidFill>
                <a:ea typeface="Arial Unicode MS" pitchFamily="34" charset="-128"/>
                <a:cs typeface="Arial Unicode MS" pitchFamily="34" charset="-128"/>
              </a:rPr>
              <a:t>ANTECEDENTS</a:t>
            </a:r>
          </a:p>
          <a:p>
            <a:pPr marL="40182" algn="r">
              <a:spcBef>
                <a:spcPct val="0"/>
              </a:spcBef>
            </a:pPr>
            <a:endParaRPr lang="es-ES_tradnl" sz="4400" kern="0" dirty="0">
              <a:solidFill>
                <a:srgbClr val="000000"/>
              </a:solidFill>
              <a:cs typeface="ＭＳ Ｐゴシック" pitchFamily="54" charset="-128"/>
            </a:endParaRPr>
          </a:p>
        </p:txBody>
      </p:sp>
      <p:sp>
        <p:nvSpPr>
          <p:cNvPr id="5" name="Line 7"/>
          <p:cNvSpPr>
            <a:spLocks noChangeShapeType="1"/>
          </p:cNvSpPr>
          <p:nvPr/>
        </p:nvSpPr>
        <p:spPr bwMode="auto">
          <a:xfrm>
            <a:off x="762000" y="3709874"/>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27679971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ol 1"/>
          <p:cNvSpPr txBox="1">
            <a:spLocks/>
          </p:cNvSpPr>
          <p:nvPr/>
        </p:nvSpPr>
        <p:spPr bwMode="auto">
          <a:xfrm>
            <a:off x="683568" y="188640"/>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3200"/>
              </a:lnSpc>
              <a:spcBef>
                <a:spcPts val="0"/>
              </a:spcBef>
            </a:pPr>
            <a:r>
              <a:rPr lang="es-ES" sz="3600" dirty="0" err="1" smtClean="0">
                <a:solidFill>
                  <a:srgbClr val="C00000"/>
                </a:solidFill>
                <a:latin typeface="Arial" pitchFamily="34" charset="0"/>
                <a:cs typeface="Arial" pitchFamily="34" charset="0"/>
              </a:rPr>
              <a:t>Qüestionari</a:t>
            </a:r>
            <a:r>
              <a:rPr lang="es-ES" sz="3600" dirty="0" smtClean="0">
                <a:solidFill>
                  <a:srgbClr val="C00000"/>
                </a:solidFill>
                <a:latin typeface="Arial" pitchFamily="34" charset="0"/>
                <a:cs typeface="Arial" pitchFamily="34" charset="0"/>
              </a:rPr>
              <a:t> </a:t>
            </a:r>
            <a:r>
              <a:rPr lang="es-ES" sz="3600" dirty="0" err="1" smtClean="0">
                <a:solidFill>
                  <a:srgbClr val="C00000"/>
                </a:solidFill>
                <a:latin typeface="Arial" pitchFamily="34" charset="0"/>
                <a:cs typeface="Arial" pitchFamily="34" charset="0"/>
              </a:rPr>
              <a:t>CAST</a:t>
            </a:r>
            <a:endParaRPr lang="es-ES" sz="3600" dirty="0" smtClean="0">
              <a:solidFill>
                <a:srgbClr val="C00000"/>
              </a:solidFill>
              <a:latin typeface="Arial" pitchFamily="34" charset="0"/>
              <a:cs typeface="Arial" pitchFamily="34" charset="0"/>
            </a:endParaRPr>
          </a:p>
          <a:p>
            <a:pPr eaLnBrk="0" hangingPunct="0">
              <a:lnSpc>
                <a:spcPts val="2600"/>
              </a:lnSpc>
              <a:spcBef>
                <a:spcPts val="0"/>
              </a:spcBef>
            </a:pPr>
            <a:r>
              <a:rPr lang="ca-ES" sz="1600" b="0" dirty="0" smtClean="0">
                <a:solidFill>
                  <a:srgbClr val="C00000"/>
                </a:solidFill>
                <a:latin typeface="Arial" pitchFamily="34" charset="0"/>
                <a:cs typeface="Arial" pitchFamily="34" charset="0"/>
              </a:rPr>
              <a:t>CANNABIS ABUSE SCREENING TEST</a:t>
            </a:r>
            <a:endParaRPr kumimoji="0" lang="ca-ES" sz="1200" b="0" i="0" u="none" strike="noStrike" kern="0" cap="none" spc="0" normalizeH="0" baseline="0" dirty="0">
              <a:ln>
                <a:noFill/>
              </a:ln>
              <a:solidFill>
                <a:srgbClr val="C00000"/>
              </a:solidFill>
              <a:uLnTx/>
              <a:uFillTx/>
              <a:latin typeface="Arial" pitchFamily="34" charset="0"/>
              <a:cs typeface="Arial" pitchFamily="34" charset="0"/>
            </a:endParaRPr>
          </a:p>
        </p:txBody>
      </p:sp>
      <p:sp>
        <p:nvSpPr>
          <p:cNvPr id="8" name="Text Box 5"/>
          <p:cNvSpPr txBox="1">
            <a:spLocks noChangeArrowheads="1"/>
          </p:cNvSpPr>
          <p:nvPr/>
        </p:nvSpPr>
        <p:spPr bwMode="auto">
          <a:xfrm>
            <a:off x="323528" y="6597947"/>
            <a:ext cx="8460432" cy="230818"/>
          </a:xfrm>
          <a:prstGeom prst="rect">
            <a:avLst/>
          </a:prstGeom>
          <a:noFill/>
          <a:ln w="9525">
            <a:noFill/>
            <a:miter lim="800000"/>
            <a:headEnd/>
            <a:tailEnd/>
          </a:ln>
        </p:spPr>
        <p:txBody>
          <a:bodyPr wrap="square" lIns="91425" tIns="45713" rIns="91425" bIns="45713">
            <a:spAutoFit/>
          </a:bodyPr>
          <a:lstStyle/>
          <a:p>
            <a:pPr algn="r" eaLnBrk="0" hangingPunct="0">
              <a:spcBef>
                <a:spcPts val="0"/>
              </a:spcBef>
            </a:pPr>
            <a:r>
              <a:rPr lang="es-ES" sz="900" b="0" dirty="0" smtClean="0">
                <a:latin typeface="+mj-lt"/>
              </a:rPr>
              <a:t>Ref.: </a:t>
            </a:r>
            <a:r>
              <a:rPr lang="es-ES" sz="900" b="0" dirty="0" err="1" smtClean="0">
                <a:latin typeface="+mj-lt"/>
              </a:rPr>
              <a:t>Psychometric</a:t>
            </a:r>
            <a:r>
              <a:rPr lang="es-ES" sz="900" b="0" dirty="0" smtClean="0">
                <a:latin typeface="+mj-lt"/>
              </a:rPr>
              <a:t> </a:t>
            </a:r>
            <a:r>
              <a:rPr lang="es-ES" sz="900" b="0" dirty="0" err="1" smtClean="0">
                <a:latin typeface="+mj-lt"/>
              </a:rPr>
              <a:t>properties</a:t>
            </a:r>
            <a:r>
              <a:rPr lang="es-ES" sz="900" b="0" dirty="0" smtClean="0">
                <a:latin typeface="+mj-lt"/>
              </a:rPr>
              <a:t> of </a:t>
            </a:r>
            <a:r>
              <a:rPr lang="es-ES" sz="900" b="0" dirty="0" err="1" smtClean="0">
                <a:latin typeface="+mj-lt"/>
              </a:rPr>
              <a:t>the</a:t>
            </a:r>
            <a:r>
              <a:rPr lang="es-ES" sz="900" b="0" dirty="0" smtClean="0">
                <a:latin typeface="+mj-lt"/>
              </a:rPr>
              <a:t> Cannabis Abuse </a:t>
            </a:r>
            <a:r>
              <a:rPr lang="es-ES" sz="900" b="0" dirty="0" err="1" smtClean="0">
                <a:latin typeface="+mj-lt"/>
              </a:rPr>
              <a:t>Screening</a:t>
            </a:r>
            <a:r>
              <a:rPr lang="es-ES" sz="900" b="0" dirty="0" smtClean="0">
                <a:latin typeface="+mj-lt"/>
              </a:rPr>
              <a:t> Test (CAST)- </a:t>
            </a:r>
            <a:r>
              <a:rPr lang="es-ES" sz="900" b="0" dirty="0" err="1" smtClean="0">
                <a:latin typeface="+mj-lt"/>
              </a:rPr>
              <a:t>Legleye</a:t>
            </a:r>
            <a:r>
              <a:rPr lang="es-ES" sz="900" b="0" dirty="0" smtClean="0">
                <a:latin typeface="+mj-lt"/>
              </a:rPr>
              <a:t> (2011)</a:t>
            </a:r>
            <a:endParaRPr lang="es-ES" sz="900" b="0" i="1" dirty="0">
              <a:latin typeface="+mj-lt"/>
            </a:endParaRPr>
          </a:p>
        </p:txBody>
      </p:sp>
      <p:sp>
        <p:nvSpPr>
          <p:cNvPr id="9" name="Contenidor de contingut 2"/>
          <p:cNvSpPr txBox="1">
            <a:spLocks/>
          </p:cNvSpPr>
          <p:nvPr/>
        </p:nvSpPr>
        <p:spPr bwMode="auto">
          <a:xfrm>
            <a:off x="684410" y="1340768"/>
            <a:ext cx="8099550" cy="1528624"/>
          </a:xfrm>
          <a:prstGeom prst="rect">
            <a:avLst/>
          </a:prstGeom>
          <a:noFill/>
          <a:ln w="9525">
            <a:noFill/>
            <a:miter lim="800000"/>
            <a:headEnd/>
            <a:tailEnd/>
          </a:ln>
        </p:spPr>
        <p:txBody>
          <a:bodyPr wrap="square">
            <a:spAutoFit/>
          </a:bodyPr>
          <a:lstStyle/>
          <a:p>
            <a:pPr eaLnBrk="0" hangingPunct="0">
              <a:spcBef>
                <a:spcPct val="0"/>
              </a:spcBef>
              <a:spcAft>
                <a:spcPts val="400"/>
              </a:spcAft>
            </a:pPr>
            <a:r>
              <a:rPr lang="ca-ES" sz="1600" b="0" i="1" dirty="0" err="1" smtClean="0">
                <a:solidFill>
                  <a:srgbClr val="000000"/>
                </a:solidFill>
                <a:latin typeface="+mj-lt"/>
                <a:ea typeface="Arial Unicode MS" pitchFamily="34" charset="-128"/>
                <a:cs typeface="Arial Unicode MS" pitchFamily="34" charset="-128"/>
              </a:rPr>
              <a:t>Cannabis</a:t>
            </a:r>
            <a:r>
              <a:rPr lang="ca-ES" sz="1600" b="0" i="1" dirty="0" smtClean="0">
                <a:solidFill>
                  <a:srgbClr val="000000"/>
                </a:solidFill>
                <a:latin typeface="+mj-lt"/>
                <a:ea typeface="Arial Unicode MS" pitchFamily="34" charset="-128"/>
                <a:cs typeface="Arial Unicode MS" pitchFamily="34" charset="-128"/>
              </a:rPr>
              <a:t> </a:t>
            </a:r>
            <a:r>
              <a:rPr lang="ca-ES" sz="1600" b="0" i="1" dirty="0" err="1" smtClean="0">
                <a:solidFill>
                  <a:srgbClr val="000000"/>
                </a:solidFill>
                <a:latin typeface="+mj-lt"/>
                <a:ea typeface="Arial Unicode MS" pitchFamily="34" charset="-128"/>
                <a:cs typeface="Arial Unicode MS" pitchFamily="34" charset="-128"/>
              </a:rPr>
              <a:t>Abuse</a:t>
            </a:r>
            <a:r>
              <a:rPr lang="ca-ES" sz="1600" b="0" i="1" dirty="0" smtClean="0">
                <a:solidFill>
                  <a:srgbClr val="000000"/>
                </a:solidFill>
                <a:latin typeface="+mj-lt"/>
                <a:ea typeface="Arial Unicode MS" pitchFamily="34" charset="-128"/>
                <a:cs typeface="Arial Unicode MS" pitchFamily="34" charset="-128"/>
              </a:rPr>
              <a:t> </a:t>
            </a:r>
            <a:r>
              <a:rPr lang="ca-ES" sz="1600" b="0" i="1" dirty="0" err="1" smtClean="0">
                <a:solidFill>
                  <a:srgbClr val="000000"/>
                </a:solidFill>
                <a:latin typeface="+mj-lt"/>
                <a:ea typeface="Arial Unicode MS" pitchFamily="34" charset="-128"/>
                <a:cs typeface="Arial Unicode MS" pitchFamily="34" charset="-128"/>
              </a:rPr>
              <a:t>Screening</a:t>
            </a:r>
            <a:r>
              <a:rPr lang="ca-ES" sz="1600" b="0" i="1" dirty="0" smtClean="0">
                <a:solidFill>
                  <a:srgbClr val="000000"/>
                </a:solidFill>
                <a:latin typeface="+mj-lt"/>
                <a:ea typeface="Arial Unicode MS" pitchFamily="34" charset="-128"/>
                <a:cs typeface="Arial Unicode MS" pitchFamily="34" charset="-128"/>
              </a:rPr>
              <a:t> Test </a:t>
            </a:r>
            <a:r>
              <a:rPr lang="ca-ES" sz="1600" b="0" dirty="0" smtClean="0">
                <a:solidFill>
                  <a:srgbClr val="000000"/>
                </a:solidFill>
                <a:latin typeface="+mj-lt"/>
                <a:ea typeface="Arial Unicode MS" pitchFamily="34" charset="-128"/>
                <a:cs typeface="Arial Unicode MS" pitchFamily="34" charset="-128"/>
              </a:rPr>
              <a:t>(CAST) (</a:t>
            </a:r>
            <a:r>
              <a:rPr lang="ca-ES" sz="1600" b="0" dirty="0" err="1" smtClean="0">
                <a:solidFill>
                  <a:srgbClr val="000000"/>
                </a:solidFill>
                <a:latin typeface="+mj-lt"/>
                <a:ea typeface="Arial Unicode MS" pitchFamily="34" charset="-128"/>
                <a:cs typeface="Arial Unicode MS" pitchFamily="34" charset="-128"/>
              </a:rPr>
              <a:t>Legleye</a:t>
            </a:r>
            <a:r>
              <a:rPr lang="ca-ES" sz="1600" b="0" dirty="0" smtClean="0">
                <a:solidFill>
                  <a:srgbClr val="000000"/>
                </a:solidFill>
                <a:latin typeface="+mj-lt"/>
                <a:ea typeface="Arial Unicode MS" pitchFamily="34" charset="-128"/>
                <a:cs typeface="Arial Unicode MS" pitchFamily="34" charset="-128"/>
              </a:rPr>
              <a:t>, </a:t>
            </a:r>
            <a:r>
              <a:rPr lang="ca-ES" sz="1600" b="0" dirty="0" err="1" smtClean="0">
                <a:solidFill>
                  <a:srgbClr val="000000"/>
                </a:solidFill>
                <a:latin typeface="+mj-lt"/>
                <a:ea typeface="Arial Unicode MS" pitchFamily="34" charset="-128"/>
                <a:cs typeface="Arial Unicode MS" pitchFamily="34" charset="-128"/>
              </a:rPr>
              <a:t>Karila</a:t>
            </a:r>
            <a:r>
              <a:rPr lang="ca-ES" sz="1600" b="0" dirty="0" smtClean="0">
                <a:solidFill>
                  <a:srgbClr val="000000"/>
                </a:solidFill>
                <a:latin typeface="+mj-lt"/>
                <a:ea typeface="Arial Unicode MS" pitchFamily="34" charset="-128"/>
                <a:cs typeface="Arial Unicode MS" pitchFamily="34" charset="-128"/>
              </a:rPr>
              <a:t>, </a:t>
            </a:r>
            <a:r>
              <a:rPr lang="ca-ES" sz="1600" b="0" dirty="0" err="1" smtClean="0">
                <a:solidFill>
                  <a:srgbClr val="000000"/>
                </a:solidFill>
                <a:latin typeface="+mj-lt"/>
                <a:ea typeface="Arial Unicode MS" pitchFamily="34" charset="-128"/>
                <a:cs typeface="Arial Unicode MS" pitchFamily="34" charset="-128"/>
              </a:rPr>
              <a:t>Beck</a:t>
            </a:r>
            <a:r>
              <a:rPr lang="ca-ES" sz="1600" b="0" dirty="0" smtClean="0">
                <a:solidFill>
                  <a:srgbClr val="000000"/>
                </a:solidFill>
                <a:latin typeface="+mj-lt"/>
                <a:ea typeface="Arial Unicode MS" pitchFamily="34" charset="-128"/>
                <a:cs typeface="Arial Unicode MS" pitchFamily="34" charset="-128"/>
              </a:rPr>
              <a:t> y </a:t>
            </a:r>
            <a:r>
              <a:rPr lang="ca-ES" sz="1600" b="0" dirty="0" err="1" smtClean="0">
                <a:solidFill>
                  <a:srgbClr val="000000"/>
                </a:solidFill>
                <a:latin typeface="+mj-lt"/>
                <a:ea typeface="Arial Unicode MS" pitchFamily="34" charset="-128"/>
                <a:cs typeface="Arial Unicode MS" pitchFamily="34" charset="-128"/>
              </a:rPr>
              <a:t>Reynaud</a:t>
            </a:r>
            <a:r>
              <a:rPr lang="ca-ES" sz="1600" b="0" dirty="0" smtClean="0">
                <a:solidFill>
                  <a:srgbClr val="000000"/>
                </a:solidFill>
                <a:latin typeface="+mj-lt"/>
                <a:ea typeface="Arial Unicode MS" pitchFamily="34" charset="-128"/>
                <a:cs typeface="Arial Unicode MS" pitchFamily="34" charset="-128"/>
              </a:rPr>
              <a:t>, 2007).</a:t>
            </a:r>
          </a:p>
          <a:p>
            <a:pPr eaLnBrk="0" hangingPunct="0">
              <a:spcBef>
                <a:spcPct val="0"/>
              </a:spcBef>
              <a:spcAft>
                <a:spcPts val="400"/>
              </a:spcAft>
            </a:pPr>
            <a:r>
              <a:rPr lang="ca-ES" sz="1600" b="0" dirty="0" smtClean="0">
                <a:solidFill>
                  <a:srgbClr val="000000"/>
                </a:solidFill>
                <a:latin typeface="+mj-lt"/>
                <a:ea typeface="Arial Unicode MS" pitchFamily="34" charset="-128"/>
                <a:cs typeface="Arial Unicode MS" pitchFamily="34" charset="-128"/>
              </a:rPr>
              <a:t>Escala de cribratge per identificar el consum problemàtic de cànnabis. </a:t>
            </a:r>
          </a:p>
          <a:p>
            <a:pPr eaLnBrk="0" hangingPunct="0">
              <a:spcBef>
                <a:spcPct val="0"/>
              </a:spcBef>
              <a:spcAft>
                <a:spcPts val="400"/>
              </a:spcAft>
            </a:pPr>
            <a:r>
              <a:rPr lang="ca-ES" sz="1600" b="0" dirty="0" smtClean="0">
                <a:solidFill>
                  <a:srgbClr val="000000"/>
                </a:solidFill>
                <a:latin typeface="+mj-lt"/>
                <a:ea typeface="Arial Unicode MS" pitchFamily="34" charset="-128"/>
                <a:cs typeface="Arial Unicode MS" pitchFamily="34" charset="-128"/>
              </a:rPr>
              <a:t>Està formada per 6 ítems: </a:t>
            </a:r>
          </a:p>
          <a:p>
            <a:pPr eaLnBrk="0" hangingPunct="0">
              <a:spcBef>
                <a:spcPct val="0"/>
              </a:spcBef>
              <a:spcAft>
                <a:spcPts val="400"/>
              </a:spcAft>
            </a:pPr>
            <a:endParaRPr lang="ca-ES" sz="1600" b="0" dirty="0" smtClean="0">
              <a:solidFill>
                <a:srgbClr val="000000"/>
              </a:solidFill>
              <a:latin typeface="+mj-lt"/>
              <a:ea typeface="Arial Unicode MS" pitchFamily="34" charset="-128"/>
              <a:cs typeface="Arial Unicode MS" pitchFamily="34" charset="-128"/>
            </a:endParaRPr>
          </a:p>
          <a:p>
            <a:pPr eaLnBrk="0" hangingPunct="0">
              <a:spcBef>
                <a:spcPct val="0"/>
              </a:spcBef>
              <a:spcAft>
                <a:spcPts val="400"/>
              </a:spcAft>
            </a:pPr>
            <a:endParaRPr lang="ca-ES" sz="1600" b="0" dirty="0" smtClean="0">
              <a:solidFill>
                <a:srgbClr val="000000"/>
              </a:solidFill>
              <a:latin typeface="+mj-lt"/>
              <a:ea typeface="Arial Unicode MS" pitchFamily="34" charset="-128"/>
              <a:cs typeface="Arial Unicode MS" pitchFamily="34" charset="-128"/>
            </a:endParaRPr>
          </a:p>
        </p:txBody>
      </p:sp>
      <p:pic>
        <p:nvPicPr>
          <p:cNvPr id="11" name="Picture 3"/>
          <p:cNvPicPr>
            <a:picLocks noChangeAspect="1" noChangeArrowheads="1"/>
          </p:cNvPicPr>
          <p:nvPr/>
        </p:nvPicPr>
        <p:blipFill>
          <a:blip r:embed="rId2"/>
          <a:srcRect l="30711" t="28172" r="17546" b="12766"/>
          <a:stretch>
            <a:fillRect/>
          </a:stretch>
        </p:blipFill>
        <p:spPr bwMode="auto">
          <a:xfrm>
            <a:off x="1115616" y="2255730"/>
            <a:ext cx="6552728" cy="4205736"/>
          </a:xfrm>
          <a:prstGeom prst="rect">
            <a:avLst/>
          </a:prstGeom>
          <a:noFill/>
          <a:ln w="9525" algn="ctr">
            <a:noFill/>
            <a:miter lim="800000"/>
            <a:headEnd/>
            <a:tailEnd/>
          </a:ln>
        </p:spPr>
      </p:pic>
      <p:sp>
        <p:nvSpPr>
          <p:cNvPr id="1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30</a:t>
            </a:fld>
            <a:endParaRPr lang="es-ES_tradnl" sz="1050" b="0" dirty="0">
              <a:solidFill>
                <a:schemeClr val="bg1">
                  <a:lumMod val="50000"/>
                </a:schemeClr>
              </a:solidFill>
            </a:endParaRPr>
          </a:p>
        </p:txBody>
      </p:sp>
    </p:spTree>
    <p:extLst>
      <p:ext uri="{BB962C8B-B14F-4D97-AF65-F5344CB8AC3E}">
        <p14:creationId xmlns:p14="http://schemas.microsoft.com/office/powerpoint/2010/main" val="422721569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 name="30 Rectángulo"/>
          <p:cNvSpPr/>
          <p:nvPr/>
        </p:nvSpPr>
        <p:spPr bwMode="auto">
          <a:xfrm>
            <a:off x="754632" y="1896010"/>
            <a:ext cx="7705800" cy="4269293"/>
          </a:xfrm>
          <a:prstGeom prst="rect">
            <a:avLst/>
          </a:prstGeom>
          <a:solidFill>
            <a:srgbClr val="FFFFFF">
              <a:lumMod val="95000"/>
              <a:alpha val="7254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ca-ES" kern="0" smtClean="0">
              <a:solidFill>
                <a:srgbClr val="000000"/>
              </a:solidFill>
              <a:latin typeface="Arial"/>
              <a:ea typeface="+mn-ea"/>
            </a:endParaRPr>
          </a:p>
        </p:txBody>
      </p:sp>
      <p:sp>
        <p:nvSpPr>
          <p:cNvPr id="32" name="31 Rectángulo"/>
          <p:cNvSpPr/>
          <p:nvPr/>
        </p:nvSpPr>
        <p:spPr bwMode="auto">
          <a:xfrm>
            <a:off x="754632" y="1428010"/>
            <a:ext cx="7705800" cy="468000"/>
          </a:xfrm>
          <a:prstGeom prst="rect">
            <a:avLst/>
          </a:prstGeom>
          <a:solidFill>
            <a:srgbClr val="FFFFFF">
              <a:lumMod val="85000"/>
              <a:alpha val="6705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ca-ES" b="0" kern="0" dirty="0" smtClean="0">
              <a:solidFill>
                <a:srgbClr val="000000"/>
              </a:solidFill>
              <a:latin typeface="Arial"/>
              <a:ea typeface="+mn-ea"/>
            </a:endParaRPr>
          </a:p>
        </p:txBody>
      </p:sp>
      <p:sp>
        <p:nvSpPr>
          <p:cNvPr id="45058" name="Títol 1"/>
          <p:cNvSpPr txBox="1">
            <a:spLocks noChangeArrowheads="1"/>
          </p:cNvSpPr>
          <p:nvPr/>
        </p:nvSpPr>
        <p:spPr bwMode="auto">
          <a:xfrm>
            <a:off x="684213" y="188640"/>
            <a:ext cx="84232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buClr>
                <a:srgbClr val="C00000"/>
              </a:buClr>
              <a:buSzPct val="100000"/>
              <a:buFont typeface="Wingdings" pitchFamily="2" charset="2"/>
              <a:buChar char="o"/>
              <a:defRPr>
                <a:solidFill>
                  <a:srgbClr val="000000"/>
                </a:solidFill>
                <a:latin typeface="Arial" pitchFamily="34" charset="0"/>
                <a:ea typeface="MS PGothic" pitchFamily="34" charset="-128"/>
              </a:defRPr>
            </a:lvl1pPr>
            <a:lvl2pPr marL="742950" indent="-285750" eaLnBrk="0" hangingPunct="0">
              <a:spcBef>
                <a:spcPts val="400"/>
              </a:spcBef>
              <a:buClr>
                <a:srgbClr val="000000"/>
              </a:buClr>
              <a:buSzPct val="100000"/>
              <a:buFont typeface="Wingdings" pitchFamily="2" charset="2"/>
              <a:buChar char="§"/>
              <a:defRPr sz="1600">
                <a:solidFill>
                  <a:srgbClr val="000000"/>
                </a:solidFill>
                <a:latin typeface="Arial" pitchFamily="34" charset="0"/>
                <a:ea typeface="MS PGothic" pitchFamily="34" charset="-128"/>
              </a:defRPr>
            </a:lvl2pPr>
            <a:lvl3pPr marL="1143000" indent="-228600" eaLnBrk="0" hangingPunct="0">
              <a:spcBef>
                <a:spcPts val="400"/>
              </a:spcBef>
              <a:buClr>
                <a:srgbClr val="000000"/>
              </a:buClr>
              <a:buSzPct val="100000"/>
              <a:buFont typeface="Arial" pitchFamily="34" charset="0"/>
              <a:buChar char="–"/>
              <a:defRPr sz="1600">
                <a:solidFill>
                  <a:srgbClr val="000000"/>
                </a:solidFill>
                <a:latin typeface="Arial" pitchFamily="34" charset="0"/>
                <a:ea typeface="MS PGothic" pitchFamily="34" charset="-128"/>
              </a:defRPr>
            </a:lvl3pPr>
            <a:lvl4pPr marL="1600200" indent="-228600" eaLnBrk="0" hangingPunct="0">
              <a:spcBef>
                <a:spcPts val="400"/>
              </a:spcBef>
              <a:buClr>
                <a:srgbClr val="000000"/>
              </a:buClr>
              <a:buSzPct val="100000"/>
              <a:buFont typeface="Arial" pitchFamily="34" charset="0"/>
              <a:buChar char="–"/>
              <a:defRPr sz="1600">
                <a:solidFill>
                  <a:srgbClr val="000000"/>
                </a:solidFill>
                <a:latin typeface="Arial" pitchFamily="34" charset="0"/>
                <a:ea typeface="MS PGothic" pitchFamily="34" charset="-128"/>
              </a:defRPr>
            </a:lvl4pPr>
            <a:lvl5pPr marL="2057400" indent="-228600" eaLnBrk="0" hangingPunct="0">
              <a:spcBef>
                <a:spcPts val="400"/>
              </a:spcBef>
              <a:buClr>
                <a:srgbClr val="000000"/>
              </a:buClr>
              <a:buSzPct val="100000"/>
              <a:buFont typeface="Arial" pitchFamily="34" charset="0"/>
              <a:buChar char="–"/>
              <a:defRPr sz="1600">
                <a:solidFill>
                  <a:srgbClr val="000000"/>
                </a:solidFill>
                <a:latin typeface="Arial" pitchFamily="34" charset="0"/>
                <a:ea typeface="MS PGothic" pitchFamily="34" charset="-128"/>
              </a:defRPr>
            </a:lvl5pPr>
            <a:lvl6pPr marL="25146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6pPr>
            <a:lvl7pPr marL="29718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7pPr>
            <a:lvl8pPr marL="34290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8pPr>
            <a:lvl9pPr marL="38862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9pPr>
          </a:lstStyle>
          <a:p>
            <a:pPr eaLnBrk="1" hangingPunct="1">
              <a:lnSpc>
                <a:spcPts val="3100"/>
              </a:lnSpc>
              <a:spcBef>
                <a:spcPct val="0"/>
              </a:spcBef>
              <a:buClrTx/>
              <a:buSzTx/>
              <a:buFontTx/>
              <a:buNone/>
            </a:pPr>
            <a:r>
              <a:rPr lang="ca-ES" altLang="ca-ES" sz="3600" dirty="0">
                <a:solidFill>
                  <a:srgbClr val="C00000"/>
                </a:solidFill>
                <a:cs typeface="Arial" pitchFamily="34" charset="0"/>
              </a:rPr>
              <a:t>Inicis de </a:t>
            </a:r>
            <a:r>
              <a:rPr lang="ca-ES" altLang="ca-ES" sz="3600" dirty="0" smtClean="0">
                <a:solidFill>
                  <a:srgbClr val="C00000"/>
                </a:solidFill>
                <a:cs typeface="Arial" pitchFamily="34" charset="0"/>
              </a:rPr>
              <a:t>tractament</a:t>
            </a:r>
          </a:p>
          <a:p>
            <a:pPr eaLnBrk="1" hangingPunct="1">
              <a:lnSpc>
                <a:spcPts val="3100"/>
              </a:lnSpc>
              <a:spcBef>
                <a:spcPct val="0"/>
              </a:spcBef>
              <a:buClrTx/>
              <a:buSzTx/>
              <a:buFontTx/>
              <a:buNone/>
            </a:pPr>
            <a:r>
              <a:rPr lang="ca-ES" altLang="ca-ES" b="0" dirty="0" smtClean="0">
                <a:solidFill>
                  <a:srgbClr val="C00000"/>
                </a:solidFill>
                <a:cs typeface="Arial" pitchFamily="34" charset="0"/>
              </a:rPr>
              <a:t>Catalunya, 2015</a:t>
            </a:r>
            <a:r>
              <a:rPr lang="ca-ES" altLang="ca-ES" sz="3600" dirty="0" smtClean="0">
                <a:solidFill>
                  <a:srgbClr val="C00000"/>
                </a:solidFill>
                <a:cs typeface="Arial" pitchFamily="34" charset="0"/>
              </a:rPr>
              <a:t> </a:t>
            </a:r>
            <a:endParaRPr lang="ca-ES" altLang="ca-ES" sz="3600" dirty="0">
              <a:solidFill>
                <a:srgbClr val="C00000"/>
              </a:solidFill>
              <a:cs typeface="Arial" pitchFamily="34" charset="0"/>
            </a:endParaRPr>
          </a:p>
        </p:txBody>
      </p:sp>
      <p:sp>
        <p:nvSpPr>
          <p:cNvPr id="11" name="Text Box 5"/>
          <p:cNvSpPr txBox="1">
            <a:spLocks noChangeArrowheads="1"/>
          </p:cNvSpPr>
          <p:nvPr/>
        </p:nvSpPr>
        <p:spPr bwMode="auto">
          <a:xfrm>
            <a:off x="-7120220" y="6577179"/>
            <a:ext cx="16040632" cy="215429"/>
          </a:xfrm>
          <a:prstGeom prst="rect">
            <a:avLst/>
          </a:prstGeom>
          <a:noFill/>
          <a:ln w="9525">
            <a:noFill/>
            <a:miter lim="800000"/>
            <a:headEnd/>
            <a:tailEnd/>
          </a:ln>
        </p:spPr>
        <p:txBody>
          <a:bodyPr wrap="square" lIns="91425" tIns="45713" rIns="91425" bIns="45713">
            <a:spAutoFit/>
          </a:bodyPr>
          <a:lstStyle/>
          <a:p>
            <a:pPr algn="r" eaLnBrk="0" hangingPunct="0">
              <a:spcBef>
                <a:spcPct val="20000"/>
              </a:spcBef>
            </a:pPr>
            <a:r>
              <a:rPr lang="es-ES" altLang="ca-ES" sz="800" b="0" dirty="0">
                <a:solidFill>
                  <a:srgbClr val="000000"/>
                </a:solidFill>
                <a:latin typeface="Arial" pitchFamily="34" charset="0"/>
                <a:ea typeface="MS PGothic"/>
                <a:cs typeface="MS PGothic"/>
              </a:rPr>
              <a:t>Font: SIDC Informe Anual </a:t>
            </a:r>
            <a:r>
              <a:rPr lang="es-ES" altLang="ca-ES" sz="800" b="0" dirty="0" smtClean="0">
                <a:solidFill>
                  <a:srgbClr val="000000"/>
                </a:solidFill>
                <a:latin typeface="Arial" pitchFamily="34" charset="0"/>
                <a:ea typeface="MS PGothic"/>
                <a:cs typeface="MS PGothic"/>
              </a:rPr>
              <a:t>2015. </a:t>
            </a:r>
            <a:r>
              <a:rPr lang="es-ES" altLang="ca-ES" sz="800" b="0" dirty="0">
                <a:solidFill>
                  <a:srgbClr val="000000"/>
                </a:solidFill>
                <a:latin typeface="Arial" pitchFamily="34" charset="0"/>
                <a:ea typeface="MS PGothic"/>
                <a:cs typeface="MS PGothic"/>
              </a:rPr>
              <a:t>Sistema </a:t>
            </a:r>
            <a:r>
              <a:rPr lang="es-ES" altLang="ca-ES" sz="800" b="0" dirty="0" err="1">
                <a:solidFill>
                  <a:srgbClr val="000000"/>
                </a:solidFill>
                <a:latin typeface="Arial" pitchFamily="34" charset="0"/>
                <a:ea typeface="MS PGothic"/>
                <a:cs typeface="MS PGothic"/>
              </a:rPr>
              <a:t>d'Informació</a:t>
            </a:r>
            <a:r>
              <a:rPr lang="es-ES" altLang="ca-ES" sz="800" b="0" dirty="0">
                <a:solidFill>
                  <a:srgbClr val="000000"/>
                </a:solidFill>
                <a:latin typeface="Arial" pitchFamily="34" charset="0"/>
                <a:ea typeface="MS PGothic"/>
                <a:cs typeface="MS PGothic"/>
              </a:rPr>
              <a:t> de </a:t>
            </a:r>
            <a:r>
              <a:rPr lang="es-ES" altLang="ca-ES" sz="800" b="0" dirty="0" err="1">
                <a:solidFill>
                  <a:srgbClr val="000000"/>
                </a:solidFill>
                <a:latin typeface="Arial" pitchFamily="34" charset="0"/>
                <a:ea typeface="MS PGothic"/>
                <a:cs typeface="MS PGothic"/>
              </a:rPr>
              <a:t>Drogodependències</a:t>
            </a:r>
            <a:r>
              <a:rPr lang="es-ES" altLang="ca-ES" sz="800" b="0" dirty="0">
                <a:solidFill>
                  <a:srgbClr val="000000"/>
                </a:solidFill>
                <a:latin typeface="Arial" pitchFamily="34" charset="0"/>
                <a:ea typeface="MS PGothic"/>
                <a:cs typeface="MS PGothic"/>
              </a:rPr>
              <a:t> de Catalunya. </a:t>
            </a:r>
            <a:r>
              <a:rPr lang="es-ES" altLang="ca-ES" sz="800" b="0" dirty="0" err="1">
                <a:solidFill>
                  <a:srgbClr val="000000"/>
                </a:solidFill>
                <a:latin typeface="Arial" pitchFamily="34" charset="0"/>
                <a:ea typeface="MS PGothic"/>
                <a:cs typeface="MS PGothic"/>
              </a:rPr>
              <a:t>Agència</a:t>
            </a:r>
            <a:r>
              <a:rPr lang="es-ES" altLang="ca-ES" sz="800" b="0" dirty="0">
                <a:solidFill>
                  <a:srgbClr val="000000"/>
                </a:solidFill>
                <a:latin typeface="Arial" pitchFamily="34" charset="0"/>
                <a:ea typeface="MS PGothic"/>
                <a:cs typeface="MS PGothic"/>
              </a:rPr>
              <a:t> de </a:t>
            </a:r>
            <a:r>
              <a:rPr lang="es-ES" altLang="ca-ES" sz="800" b="0" dirty="0" err="1">
                <a:solidFill>
                  <a:srgbClr val="000000"/>
                </a:solidFill>
                <a:latin typeface="Arial" pitchFamily="34" charset="0"/>
                <a:ea typeface="MS PGothic"/>
                <a:cs typeface="MS PGothic"/>
              </a:rPr>
              <a:t>Salut</a:t>
            </a:r>
            <a:r>
              <a:rPr lang="es-ES" altLang="ca-ES" sz="800" b="0" dirty="0">
                <a:solidFill>
                  <a:srgbClr val="000000"/>
                </a:solidFill>
                <a:latin typeface="Arial" pitchFamily="34" charset="0"/>
                <a:ea typeface="MS PGothic"/>
                <a:cs typeface="MS PGothic"/>
              </a:rPr>
              <a:t> Pública de Catalunya. </a:t>
            </a:r>
            <a:r>
              <a:rPr lang="es-ES" altLang="ca-ES" sz="800" b="0" dirty="0" err="1">
                <a:solidFill>
                  <a:srgbClr val="000000"/>
                </a:solidFill>
                <a:latin typeface="Arial" pitchFamily="34" charset="0"/>
                <a:ea typeface="MS PGothic"/>
                <a:cs typeface="MS PGothic"/>
              </a:rPr>
              <a:t>Subdirecció</a:t>
            </a:r>
            <a:r>
              <a:rPr lang="es-ES" altLang="ca-ES" sz="800" b="0" dirty="0">
                <a:solidFill>
                  <a:srgbClr val="000000"/>
                </a:solidFill>
                <a:latin typeface="Arial" pitchFamily="34" charset="0"/>
                <a:ea typeface="MS PGothic"/>
                <a:cs typeface="MS PGothic"/>
              </a:rPr>
              <a:t> General de </a:t>
            </a:r>
            <a:r>
              <a:rPr lang="es-ES" altLang="ca-ES" sz="800" b="0" dirty="0" err="1">
                <a:solidFill>
                  <a:srgbClr val="000000"/>
                </a:solidFill>
                <a:latin typeface="Arial" pitchFamily="34" charset="0"/>
                <a:ea typeface="MS PGothic"/>
                <a:cs typeface="MS PGothic"/>
              </a:rPr>
              <a:t>Drogodependències</a:t>
            </a:r>
            <a:r>
              <a:rPr lang="es-ES" altLang="ca-ES" sz="800" b="0" dirty="0">
                <a:solidFill>
                  <a:srgbClr val="000000"/>
                </a:solidFill>
                <a:latin typeface="Arial" pitchFamily="34" charset="0"/>
                <a:ea typeface="MS PGothic"/>
                <a:cs typeface="MS PGothic"/>
              </a:rPr>
              <a:t> </a:t>
            </a:r>
          </a:p>
        </p:txBody>
      </p:sp>
      <p:sp>
        <p:nvSpPr>
          <p:cNvPr id="45062" name="Contenidor de contingut 2"/>
          <p:cNvSpPr txBox="1">
            <a:spLocks noChangeArrowheads="1"/>
          </p:cNvSpPr>
          <p:nvPr/>
        </p:nvSpPr>
        <p:spPr bwMode="auto">
          <a:xfrm>
            <a:off x="468386" y="1414130"/>
            <a:ext cx="7920038"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1813" indent="-176213" eaLnBrk="0" hangingPunct="0">
              <a:buClr>
                <a:srgbClr val="C00000"/>
              </a:buClr>
              <a:buSzPct val="100000"/>
              <a:buFont typeface="Wingdings" pitchFamily="2" charset="2"/>
              <a:buChar char="o"/>
              <a:defRPr>
                <a:solidFill>
                  <a:srgbClr val="000000"/>
                </a:solidFill>
                <a:latin typeface="Arial" pitchFamily="34" charset="0"/>
                <a:ea typeface="MS PGothic" pitchFamily="34" charset="-128"/>
              </a:defRPr>
            </a:lvl1pPr>
            <a:lvl2pPr marL="742950" indent="-285750" eaLnBrk="0" hangingPunct="0">
              <a:spcBef>
                <a:spcPts val="400"/>
              </a:spcBef>
              <a:buClr>
                <a:srgbClr val="000000"/>
              </a:buClr>
              <a:buSzPct val="100000"/>
              <a:buFont typeface="Wingdings" pitchFamily="2" charset="2"/>
              <a:buChar char="§"/>
              <a:defRPr sz="1600">
                <a:solidFill>
                  <a:srgbClr val="000000"/>
                </a:solidFill>
                <a:latin typeface="Arial" pitchFamily="34" charset="0"/>
                <a:ea typeface="MS PGothic" pitchFamily="34" charset="-128"/>
              </a:defRPr>
            </a:lvl2pPr>
            <a:lvl3pPr marL="1143000" indent="-228600" eaLnBrk="0" hangingPunct="0">
              <a:spcBef>
                <a:spcPts val="400"/>
              </a:spcBef>
              <a:buClr>
                <a:srgbClr val="000000"/>
              </a:buClr>
              <a:buSzPct val="100000"/>
              <a:buFont typeface="Arial" pitchFamily="34" charset="0"/>
              <a:buChar char="–"/>
              <a:defRPr sz="1600">
                <a:solidFill>
                  <a:srgbClr val="000000"/>
                </a:solidFill>
                <a:latin typeface="Arial" pitchFamily="34" charset="0"/>
                <a:ea typeface="MS PGothic" pitchFamily="34" charset="-128"/>
              </a:defRPr>
            </a:lvl3pPr>
            <a:lvl4pPr marL="1600200" indent="-228600" eaLnBrk="0" hangingPunct="0">
              <a:spcBef>
                <a:spcPts val="400"/>
              </a:spcBef>
              <a:buClr>
                <a:srgbClr val="000000"/>
              </a:buClr>
              <a:buSzPct val="100000"/>
              <a:buFont typeface="Arial" pitchFamily="34" charset="0"/>
              <a:buChar char="–"/>
              <a:defRPr sz="1600">
                <a:solidFill>
                  <a:srgbClr val="000000"/>
                </a:solidFill>
                <a:latin typeface="Arial" pitchFamily="34" charset="0"/>
                <a:ea typeface="MS PGothic" pitchFamily="34" charset="-128"/>
              </a:defRPr>
            </a:lvl4pPr>
            <a:lvl5pPr marL="2057400" indent="-228600" eaLnBrk="0" hangingPunct="0">
              <a:spcBef>
                <a:spcPts val="400"/>
              </a:spcBef>
              <a:buClr>
                <a:srgbClr val="000000"/>
              </a:buClr>
              <a:buSzPct val="100000"/>
              <a:buFont typeface="Arial" pitchFamily="34" charset="0"/>
              <a:buChar char="–"/>
              <a:defRPr sz="1600">
                <a:solidFill>
                  <a:srgbClr val="000000"/>
                </a:solidFill>
                <a:latin typeface="Arial" pitchFamily="34" charset="0"/>
                <a:ea typeface="MS PGothic" pitchFamily="34" charset="-128"/>
              </a:defRPr>
            </a:lvl5pPr>
            <a:lvl6pPr marL="25146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6pPr>
            <a:lvl7pPr marL="29718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7pPr>
            <a:lvl8pPr marL="34290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8pPr>
            <a:lvl9pPr marL="3886200" indent="-228600" eaLnBrk="0" fontAlgn="base" hangingPunct="0">
              <a:spcBef>
                <a:spcPts val="400"/>
              </a:spcBef>
              <a:spcAft>
                <a:spcPct val="0"/>
              </a:spcAft>
              <a:buClr>
                <a:srgbClr val="000000"/>
              </a:buClr>
              <a:buSzPct val="100000"/>
              <a:buFont typeface="Arial" pitchFamily="34" charset="0"/>
              <a:buChar char="–"/>
              <a:defRPr sz="1600">
                <a:solidFill>
                  <a:srgbClr val="000000"/>
                </a:solidFill>
                <a:latin typeface="Arial" pitchFamily="34" charset="0"/>
                <a:ea typeface="MS PGothic" pitchFamily="34" charset="-128"/>
              </a:defRPr>
            </a:lvl9pPr>
          </a:lstStyle>
          <a:p>
            <a:pPr marL="355600" indent="0" eaLnBrk="1">
              <a:lnSpc>
                <a:spcPts val="1600"/>
              </a:lnSpc>
              <a:spcBef>
                <a:spcPts val="0"/>
              </a:spcBef>
              <a:spcAft>
                <a:spcPts val="0"/>
              </a:spcAft>
              <a:buFont typeface="Wingdings" pitchFamily="2" charset="2"/>
              <a:buNone/>
            </a:pPr>
            <a:r>
              <a:rPr lang="ca-ES" altLang="ca-ES" sz="1400" b="0" dirty="0">
                <a:cs typeface="Arial" pitchFamily="34" charset="0"/>
              </a:rPr>
              <a:t>Evolució anual del nombre de casos notificat, segons droga principal que motiva el tractament. </a:t>
            </a:r>
            <a:endParaRPr lang="ca-ES" altLang="ca-ES" sz="1400" dirty="0">
              <a:cs typeface="Arial" pitchFamily="34" charset="0"/>
            </a:endParaRPr>
          </a:p>
        </p:txBody>
      </p:sp>
      <p:graphicFrame>
        <p:nvGraphicFramePr>
          <p:cNvPr id="8" name="Gràfic 29"/>
          <p:cNvGraphicFramePr/>
          <p:nvPr>
            <p:extLst>
              <p:ext uri="{D42A27DB-BD31-4B8C-83A1-F6EECF244321}">
                <p14:modId xmlns:p14="http://schemas.microsoft.com/office/powerpoint/2010/main" val="2556917358"/>
              </p:ext>
            </p:extLst>
          </p:nvPr>
        </p:nvGraphicFramePr>
        <p:xfrm>
          <a:off x="684213" y="2276872"/>
          <a:ext cx="4392714" cy="3644457"/>
        </p:xfrm>
        <a:graphic>
          <a:graphicData uri="http://schemas.openxmlformats.org/drawingml/2006/chart">
            <c:chart xmlns:c="http://schemas.openxmlformats.org/drawingml/2006/chart" xmlns:r="http://schemas.openxmlformats.org/officeDocument/2006/relationships" r:id="rId4"/>
          </a:graphicData>
        </a:graphic>
      </p:graphicFrame>
      <p:sp>
        <p:nvSpPr>
          <p:cNvPr id="9" name="QuadreDeText 17"/>
          <p:cNvSpPr txBox="1"/>
          <p:nvPr/>
        </p:nvSpPr>
        <p:spPr>
          <a:xfrm>
            <a:off x="4860032" y="4265145"/>
            <a:ext cx="1800128" cy="230832"/>
          </a:xfrm>
          <a:prstGeom prst="rect">
            <a:avLst/>
          </a:prstGeom>
          <a:noFill/>
        </p:spPr>
        <p:txBody>
          <a:bodyPr wrap="square" rtlCol="0">
            <a:spAutoFit/>
          </a:bodyPr>
          <a:lstStyle/>
          <a:p>
            <a:pPr fontAlgn="auto">
              <a:spcBef>
                <a:spcPts val="0"/>
              </a:spcBef>
              <a:spcAft>
                <a:spcPts val="0"/>
              </a:spcAft>
            </a:pPr>
            <a:r>
              <a:rPr lang="ca-ES" sz="900" dirty="0" smtClean="0">
                <a:solidFill>
                  <a:prstClr val="black"/>
                </a:solidFill>
                <a:latin typeface="Arial" panose="020B0604020202020204" pitchFamily="34" charset="0"/>
                <a:ea typeface="+mn-ea"/>
                <a:cs typeface="Arial" pitchFamily="34" charset="0"/>
              </a:rPr>
              <a:t>Cocaïna </a:t>
            </a:r>
            <a:r>
              <a:rPr lang="ca-ES" sz="800" b="0" dirty="0" smtClean="0">
                <a:solidFill>
                  <a:prstClr val="black"/>
                </a:solidFill>
                <a:latin typeface="Arial" panose="020B0604020202020204" pitchFamily="34" charset="0"/>
                <a:ea typeface="+mn-ea"/>
                <a:cs typeface="Arial" pitchFamily="34" charset="0"/>
              </a:rPr>
              <a:t>(2.473)</a:t>
            </a:r>
            <a:endParaRPr lang="ca-ES" sz="800" b="0" dirty="0">
              <a:solidFill>
                <a:prstClr val="black"/>
              </a:solidFill>
              <a:latin typeface="Arial" pitchFamily="34" charset="0"/>
              <a:ea typeface="+mn-ea"/>
              <a:cs typeface="Arial" pitchFamily="34" charset="0"/>
            </a:endParaRPr>
          </a:p>
        </p:txBody>
      </p:sp>
      <p:sp>
        <p:nvSpPr>
          <p:cNvPr id="12" name="QuadreDeText 18"/>
          <p:cNvSpPr txBox="1"/>
          <p:nvPr/>
        </p:nvSpPr>
        <p:spPr>
          <a:xfrm>
            <a:off x="4860032" y="4481169"/>
            <a:ext cx="1710120" cy="230832"/>
          </a:xfrm>
          <a:prstGeom prst="rect">
            <a:avLst/>
          </a:prstGeom>
          <a:noFill/>
        </p:spPr>
        <p:txBody>
          <a:bodyPr wrap="square" rtlCol="0">
            <a:spAutoFit/>
          </a:bodyPr>
          <a:lstStyle/>
          <a:p>
            <a:pPr fontAlgn="auto">
              <a:spcBef>
                <a:spcPts val="0"/>
              </a:spcBef>
              <a:spcAft>
                <a:spcPts val="0"/>
              </a:spcAft>
            </a:pPr>
            <a:r>
              <a:rPr lang="ca-ES" sz="900" dirty="0" smtClean="0">
                <a:solidFill>
                  <a:prstClr val="black"/>
                </a:solidFill>
                <a:latin typeface="Arial" panose="020B0604020202020204" pitchFamily="34" charset="0"/>
                <a:ea typeface="+mn-ea"/>
                <a:cs typeface="Arial" pitchFamily="34" charset="0"/>
              </a:rPr>
              <a:t>Cànnabis </a:t>
            </a:r>
            <a:r>
              <a:rPr lang="ca-ES" sz="800" b="0" dirty="0" smtClean="0">
                <a:solidFill>
                  <a:prstClr val="black"/>
                </a:solidFill>
                <a:latin typeface="Arial" panose="020B0604020202020204" pitchFamily="34" charset="0"/>
                <a:ea typeface="+mn-ea"/>
                <a:cs typeface="Arial" pitchFamily="34" charset="0"/>
              </a:rPr>
              <a:t>(1.903)</a:t>
            </a:r>
            <a:endParaRPr lang="ca-ES" sz="800" b="0" dirty="0">
              <a:solidFill>
                <a:prstClr val="black"/>
              </a:solidFill>
              <a:latin typeface="Arial" pitchFamily="34" charset="0"/>
              <a:ea typeface="+mn-ea"/>
              <a:cs typeface="Arial" pitchFamily="34" charset="0"/>
            </a:endParaRPr>
          </a:p>
        </p:txBody>
      </p:sp>
      <p:sp>
        <p:nvSpPr>
          <p:cNvPr id="13" name="QuadreDeText 19"/>
          <p:cNvSpPr txBox="1"/>
          <p:nvPr/>
        </p:nvSpPr>
        <p:spPr>
          <a:xfrm>
            <a:off x="4860032" y="4682385"/>
            <a:ext cx="1800128" cy="230832"/>
          </a:xfrm>
          <a:prstGeom prst="rect">
            <a:avLst/>
          </a:prstGeom>
          <a:noFill/>
        </p:spPr>
        <p:txBody>
          <a:bodyPr wrap="square" rtlCol="0">
            <a:spAutoFit/>
          </a:bodyPr>
          <a:lstStyle/>
          <a:p>
            <a:pPr fontAlgn="auto">
              <a:spcBef>
                <a:spcPts val="0"/>
              </a:spcBef>
              <a:spcAft>
                <a:spcPts val="0"/>
              </a:spcAft>
            </a:pPr>
            <a:r>
              <a:rPr lang="ca-ES" sz="900" dirty="0" smtClean="0">
                <a:solidFill>
                  <a:prstClr val="black"/>
                </a:solidFill>
                <a:latin typeface="Arial" panose="020B0604020202020204" pitchFamily="34" charset="0"/>
                <a:ea typeface="+mn-ea"/>
                <a:cs typeface="Arial" pitchFamily="34" charset="0"/>
              </a:rPr>
              <a:t>Heroïna </a:t>
            </a:r>
            <a:r>
              <a:rPr lang="ca-ES" sz="800" b="0" dirty="0" smtClean="0">
                <a:solidFill>
                  <a:prstClr val="black"/>
                </a:solidFill>
                <a:latin typeface="Arial" panose="020B0604020202020204" pitchFamily="34" charset="0"/>
                <a:ea typeface="+mn-ea"/>
                <a:cs typeface="Arial" pitchFamily="34" charset="0"/>
              </a:rPr>
              <a:t>(1.683)</a:t>
            </a:r>
            <a:endParaRPr lang="ca-ES" sz="800" b="0" dirty="0">
              <a:solidFill>
                <a:prstClr val="black"/>
              </a:solidFill>
              <a:latin typeface="Arial" pitchFamily="34" charset="0"/>
              <a:ea typeface="+mn-ea"/>
              <a:cs typeface="Arial" pitchFamily="34" charset="0"/>
            </a:endParaRPr>
          </a:p>
        </p:txBody>
      </p:sp>
      <p:sp>
        <p:nvSpPr>
          <p:cNvPr id="14" name="QuadreDeText 20"/>
          <p:cNvSpPr txBox="1"/>
          <p:nvPr/>
        </p:nvSpPr>
        <p:spPr>
          <a:xfrm>
            <a:off x="4860032" y="5057233"/>
            <a:ext cx="1907632" cy="215444"/>
          </a:xfrm>
          <a:prstGeom prst="rect">
            <a:avLst/>
          </a:prstGeom>
          <a:noFill/>
        </p:spPr>
        <p:txBody>
          <a:bodyPr wrap="square" rtlCol="0">
            <a:spAutoFit/>
          </a:bodyPr>
          <a:lstStyle/>
          <a:p>
            <a:pPr fontAlgn="auto">
              <a:spcBef>
                <a:spcPts val="0"/>
              </a:spcBef>
              <a:spcAft>
                <a:spcPts val="0"/>
              </a:spcAft>
            </a:pPr>
            <a:r>
              <a:rPr lang="ca-ES" sz="800" dirty="0" smtClean="0">
                <a:solidFill>
                  <a:prstClr val="black"/>
                </a:solidFill>
                <a:latin typeface="Arial" panose="020B0604020202020204" pitchFamily="34" charset="0"/>
                <a:ea typeface="+mn-ea"/>
                <a:cs typeface="Arial" pitchFamily="34" charset="0"/>
              </a:rPr>
              <a:t>Resta drogues</a:t>
            </a:r>
            <a:r>
              <a:rPr lang="ca-ES" sz="800" b="0" dirty="0" smtClean="0">
                <a:solidFill>
                  <a:prstClr val="black"/>
                </a:solidFill>
                <a:latin typeface="Arial" panose="020B0604020202020204" pitchFamily="34" charset="0"/>
                <a:ea typeface="+mn-ea"/>
                <a:cs typeface="Arial" pitchFamily="34" charset="0"/>
              </a:rPr>
              <a:t> (684)</a:t>
            </a:r>
            <a:endParaRPr lang="ca-ES" sz="800" b="0" dirty="0">
              <a:solidFill>
                <a:prstClr val="black"/>
              </a:solidFill>
              <a:latin typeface="Arial" pitchFamily="34" charset="0"/>
              <a:ea typeface="+mn-ea"/>
              <a:cs typeface="Arial" pitchFamily="34" charset="0"/>
            </a:endParaRPr>
          </a:p>
        </p:txBody>
      </p:sp>
      <p:sp>
        <p:nvSpPr>
          <p:cNvPr id="15" name="QuadreDeText 21"/>
          <p:cNvSpPr txBox="1"/>
          <p:nvPr/>
        </p:nvSpPr>
        <p:spPr>
          <a:xfrm>
            <a:off x="4860032" y="5201249"/>
            <a:ext cx="1907632" cy="230832"/>
          </a:xfrm>
          <a:prstGeom prst="rect">
            <a:avLst/>
          </a:prstGeom>
          <a:noFill/>
        </p:spPr>
        <p:txBody>
          <a:bodyPr wrap="square" rtlCol="0">
            <a:spAutoFit/>
          </a:bodyPr>
          <a:lstStyle/>
          <a:p>
            <a:pPr fontAlgn="auto">
              <a:spcBef>
                <a:spcPts val="0"/>
              </a:spcBef>
              <a:spcAft>
                <a:spcPts val="0"/>
              </a:spcAft>
            </a:pPr>
            <a:r>
              <a:rPr lang="ca-ES" sz="900" dirty="0" smtClean="0">
                <a:solidFill>
                  <a:prstClr val="black"/>
                </a:solidFill>
                <a:latin typeface="Arial" panose="020B0604020202020204" pitchFamily="34" charset="0"/>
                <a:ea typeface="+mn-ea"/>
                <a:cs typeface="Arial" pitchFamily="34" charset="0"/>
              </a:rPr>
              <a:t>Tabac </a:t>
            </a:r>
            <a:r>
              <a:rPr lang="ca-ES" sz="800" b="0" dirty="0" smtClean="0">
                <a:solidFill>
                  <a:prstClr val="black"/>
                </a:solidFill>
                <a:latin typeface="Arial" panose="020B0604020202020204" pitchFamily="34" charset="0"/>
                <a:ea typeface="+mn-ea"/>
                <a:cs typeface="Arial" pitchFamily="34" charset="0"/>
              </a:rPr>
              <a:t>(502)</a:t>
            </a:r>
            <a:endParaRPr lang="ca-ES" sz="800" b="0" dirty="0">
              <a:solidFill>
                <a:prstClr val="black"/>
              </a:solidFill>
              <a:latin typeface="Arial" pitchFamily="34" charset="0"/>
              <a:ea typeface="+mn-ea"/>
              <a:cs typeface="Arial" pitchFamily="34" charset="0"/>
            </a:endParaRPr>
          </a:p>
        </p:txBody>
      </p:sp>
      <p:sp>
        <p:nvSpPr>
          <p:cNvPr id="16" name="QuadreDeText 30"/>
          <p:cNvSpPr txBox="1"/>
          <p:nvPr/>
        </p:nvSpPr>
        <p:spPr>
          <a:xfrm>
            <a:off x="4860032" y="2464945"/>
            <a:ext cx="1710120" cy="230832"/>
          </a:xfrm>
          <a:prstGeom prst="rect">
            <a:avLst/>
          </a:prstGeom>
          <a:noFill/>
        </p:spPr>
        <p:txBody>
          <a:bodyPr wrap="square" rtlCol="0">
            <a:spAutoFit/>
          </a:bodyPr>
          <a:lstStyle/>
          <a:p>
            <a:pPr fontAlgn="auto">
              <a:spcBef>
                <a:spcPts val="0"/>
              </a:spcBef>
              <a:spcAft>
                <a:spcPts val="0"/>
              </a:spcAft>
            </a:pPr>
            <a:r>
              <a:rPr lang="ca-ES" sz="900" dirty="0" smtClean="0">
                <a:solidFill>
                  <a:prstClr val="black"/>
                </a:solidFill>
                <a:latin typeface="Arial" panose="020B0604020202020204" pitchFamily="34" charset="0"/>
                <a:ea typeface="+mn-ea"/>
                <a:cs typeface="Arial" pitchFamily="34" charset="0"/>
              </a:rPr>
              <a:t>Alcohol </a:t>
            </a:r>
            <a:r>
              <a:rPr lang="ca-ES" sz="800" b="0" dirty="0" smtClean="0">
                <a:solidFill>
                  <a:prstClr val="black"/>
                </a:solidFill>
                <a:latin typeface="Arial" panose="020B0604020202020204" pitchFamily="34" charset="0"/>
                <a:ea typeface="+mn-ea"/>
                <a:cs typeface="Arial" pitchFamily="34" charset="0"/>
              </a:rPr>
              <a:t>(6.534)</a:t>
            </a:r>
            <a:endParaRPr lang="ca-ES" sz="800" b="0" dirty="0">
              <a:solidFill>
                <a:prstClr val="black"/>
              </a:solidFill>
              <a:latin typeface="Arial" pitchFamily="34" charset="0"/>
              <a:ea typeface="+mn-ea"/>
              <a:cs typeface="Arial" pitchFamily="34" charset="0"/>
            </a:endParaRPr>
          </a:p>
        </p:txBody>
      </p:sp>
      <p:sp>
        <p:nvSpPr>
          <p:cNvPr id="3" name="2 Elipse"/>
          <p:cNvSpPr/>
          <p:nvPr/>
        </p:nvSpPr>
        <p:spPr>
          <a:xfrm>
            <a:off x="4655815" y="5603896"/>
            <a:ext cx="288000" cy="288000"/>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a-ES" sz="1800" b="0">
              <a:solidFill>
                <a:prstClr val="white"/>
              </a:solidFill>
            </a:endParaRPr>
          </a:p>
        </p:txBody>
      </p:sp>
      <p:sp>
        <p:nvSpPr>
          <p:cNvPr id="4" name="3 Rectángulo redondeado"/>
          <p:cNvSpPr/>
          <p:nvPr/>
        </p:nvSpPr>
        <p:spPr>
          <a:xfrm>
            <a:off x="6084168" y="2060848"/>
            <a:ext cx="2736304" cy="4320480"/>
          </a:xfrm>
          <a:prstGeom prst="round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ca-ES" sz="1800" b="0">
              <a:solidFill>
                <a:prstClr val="white"/>
              </a:solidFill>
            </a:endParaRPr>
          </a:p>
        </p:txBody>
      </p:sp>
      <p:graphicFrame>
        <p:nvGraphicFramePr>
          <p:cNvPr id="17" name="Gràfic 9"/>
          <p:cNvGraphicFramePr/>
          <p:nvPr>
            <p:extLst>
              <p:ext uri="{D42A27DB-BD31-4B8C-83A1-F6EECF244321}">
                <p14:modId xmlns:p14="http://schemas.microsoft.com/office/powerpoint/2010/main" val="3307239807"/>
              </p:ext>
            </p:extLst>
          </p:nvPr>
        </p:nvGraphicFramePr>
        <p:xfrm>
          <a:off x="5624801" y="3269987"/>
          <a:ext cx="4230480" cy="2115805"/>
        </p:xfrm>
        <a:graphic>
          <a:graphicData uri="http://schemas.openxmlformats.org/drawingml/2006/chart">
            <c:chart xmlns:c="http://schemas.openxmlformats.org/drawingml/2006/chart" xmlns:r="http://schemas.openxmlformats.org/officeDocument/2006/relationships" r:id="rId5"/>
          </a:graphicData>
        </a:graphic>
      </p:graphicFrame>
      <p:sp>
        <p:nvSpPr>
          <p:cNvPr id="18" name="17 CuadroTexto"/>
          <p:cNvSpPr txBox="1"/>
          <p:nvPr/>
        </p:nvSpPr>
        <p:spPr>
          <a:xfrm>
            <a:off x="7987156" y="3935709"/>
            <a:ext cx="587136" cy="230832"/>
          </a:xfrm>
          <a:prstGeom prst="rect">
            <a:avLst/>
          </a:prstGeom>
          <a:noFill/>
        </p:spPr>
        <p:txBody>
          <a:bodyPr wrap="square" rtlCol="0">
            <a:spAutoFit/>
          </a:bodyPr>
          <a:lstStyle/>
          <a:p>
            <a:pPr fontAlgn="auto">
              <a:spcBef>
                <a:spcPts val="0"/>
              </a:spcBef>
              <a:spcAft>
                <a:spcPts val="0"/>
              </a:spcAft>
            </a:pPr>
            <a:r>
              <a:rPr lang="ca-ES" sz="900" b="0" dirty="0" smtClean="0">
                <a:solidFill>
                  <a:prstClr val="white"/>
                </a:solidFill>
                <a:latin typeface="Calibri"/>
                <a:ea typeface="+mn-ea"/>
              </a:rPr>
              <a:t>47%</a:t>
            </a:r>
            <a:endParaRPr lang="ca-ES" sz="900" b="0" dirty="0">
              <a:solidFill>
                <a:prstClr val="white"/>
              </a:solidFill>
              <a:latin typeface="Calibri"/>
              <a:ea typeface="+mn-ea"/>
            </a:endParaRPr>
          </a:p>
        </p:txBody>
      </p:sp>
      <p:sp>
        <p:nvSpPr>
          <p:cNvPr id="19" name="18 CuadroTexto"/>
          <p:cNvSpPr txBox="1"/>
          <p:nvPr/>
        </p:nvSpPr>
        <p:spPr>
          <a:xfrm>
            <a:off x="7065583" y="4244583"/>
            <a:ext cx="587136" cy="230832"/>
          </a:xfrm>
          <a:prstGeom prst="rect">
            <a:avLst/>
          </a:prstGeom>
          <a:noFill/>
        </p:spPr>
        <p:txBody>
          <a:bodyPr wrap="square" rtlCol="0">
            <a:spAutoFit/>
          </a:bodyPr>
          <a:lstStyle/>
          <a:p>
            <a:pPr fontAlgn="auto">
              <a:spcBef>
                <a:spcPts val="0"/>
              </a:spcBef>
              <a:spcAft>
                <a:spcPts val="0"/>
              </a:spcAft>
            </a:pPr>
            <a:r>
              <a:rPr lang="ca-ES" sz="900" b="0" dirty="0" smtClean="0">
                <a:solidFill>
                  <a:prstClr val="white"/>
                </a:solidFill>
                <a:latin typeface="Calibri"/>
                <a:ea typeface="+mn-ea"/>
              </a:rPr>
              <a:t>18%</a:t>
            </a:r>
            <a:endParaRPr lang="ca-ES" sz="900" b="0" dirty="0">
              <a:solidFill>
                <a:prstClr val="white"/>
              </a:solidFill>
              <a:latin typeface="Calibri"/>
              <a:ea typeface="+mn-ea"/>
            </a:endParaRPr>
          </a:p>
        </p:txBody>
      </p:sp>
      <p:sp>
        <p:nvSpPr>
          <p:cNvPr id="20" name="19 CuadroTexto"/>
          <p:cNvSpPr txBox="1"/>
          <p:nvPr/>
        </p:nvSpPr>
        <p:spPr>
          <a:xfrm>
            <a:off x="6461711" y="3955847"/>
            <a:ext cx="414545" cy="230832"/>
          </a:xfrm>
          <a:prstGeom prst="rect">
            <a:avLst/>
          </a:prstGeom>
          <a:noFill/>
        </p:spPr>
        <p:txBody>
          <a:bodyPr wrap="square" rtlCol="0">
            <a:spAutoFit/>
          </a:bodyPr>
          <a:lstStyle/>
          <a:p>
            <a:pPr fontAlgn="auto">
              <a:spcBef>
                <a:spcPts val="0"/>
              </a:spcBef>
              <a:spcAft>
                <a:spcPts val="0"/>
              </a:spcAft>
            </a:pPr>
            <a:r>
              <a:rPr lang="ca-ES" sz="900" b="0" dirty="0" smtClean="0">
                <a:solidFill>
                  <a:prstClr val="white"/>
                </a:solidFill>
                <a:latin typeface="Calibri"/>
                <a:ea typeface="+mn-ea"/>
              </a:rPr>
              <a:t>14%</a:t>
            </a:r>
            <a:endParaRPr lang="ca-ES" sz="900" b="0" dirty="0">
              <a:solidFill>
                <a:prstClr val="white"/>
              </a:solidFill>
              <a:latin typeface="Calibri"/>
              <a:ea typeface="+mn-ea"/>
            </a:endParaRPr>
          </a:p>
        </p:txBody>
      </p:sp>
      <p:sp>
        <p:nvSpPr>
          <p:cNvPr id="21" name="20 CuadroTexto"/>
          <p:cNvSpPr txBox="1"/>
          <p:nvPr/>
        </p:nvSpPr>
        <p:spPr>
          <a:xfrm>
            <a:off x="6804499" y="3667815"/>
            <a:ext cx="414545" cy="230832"/>
          </a:xfrm>
          <a:prstGeom prst="rect">
            <a:avLst/>
          </a:prstGeom>
          <a:noFill/>
        </p:spPr>
        <p:txBody>
          <a:bodyPr wrap="square" rtlCol="0">
            <a:spAutoFit/>
          </a:bodyPr>
          <a:lstStyle/>
          <a:p>
            <a:pPr fontAlgn="auto">
              <a:spcBef>
                <a:spcPts val="0"/>
              </a:spcBef>
              <a:spcAft>
                <a:spcPts val="0"/>
              </a:spcAft>
            </a:pPr>
            <a:r>
              <a:rPr lang="ca-ES" sz="900" b="0" dirty="0" smtClean="0">
                <a:solidFill>
                  <a:prstClr val="white"/>
                </a:solidFill>
                <a:latin typeface="Calibri"/>
                <a:ea typeface="+mn-ea"/>
              </a:rPr>
              <a:t>12%</a:t>
            </a:r>
            <a:endParaRPr lang="ca-ES" sz="900" b="0" dirty="0">
              <a:solidFill>
                <a:prstClr val="white"/>
              </a:solidFill>
              <a:latin typeface="Calibri"/>
              <a:ea typeface="+mn-ea"/>
            </a:endParaRPr>
          </a:p>
        </p:txBody>
      </p:sp>
      <p:sp>
        <p:nvSpPr>
          <p:cNvPr id="22" name="21 CuadroTexto"/>
          <p:cNvSpPr txBox="1"/>
          <p:nvPr/>
        </p:nvSpPr>
        <p:spPr>
          <a:xfrm>
            <a:off x="7054878" y="3563724"/>
            <a:ext cx="469450" cy="230832"/>
          </a:xfrm>
          <a:prstGeom prst="rect">
            <a:avLst/>
          </a:prstGeom>
          <a:noFill/>
        </p:spPr>
        <p:txBody>
          <a:bodyPr wrap="square" rtlCol="0">
            <a:spAutoFit/>
          </a:bodyPr>
          <a:lstStyle/>
          <a:p>
            <a:pPr fontAlgn="auto">
              <a:spcBef>
                <a:spcPts val="0"/>
              </a:spcBef>
              <a:spcAft>
                <a:spcPts val="0"/>
              </a:spcAft>
            </a:pPr>
            <a:r>
              <a:rPr lang="ca-ES" sz="900" b="0" dirty="0" smtClean="0">
                <a:solidFill>
                  <a:prstClr val="white"/>
                </a:solidFill>
                <a:latin typeface="Calibri"/>
                <a:ea typeface="+mn-ea"/>
              </a:rPr>
              <a:t>4%</a:t>
            </a:r>
            <a:endParaRPr lang="ca-ES" sz="900" b="0" dirty="0">
              <a:solidFill>
                <a:prstClr val="white"/>
              </a:solidFill>
              <a:latin typeface="Calibri"/>
              <a:ea typeface="+mn-ea"/>
            </a:endParaRPr>
          </a:p>
        </p:txBody>
      </p:sp>
      <p:sp>
        <p:nvSpPr>
          <p:cNvPr id="23" name="22 CuadroTexto"/>
          <p:cNvSpPr txBox="1"/>
          <p:nvPr/>
        </p:nvSpPr>
        <p:spPr>
          <a:xfrm>
            <a:off x="7246048" y="3552878"/>
            <a:ext cx="469450" cy="230832"/>
          </a:xfrm>
          <a:prstGeom prst="rect">
            <a:avLst/>
          </a:prstGeom>
          <a:noFill/>
        </p:spPr>
        <p:txBody>
          <a:bodyPr wrap="square" rtlCol="0">
            <a:spAutoFit/>
          </a:bodyPr>
          <a:lstStyle/>
          <a:p>
            <a:pPr fontAlgn="auto">
              <a:spcBef>
                <a:spcPts val="0"/>
              </a:spcBef>
              <a:spcAft>
                <a:spcPts val="0"/>
              </a:spcAft>
            </a:pPr>
            <a:r>
              <a:rPr lang="ca-ES" sz="900" b="0" dirty="0" smtClean="0">
                <a:solidFill>
                  <a:prstClr val="white"/>
                </a:solidFill>
                <a:latin typeface="Calibri"/>
                <a:ea typeface="+mn-ea"/>
              </a:rPr>
              <a:t>5%</a:t>
            </a:r>
            <a:endParaRPr lang="ca-ES" sz="900" b="0" dirty="0">
              <a:solidFill>
                <a:prstClr val="white"/>
              </a:solidFill>
              <a:latin typeface="Calibri"/>
              <a:ea typeface="+mn-ea"/>
            </a:endParaRPr>
          </a:p>
        </p:txBody>
      </p:sp>
      <p:sp>
        <p:nvSpPr>
          <p:cNvPr id="5" name="4 Rectángulo"/>
          <p:cNvSpPr/>
          <p:nvPr/>
        </p:nvSpPr>
        <p:spPr>
          <a:xfrm>
            <a:off x="6480338" y="2204864"/>
            <a:ext cx="1980094" cy="630942"/>
          </a:xfrm>
          <a:prstGeom prst="rect">
            <a:avLst/>
          </a:prstGeom>
        </p:spPr>
        <p:txBody>
          <a:bodyPr wrap="none">
            <a:spAutoFit/>
          </a:bodyPr>
          <a:lstStyle/>
          <a:p>
            <a:pPr algn="ctr">
              <a:lnSpc>
                <a:spcPts val="2100"/>
              </a:lnSpc>
              <a:spcBef>
                <a:spcPts val="0"/>
              </a:spcBef>
              <a:spcAft>
                <a:spcPts val="0"/>
              </a:spcAft>
            </a:pPr>
            <a:r>
              <a:rPr lang="ca-ES" altLang="ca-ES" sz="1800" b="0" dirty="0" smtClean="0">
                <a:solidFill>
                  <a:prstClr val="black"/>
                </a:solidFill>
                <a:latin typeface="Arial" panose="020B0604020202020204" pitchFamily="34" charset="0"/>
                <a:ea typeface="+mn-ea"/>
                <a:cs typeface="Arial" panose="020B0604020202020204" pitchFamily="34" charset="0"/>
              </a:rPr>
              <a:t>Total casos 2015:</a:t>
            </a:r>
          </a:p>
          <a:p>
            <a:pPr algn="ctr">
              <a:lnSpc>
                <a:spcPts val="2100"/>
              </a:lnSpc>
              <a:spcBef>
                <a:spcPts val="0"/>
              </a:spcBef>
              <a:spcAft>
                <a:spcPts val="0"/>
              </a:spcAft>
            </a:pPr>
            <a:r>
              <a:rPr lang="ca-ES" altLang="ca-ES" sz="1800" dirty="0" smtClean="0">
                <a:solidFill>
                  <a:prstClr val="black"/>
                </a:solidFill>
                <a:latin typeface="Arial" panose="020B0604020202020204" pitchFamily="34" charset="0"/>
                <a:ea typeface="+mn-ea"/>
                <a:cs typeface="Arial" panose="020B0604020202020204" pitchFamily="34" charset="0"/>
              </a:rPr>
              <a:t>13.779</a:t>
            </a:r>
            <a:endParaRPr lang="ca-ES" altLang="ca-ES" sz="1800" dirty="0">
              <a:solidFill>
                <a:prstClr val="black"/>
              </a:solidFill>
              <a:latin typeface="Arial" panose="020B0604020202020204" pitchFamily="34" charset="0"/>
              <a:ea typeface="+mn-ea"/>
              <a:cs typeface="Arial" panose="020B0604020202020204" pitchFamily="34" charset="0"/>
            </a:endParaRPr>
          </a:p>
        </p:txBody>
      </p:sp>
      <p:sp>
        <p:nvSpPr>
          <p:cNvPr id="26" name="25 Rectángulo"/>
          <p:cNvSpPr/>
          <p:nvPr/>
        </p:nvSpPr>
        <p:spPr bwMode="auto">
          <a:xfrm>
            <a:off x="6335040" y="5527392"/>
            <a:ext cx="2346108" cy="676672"/>
          </a:xfrm>
          <a:prstGeom prst="rect">
            <a:avLst/>
          </a:prstGeom>
          <a:solidFill>
            <a:srgbClr val="BE4D4A">
              <a:alpha val="50196"/>
            </a:srgbClr>
          </a:solidFill>
          <a:ln w="12700">
            <a:noFill/>
            <a:headEnd type="none" w="med" len="med"/>
            <a:tailEnd type="none" w="med" len="med"/>
          </a:ln>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r>
              <a:rPr lang="ca-ES" sz="1100" b="0" dirty="0" smtClean="0">
                <a:solidFill>
                  <a:prstClr val="black"/>
                </a:solidFill>
                <a:latin typeface="Arial" panose="020B0604020202020204" pitchFamily="34" charset="0"/>
                <a:cs typeface="Arial" panose="020B0604020202020204" pitchFamily="34" charset="0"/>
              </a:rPr>
              <a:t>L’</a:t>
            </a:r>
            <a:r>
              <a:rPr lang="ca-ES" sz="1100" dirty="0" smtClean="0">
                <a:solidFill>
                  <a:prstClr val="black"/>
                </a:solidFill>
                <a:latin typeface="Arial" panose="020B0604020202020204" pitchFamily="34" charset="0"/>
                <a:cs typeface="Arial" panose="020B0604020202020204" pitchFamily="34" charset="0"/>
              </a:rPr>
              <a:t>alcoho</a:t>
            </a:r>
            <a:r>
              <a:rPr lang="ca-ES" sz="1100" b="0" dirty="0" smtClean="0">
                <a:solidFill>
                  <a:prstClr val="black"/>
                </a:solidFill>
                <a:latin typeface="Arial" panose="020B0604020202020204" pitchFamily="34" charset="0"/>
                <a:cs typeface="Arial" panose="020B0604020202020204" pitchFamily="34" charset="0"/>
              </a:rPr>
              <a:t>l és la principal droga d’inici </a:t>
            </a:r>
            <a:r>
              <a:rPr lang="ca-ES" sz="1100" b="0" dirty="0">
                <a:solidFill>
                  <a:prstClr val="black"/>
                </a:solidFill>
                <a:latin typeface="Arial" panose="020B0604020202020204" pitchFamily="34" charset="0"/>
                <a:cs typeface="Arial" panose="020B0604020202020204" pitchFamily="34" charset="0"/>
              </a:rPr>
              <a:t>de tractament, </a:t>
            </a:r>
            <a:r>
              <a:rPr lang="ca-ES" sz="1100" b="0" dirty="0" smtClean="0">
                <a:solidFill>
                  <a:prstClr val="black"/>
                </a:solidFill>
                <a:latin typeface="Arial" panose="020B0604020202020204" pitchFamily="34" charset="0"/>
                <a:cs typeface="Arial" panose="020B0604020202020204" pitchFamily="34" charset="0"/>
              </a:rPr>
              <a:t>seguit </a:t>
            </a:r>
            <a:r>
              <a:rPr lang="ca-ES" sz="1100" b="0" dirty="0">
                <a:solidFill>
                  <a:prstClr val="black"/>
                </a:solidFill>
                <a:latin typeface="Arial" panose="020B0604020202020204" pitchFamily="34" charset="0"/>
                <a:cs typeface="Arial" panose="020B0604020202020204" pitchFamily="34" charset="0"/>
              </a:rPr>
              <a:t>de la </a:t>
            </a:r>
            <a:r>
              <a:rPr lang="ca-ES" sz="1100" dirty="0" smtClean="0">
                <a:solidFill>
                  <a:prstClr val="black"/>
                </a:solidFill>
                <a:latin typeface="Arial" panose="020B0604020202020204" pitchFamily="34" charset="0"/>
                <a:cs typeface="Arial" panose="020B0604020202020204" pitchFamily="34" charset="0"/>
              </a:rPr>
              <a:t>cocaïna</a:t>
            </a:r>
            <a:r>
              <a:rPr lang="ca-ES" sz="1100" b="0" dirty="0" smtClean="0">
                <a:solidFill>
                  <a:prstClr val="black"/>
                </a:solidFill>
                <a:latin typeface="Arial" panose="020B0604020202020204" pitchFamily="34" charset="0"/>
                <a:cs typeface="Arial" panose="020B0604020202020204" pitchFamily="34" charset="0"/>
              </a:rPr>
              <a:t> </a:t>
            </a:r>
            <a:r>
              <a:rPr lang="ca-ES" sz="1100" b="0" dirty="0">
                <a:solidFill>
                  <a:prstClr val="black"/>
                </a:solidFill>
                <a:latin typeface="Arial" panose="020B0604020202020204" pitchFamily="34" charset="0"/>
                <a:cs typeface="Arial" panose="020B0604020202020204" pitchFamily="34" charset="0"/>
              </a:rPr>
              <a:t>i el </a:t>
            </a:r>
            <a:r>
              <a:rPr lang="ca-ES" sz="1100" dirty="0" smtClean="0">
                <a:solidFill>
                  <a:prstClr val="black"/>
                </a:solidFill>
                <a:latin typeface="Arial" panose="020B0604020202020204" pitchFamily="34" charset="0"/>
                <a:cs typeface="Arial" panose="020B0604020202020204" pitchFamily="34" charset="0"/>
              </a:rPr>
              <a:t>cànnabis</a:t>
            </a:r>
            <a:endParaRPr lang="ca-ES" sz="1100" dirty="0">
              <a:solidFill>
                <a:prstClr val="black"/>
              </a:solidFill>
              <a:latin typeface="Arial" panose="020B0604020202020204" pitchFamily="34" charset="0"/>
              <a:cs typeface="Arial" panose="020B0604020202020204" pitchFamily="34" charset="0"/>
            </a:endParaRPr>
          </a:p>
        </p:txBody>
      </p:sp>
      <p:cxnSp>
        <p:nvCxnSpPr>
          <p:cNvPr id="7" name="6 Conector recto de flecha"/>
          <p:cNvCxnSpPr/>
          <p:nvPr/>
        </p:nvCxnSpPr>
        <p:spPr>
          <a:xfrm>
            <a:off x="4943815" y="5747896"/>
            <a:ext cx="114035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31</a:t>
            </a:fld>
            <a:endParaRPr lang="es-ES_tradnl" sz="1050" b="0" dirty="0">
              <a:solidFill>
                <a:schemeClr val="bg1">
                  <a:lumMod val="50000"/>
                </a:schemeClr>
              </a:solidFill>
            </a:endParaRPr>
          </a:p>
        </p:txBody>
      </p:sp>
    </p:spTree>
    <p:extLst>
      <p:ext uri="{BB962C8B-B14F-4D97-AF65-F5344CB8AC3E}">
        <p14:creationId xmlns:p14="http://schemas.microsoft.com/office/powerpoint/2010/main" val="151110941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9"/>
          <p:cNvSpPr/>
          <p:nvPr/>
        </p:nvSpPr>
        <p:spPr>
          <a:xfrm>
            <a:off x="683568" y="1196752"/>
            <a:ext cx="5194564" cy="528350"/>
          </a:xfrm>
          <a:prstGeom prst="rect">
            <a:avLst/>
          </a:prstGeom>
        </p:spPr>
        <p:txBody>
          <a:bodyPr wrap="none">
            <a:spAutoFit/>
          </a:bodyPr>
          <a:lstStyle/>
          <a:p>
            <a:pPr eaLnBrk="0" fontAlgn="auto" hangingPunct="0">
              <a:lnSpc>
                <a:spcPts val="3400"/>
              </a:lnSpc>
              <a:spcBef>
                <a:spcPts val="0"/>
              </a:spcBef>
              <a:spcAft>
                <a:spcPts val="0"/>
              </a:spcAft>
              <a:defRPr/>
            </a:pPr>
            <a:r>
              <a:rPr lang="ca-ES" sz="1800" dirty="0">
                <a:solidFill>
                  <a:prstClr val="black"/>
                </a:solidFill>
                <a:latin typeface="Arial"/>
                <a:cs typeface="Arial" pitchFamily="34" charset="0"/>
              </a:rPr>
              <a:t>Total: 1.903 Inicis de </a:t>
            </a:r>
            <a:r>
              <a:rPr lang="ca-ES" sz="1800" dirty="0" smtClean="0">
                <a:solidFill>
                  <a:prstClr val="black"/>
                </a:solidFill>
                <a:latin typeface="Arial"/>
                <a:cs typeface="Arial" pitchFamily="34" charset="0"/>
              </a:rPr>
              <a:t>tractament per Cànnabis</a:t>
            </a:r>
            <a:endParaRPr lang="ca-ES" sz="1800" dirty="0">
              <a:solidFill>
                <a:prstClr val="black"/>
              </a:solidFill>
              <a:latin typeface="Arial"/>
              <a:cs typeface="Arial" pitchFamily="34" charset="0"/>
            </a:endParaRPr>
          </a:p>
        </p:txBody>
      </p:sp>
      <p:graphicFrame>
        <p:nvGraphicFramePr>
          <p:cNvPr id="26" name="3 Gráfico"/>
          <p:cNvGraphicFramePr/>
          <p:nvPr>
            <p:extLst>
              <p:ext uri="{D42A27DB-BD31-4B8C-83A1-F6EECF244321}">
                <p14:modId xmlns:p14="http://schemas.microsoft.com/office/powerpoint/2010/main" val="3259422108"/>
              </p:ext>
            </p:extLst>
          </p:nvPr>
        </p:nvGraphicFramePr>
        <p:xfrm>
          <a:off x="1331640" y="4149080"/>
          <a:ext cx="6473936" cy="24116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Gràfic 26"/>
          <p:cNvGraphicFramePr/>
          <p:nvPr>
            <p:extLst>
              <p:ext uri="{D42A27DB-BD31-4B8C-83A1-F6EECF244321}">
                <p14:modId xmlns:p14="http://schemas.microsoft.com/office/powerpoint/2010/main" val="967170626"/>
              </p:ext>
            </p:extLst>
          </p:nvPr>
        </p:nvGraphicFramePr>
        <p:xfrm>
          <a:off x="683568" y="1553425"/>
          <a:ext cx="4230687" cy="4249024"/>
        </p:xfrm>
        <a:graphic>
          <a:graphicData uri="http://schemas.openxmlformats.org/drawingml/2006/chart">
            <c:chart xmlns:c="http://schemas.openxmlformats.org/drawingml/2006/chart" xmlns:r="http://schemas.openxmlformats.org/officeDocument/2006/relationships" r:id="rId4"/>
          </a:graphicData>
        </a:graphic>
      </p:graphicFrame>
      <p:sp>
        <p:nvSpPr>
          <p:cNvPr id="28" name="1 Rectángulo"/>
          <p:cNvSpPr/>
          <p:nvPr/>
        </p:nvSpPr>
        <p:spPr>
          <a:xfrm>
            <a:off x="4644008" y="2186397"/>
            <a:ext cx="3816424" cy="810556"/>
          </a:xfrm>
          <a:prstGeom prst="rect">
            <a:avLst/>
          </a:prstGeom>
          <a:solidFill>
            <a:sysClr val="window" lastClr="FFFFFF">
              <a:lumMod val="50000"/>
              <a:alpha val="20000"/>
            </a:sysClr>
          </a:solidFill>
          <a:ln w="127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0975" indent="-180975" algn="just" fontAlgn="auto">
              <a:spcBef>
                <a:spcPts val="0"/>
              </a:spcBef>
              <a:spcAft>
                <a:spcPts val="0"/>
              </a:spcAft>
              <a:buFont typeface="Arial" panose="020B0604020202020204" pitchFamily="34" charset="0"/>
              <a:buChar char="•"/>
              <a:defRPr/>
            </a:pPr>
            <a:r>
              <a:rPr lang="ca-ES" sz="1400" b="0" kern="0" dirty="0">
                <a:solidFill>
                  <a:prstClr val="black"/>
                </a:solidFill>
                <a:latin typeface="Arial"/>
                <a:cs typeface="Arial" panose="020B0604020202020204" pitchFamily="34" charset="0"/>
              </a:rPr>
              <a:t>Clara majoria d’homes entre les persones que inicien </a:t>
            </a:r>
            <a:r>
              <a:rPr lang="ca-ES" sz="1400" b="0" kern="0" dirty="0" smtClean="0">
                <a:solidFill>
                  <a:prstClr val="black"/>
                </a:solidFill>
                <a:latin typeface="Arial"/>
                <a:cs typeface="Arial" panose="020B0604020202020204" pitchFamily="34" charset="0"/>
              </a:rPr>
              <a:t>tractament per Cànnabis</a:t>
            </a:r>
            <a:br>
              <a:rPr lang="ca-ES" sz="1400" b="0" kern="0" dirty="0" smtClean="0">
                <a:solidFill>
                  <a:prstClr val="black"/>
                </a:solidFill>
                <a:latin typeface="Arial"/>
                <a:cs typeface="Arial" panose="020B0604020202020204" pitchFamily="34" charset="0"/>
              </a:rPr>
            </a:br>
            <a:r>
              <a:rPr lang="ca-ES" sz="1400" b="0" kern="0" dirty="0" smtClean="0">
                <a:solidFill>
                  <a:prstClr val="black"/>
                </a:solidFill>
                <a:latin typeface="Arial"/>
                <a:cs typeface="Arial" panose="020B0604020202020204" pitchFamily="34" charset="0"/>
              </a:rPr>
              <a:t>(4 </a:t>
            </a:r>
            <a:r>
              <a:rPr lang="ca-ES" sz="1400" b="0" kern="0" dirty="0">
                <a:solidFill>
                  <a:prstClr val="black"/>
                </a:solidFill>
                <a:latin typeface="Arial"/>
                <a:cs typeface="Arial" panose="020B0604020202020204" pitchFamily="34" charset="0"/>
              </a:rPr>
              <a:t>vegades més que les dones). </a:t>
            </a:r>
          </a:p>
        </p:txBody>
      </p:sp>
      <p:pic>
        <p:nvPicPr>
          <p:cNvPr id="29" name="Picture 2"/>
          <p:cNvPicPr>
            <a:picLocks noChangeAspect="1" noChangeArrowheads="1"/>
          </p:cNvPicPr>
          <p:nvPr/>
        </p:nvPicPr>
        <p:blipFill>
          <a:blip r:embed="rId5" cstate="print">
            <a:duotone>
              <a:srgbClr val="C0504D">
                <a:shade val="45000"/>
                <a:satMod val="135000"/>
              </a:srgb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573" y="1711646"/>
            <a:ext cx="504163" cy="10529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cstate="print">
            <a:duotone>
              <a:srgbClr val="4F81BD">
                <a:shade val="45000"/>
                <a:satMod val="135000"/>
              </a:srgb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1731" y="2114597"/>
            <a:ext cx="648000" cy="130004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 Box 5"/>
          <p:cNvSpPr txBox="1">
            <a:spLocks noChangeArrowheads="1"/>
          </p:cNvSpPr>
          <p:nvPr/>
        </p:nvSpPr>
        <p:spPr bwMode="auto">
          <a:xfrm>
            <a:off x="3491880" y="6493883"/>
            <a:ext cx="5148065" cy="486273"/>
          </a:xfrm>
          <a:prstGeom prst="rect">
            <a:avLst/>
          </a:prstGeom>
          <a:noFill/>
          <a:ln w="9525">
            <a:noFill/>
            <a:miter lim="800000"/>
            <a:headEnd/>
            <a:tailEnd/>
          </a:ln>
        </p:spPr>
        <p:txBody>
          <a:bodyPr wrap="square" lIns="91425" tIns="45713" rIns="91425" bIns="45713">
            <a:spAutoFit/>
          </a:bodyPr>
          <a:lstStyle/>
          <a:p>
            <a:pPr algn="r" eaLnBrk="0" hangingPunct="0">
              <a:spcBef>
                <a:spcPct val="20000"/>
              </a:spcBef>
            </a:pPr>
            <a:r>
              <a:rPr lang="ca-ES" sz="800" b="0" dirty="0">
                <a:solidFill>
                  <a:srgbClr val="000000"/>
                </a:solidFill>
                <a:latin typeface="Arial"/>
              </a:rPr>
              <a:t>Font</a:t>
            </a:r>
            <a:r>
              <a:rPr lang="es-ES" altLang="ca-ES" sz="800" b="0" dirty="0">
                <a:solidFill>
                  <a:srgbClr val="000000"/>
                </a:solidFill>
                <a:latin typeface="Arial"/>
                <a:ea typeface="MS PGothic"/>
                <a:cs typeface="MS PGothic"/>
              </a:rPr>
              <a:t>: </a:t>
            </a:r>
            <a:r>
              <a:rPr lang="es-ES" altLang="ca-ES" sz="800" dirty="0">
                <a:solidFill>
                  <a:srgbClr val="000000"/>
                </a:solidFill>
                <a:latin typeface="Arial"/>
                <a:ea typeface="MS PGothic"/>
                <a:cs typeface="MS PGothic"/>
              </a:rPr>
              <a:t>SIDC Informe Anual 2015</a:t>
            </a:r>
            <a:r>
              <a:rPr lang="ca-ES" sz="800" b="0" dirty="0">
                <a:solidFill>
                  <a:srgbClr val="000000"/>
                </a:solidFill>
                <a:latin typeface="Arial"/>
              </a:rPr>
              <a:t>. Sistema d’Informació de Drogodependències de Catalunya. Agència de Salut Pública de Catalunya. Subdirecció General de Drogodependències</a:t>
            </a:r>
          </a:p>
          <a:p>
            <a:pPr algn="r" eaLnBrk="0" hangingPunct="0">
              <a:spcBef>
                <a:spcPct val="20000"/>
              </a:spcBef>
            </a:pPr>
            <a:endParaRPr lang="ca-ES" sz="800" b="0" dirty="0">
              <a:solidFill>
                <a:srgbClr val="000000"/>
              </a:solidFill>
              <a:latin typeface="Arial"/>
            </a:endParaRPr>
          </a:p>
        </p:txBody>
      </p:sp>
      <p:sp>
        <p:nvSpPr>
          <p:cNvPr id="32" name="Títol 1"/>
          <p:cNvSpPr txBox="1">
            <a:spLocks/>
          </p:cNvSpPr>
          <p:nvPr/>
        </p:nvSpPr>
        <p:spPr bwMode="auto">
          <a:xfrm>
            <a:off x="682625" y="188640"/>
            <a:ext cx="8461375" cy="1008062"/>
          </a:xfrm>
          <a:prstGeom prst="rect">
            <a:avLst/>
          </a:prstGeom>
          <a:noFill/>
          <a:ln w="9525">
            <a:noFill/>
            <a:miter lim="800000"/>
            <a:headEnd/>
            <a:tailEnd/>
          </a:ln>
        </p:spPr>
        <p:txBody>
          <a:bodyPr anchor="b"/>
          <a:lstStyle/>
          <a:p>
            <a:pPr eaLnBrk="0" fontAlgn="auto" hangingPunct="0">
              <a:spcBef>
                <a:spcPts val="0"/>
              </a:spcBef>
              <a:spcAft>
                <a:spcPts val="0"/>
              </a:spcAft>
              <a:defRPr/>
            </a:pPr>
            <a:r>
              <a:rPr lang="ca-ES" sz="2400" b="0" kern="0" dirty="0">
                <a:solidFill>
                  <a:srgbClr val="C00000"/>
                </a:solidFill>
                <a:latin typeface="Arial"/>
                <a:cs typeface="Arial" pitchFamily="34" charset="0"/>
              </a:rPr>
              <a:t>Inicis de Tractament </a:t>
            </a:r>
            <a:r>
              <a:rPr lang="ca-ES" sz="2400" b="0" kern="0" dirty="0" smtClean="0">
                <a:solidFill>
                  <a:srgbClr val="C00000"/>
                </a:solidFill>
                <a:latin typeface="Arial"/>
                <a:cs typeface="Arial" pitchFamily="34" charset="0"/>
              </a:rPr>
              <a:t>2015</a:t>
            </a:r>
            <a:endParaRPr lang="ca-ES" sz="2400" kern="0" dirty="0">
              <a:solidFill>
                <a:srgbClr val="C00000"/>
              </a:solidFill>
              <a:latin typeface="Arial"/>
              <a:cs typeface="Arial" pitchFamily="34" charset="0"/>
            </a:endParaRPr>
          </a:p>
          <a:p>
            <a:pPr eaLnBrk="0" fontAlgn="auto" hangingPunct="0">
              <a:spcBef>
                <a:spcPts val="0"/>
              </a:spcBef>
              <a:spcAft>
                <a:spcPts val="0"/>
              </a:spcAft>
              <a:defRPr/>
            </a:pPr>
            <a:r>
              <a:rPr lang="ca-ES" sz="3600" dirty="0">
                <a:solidFill>
                  <a:srgbClr val="C00000"/>
                </a:solidFill>
                <a:latin typeface="Arial"/>
                <a:cs typeface="Arial" pitchFamily="34" charset="0"/>
              </a:rPr>
              <a:t>Percentatge per </a:t>
            </a:r>
            <a:r>
              <a:rPr lang="ca-ES" sz="3600" dirty="0" smtClean="0">
                <a:solidFill>
                  <a:srgbClr val="C00000"/>
                </a:solidFill>
                <a:latin typeface="Arial"/>
                <a:cs typeface="Arial" pitchFamily="34" charset="0"/>
              </a:rPr>
              <a:t>GÈNERE</a:t>
            </a:r>
            <a:endParaRPr lang="ca-ES" sz="1600" b="0" kern="0" dirty="0">
              <a:solidFill>
                <a:srgbClr val="C00000"/>
              </a:solidFill>
              <a:latin typeface="Arial"/>
              <a:cs typeface="Arial" pitchFamily="34" charset="0"/>
            </a:endParaRPr>
          </a:p>
        </p:txBody>
      </p:sp>
      <p:sp>
        <p:nvSpPr>
          <p:cNvPr id="10"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32</a:t>
            </a:fld>
            <a:endParaRPr lang="es-ES_tradnl" sz="1050" b="0" dirty="0">
              <a:solidFill>
                <a:schemeClr val="bg1">
                  <a:lumMod val="50000"/>
                </a:schemeClr>
              </a:solidFill>
            </a:endParaRPr>
          </a:p>
        </p:txBody>
      </p:sp>
    </p:spTree>
    <p:extLst>
      <p:ext uri="{BB962C8B-B14F-4D97-AF65-F5344CB8AC3E}">
        <p14:creationId xmlns:p14="http://schemas.microsoft.com/office/powerpoint/2010/main" val="73184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
          <p:cNvSpPr txBox="1">
            <a:spLocks noChangeArrowheads="1"/>
          </p:cNvSpPr>
          <p:nvPr/>
        </p:nvSpPr>
        <p:spPr bwMode="auto">
          <a:xfrm>
            <a:off x="3491880" y="6493883"/>
            <a:ext cx="5148065" cy="486273"/>
          </a:xfrm>
          <a:prstGeom prst="rect">
            <a:avLst/>
          </a:prstGeom>
          <a:noFill/>
          <a:ln w="9525">
            <a:noFill/>
            <a:miter lim="800000"/>
            <a:headEnd/>
            <a:tailEnd/>
          </a:ln>
        </p:spPr>
        <p:txBody>
          <a:bodyPr wrap="square" lIns="91425" tIns="45713" rIns="91425" bIns="45713">
            <a:spAutoFit/>
          </a:bodyPr>
          <a:lstStyle/>
          <a:p>
            <a:pPr algn="r" eaLnBrk="0" hangingPunct="0">
              <a:spcBef>
                <a:spcPct val="20000"/>
              </a:spcBef>
            </a:pPr>
            <a:r>
              <a:rPr lang="ca-ES" sz="800" b="0" dirty="0" smtClean="0">
                <a:solidFill>
                  <a:srgbClr val="000000"/>
                </a:solidFill>
                <a:latin typeface="Arial"/>
              </a:rPr>
              <a:t>Font</a:t>
            </a:r>
            <a:r>
              <a:rPr lang="es-ES" altLang="ca-ES" sz="800" b="0" dirty="0" smtClean="0">
                <a:solidFill>
                  <a:srgbClr val="000000"/>
                </a:solidFill>
                <a:latin typeface="Arial"/>
                <a:ea typeface="MS PGothic"/>
                <a:cs typeface="MS PGothic"/>
              </a:rPr>
              <a:t>: </a:t>
            </a:r>
            <a:r>
              <a:rPr lang="es-ES" altLang="ca-ES" sz="800" dirty="0">
                <a:solidFill>
                  <a:srgbClr val="000000"/>
                </a:solidFill>
                <a:latin typeface="Arial"/>
                <a:ea typeface="MS PGothic"/>
                <a:cs typeface="MS PGothic"/>
              </a:rPr>
              <a:t>SIDC Informe Anual </a:t>
            </a:r>
            <a:r>
              <a:rPr lang="es-ES" altLang="ca-ES" sz="800" dirty="0" smtClean="0">
                <a:solidFill>
                  <a:srgbClr val="000000"/>
                </a:solidFill>
                <a:latin typeface="Arial"/>
                <a:ea typeface="MS PGothic"/>
                <a:cs typeface="MS PGothic"/>
              </a:rPr>
              <a:t>2015</a:t>
            </a:r>
            <a:r>
              <a:rPr lang="ca-ES" sz="800" b="0" dirty="0" smtClean="0">
                <a:solidFill>
                  <a:srgbClr val="000000"/>
                </a:solidFill>
                <a:latin typeface="Arial"/>
              </a:rPr>
              <a:t>. </a:t>
            </a:r>
            <a:r>
              <a:rPr lang="ca-ES" sz="800" b="0" dirty="0">
                <a:solidFill>
                  <a:srgbClr val="000000"/>
                </a:solidFill>
                <a:latin typeface="Arial"/>
              </a:rPr>
              <a:t>Sistema d’Informació de Drogodependències de Catalunya. Agència de Salut Pública de Catalunya. Subdirecció General de Drogodependències</a:t>
            </a:r>
          </a:p>
          <a:p>
            <a:pPr algn="r" eaLnBrk="0" hangingPunct="0">
              <a:spcBef>
                <a:spcPct val="20000"/>
              </a:spcBef>
            </a:pPr>
            <a:endParaRPr lang="ca-ES" sz="800" b="0" dirty="0">
              <a:solidFill>
                <a:srgbClr val="000000"/>
              </a:solidFill>
              <a:latin typeface="Arial"/>
            </a:endParaRPr>
          </a:p>
        </p:txBody>
      </p:sp>
      <p:sp>
        <p:nvSpPr>
          <p:cNvPr id="30" name="Títol 1"/>
          <p:cNvSpPr txBox="1">
            <a:spLocks/>
          </p:cNvSpPr>
          <p:nvPr/>
        </p:nvSpPr>
        <p:spPr bwMode="auto">
          <a:xfrm>
            <a:off x="682625" y="188640"/>
            <a:ext cx="8461375" cy="1008062"/>
          </a:xfrm>
          <a:prstGeom prst="rect">
            <a:avLst/>
          </a:prstGeom>
          <a:noFill/>
          <a:ln w="9525">
            <a:noFill/>
            <a:miter lim="800000"/>
            <a:headEnd/>
            <a:tailEnd/>
          </a:ln>
        </p:spPr>
        <p:txBody>
          <a:bodyPr anchor="b"/>
          <a:lstStyle/>
          <a:p>
            <a:pPr eaLnBrk="0" fontAlgn="auto" hangingPunct="0">
              <a:spcBef>
                <a:spcPts val="0"/>
              </a:spcBef>
              <a:spcAft>
                <a:spcPts val="0"/>
              </a:spcAft>
              <a:defRPr/>
            </a:pPr>
            <a:r>
              <a:rPr lang="ca-ES" sz="2400" b="0" kern="0" dirty="0" smtClean="0">
                <a:solidFill>
                  <a:srgbClr val="C00000"/>
                </a:solidFill>
                <a:latin typeface="Arial"/>
                <a:cs typeface="Arial" pitchFamily="34" charset="0"/>
              </a:rPr>
              <a:t>Inicis de Tractament 2015</a:t>
            </a:r>
          </a:p>
          <a:p>
            <a:pPr eaLnBrk="0" fontAlgn="auto" hangingPunct="0">
              <a:spcBef>
                <a:spcPts val="0"/>
              </a:spcBef>
              <a:spcAft>
                <a:spcPts val="0"/>
              </a:spcAft>
              <a:defRPr/>
            </a:pPr>
            <a:r>
              <a:rPr lang="ca-ES" sz="3600" dirty="0" smtClean="0">
                <a:solidFill>
                  <a:srgbClr val="C00000"/>
                </a:solidFill>
                <a:latin typeface="Arial"/>
                <a:cs typeface="Arial" pitchFamily="34" charset="0"/>
              </a:rPr>
              <a:t>Percentatge per FRANJA D’EDAT</a:t>
            </a:r>
            <a:endParaRPr lang="ca-ES" sz="1600" b="0" kern="0" dirty="0">
              <a:solidFill>
                <a:srgbClr val="C00000"/>
              </a:solidFill>
              <a:latin typeface="Arial"/>
              <a:cs typeface="Arial" pitchFamily="34" charset="0"/>
            </a:endParaRPr>
          </a:p>
        </p:txBody>
      </p:sp>
      <p:sp>
        <p:nvSpPr>
          <p:cNvPr id="31" name="Rectangle 9"/>
          <p:cNvSpPr/>
          <p:nvPr/>
        </p:nvSpPr>
        <p:spPr>
          <a:xfrm>
            <a:off x="683568" y="1244466"/>
            <a:ext cx="5194564" cy="471924"/>
          </a:xfrm>
          <a:prstGeom prst="rect">
            <a:avLst/>
          </a:prstGeom>
        </p:spPr>
        <p:txBody>
          <a:bodyPr wrap="none">
            <a:spAutoFit/>
          </a:bodyPr>
          <a:lstStyle/>
          <a:p>
            <a:pPr eaLnBrk="0" fontAlgn="auto" hangingPunct="0">
              <a:lnSpc>
                <a:spcPts val="3400"/>
              </a:lnSpc>
              <a:spcBef>
                <a:spcPts val="0"/>
              </a:spcBef>
              <a:spcAft>
                <a:spcPts val="0"/>
              </a:spcAft>
              <a:defRPr/>
            </a:pPr>
            <a:r>
              <a:rPr lang="ca-ES" sz="1800" dirty="0" smtClean="0">
                <a:solidFill>
                  <a:prstClr val="black"/>
                </a:solidFill>
                <a:latin typeface="Arial"/>
                <a:cs typeface="Arial" pitchFamily="34" charset="0"/>
              </a:rPr>
              <a:t>Total: 1.903 Inicis de tractament per Cànnabis</a:t>
            </a:r>
            <a:endParaRPr lang="ca-ES" sz="1800" dirty="0">
              <a:solidFill>
                <a:prstClr val="black"/>
              </a:solidFill>
              <a:latin typeface="Arial"/>
              <a:cs typeface="Arial" pitchFamily="34" charset="0"/>
            </a:endParaRPr>
          </a:p>
        </p:txBody>
      </p:sp>
      <p:graphicFrame>
        <p:nvGraphicFramePr>
          <p:cNvPr id="32" name="Gràfic 31"/>
          <p:cNvGraphicFramePr/>
          <p:nvPr>
            <p:extLst>
              <p:ext uri="{D42A27DB-BD31-4B8C-83A1-F6EECF244321}">
                <p14:modId xmlns:p14="http://schemas.microsoft.com/office/powerpoint/2010/main" val="1530820177"/>
              </p:ext>
            </p:extLst>
          </p:nvPr>
        </p:nvGraphicFramePr>
        <p:xfrm>
          <a:off x="683568" y="1844824"/>
          <a:ext cx="4824536" cy="3816424"/>
        </p:xfrm>
        <a:graphic>
          <a:graphicData uri="http://schemas.openxmlformats.org/drawingml/2006/chart">
            <c:chart xmlns:c="http://schemas.openxmlformats.org/drawingml/2006/chart" xmlns:r="http://schemas.openxmlformats.org/officeDocument/2006/relationships" r:id="rId3"/>
          </a:graphicData>
        </a:graphic>
      </p:graphicFrame>
      <p:sp>
        <p:nvSpPr>
          <p:cNvPr id="33" name="1 Rectángulo"/>
          <p:cNvSpPr/>
          <p:nvPr/>
        </p:nvSpPr>
        <p:spPr>
          <a:xfrm>
            <a:off x="5724128" y="2348880"/>
            <a:ext cx="2736304" cy="1455262"/>
          </a:xfrm>
          <a:prstGeom prst="rect">
            <a:avLst/>
          </a:prstGeom>
          <a:solidFill>
            <a:sysClr val="window" lastClr="FFFFFF">
              <a:lumMod val="50000"/>
              <a:alpha val="20000"/>
            </a:sysClr>
          </a:solidFill>
          <a:ln w="12700" cap="flat" cmpd="sng" algn="ctr">
            <a:no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0975" indent="-180975" algn="just" fontAlgn="auto">
              <a:spcBef>
                <a:spcPts val="0"/>
              </a:spcBef>
              <a:spcAft>
                <a:spcPts val="0"/>
              </a:spcAft>
              <a:buFont typeface="Arial" panose="020B0604020202020204" pitchFamily="34" charset="0"/>
              <a:buChar char="•"/>
              <a:defRPr/>
            </a:pPr>
            <a:r>
              <a:rPr lang="ca-ES" sz="1200" b="0" kern="0" dirty="0" smtClean="0">
                <a:solidFill>
                  <a:prstClr val="black"/>
                </a:solidFill>
                <a:latin typeface="Arial"/>
                <a:cs typeface="Arial" panose="020B0604020202020204" pitchFamily="34" charset="0"/>
              </a:rPr>
              <a:t>El cànnabis és la única substància que té l’edat mitjana per sota d’aquesta franja: el 40% tenen entre 18 i 25 anys.</a:t>
            </a:r>
          </a:p>
        </p:txBody>
      </p:sp>
      <p:graphicFrame>
        <p:nvGraphicFramePr>
          <p:cNvPr id="34" name="17 Gráfico"/>
          <p:cNvGraphicFramePr/>
          <p:nvPr>
            <p:extLst>
              <p:ext uri="{D42A27DB-BD31-4B8C-83A1-F6EECF244321}">
                <p14:modId xmlns:p14="http://schemas.microsoft.com/office/powerpoint/2010/main" val="2778085523"/>
              </p:ext>
            </p:extLst>
          </p:nvPr>
        </p:nvGraphicFramePr>
        <p:xfrm>
          <a:off x="1534145" y="4725144"/>
          <a:ext cx="5486127"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35" name="Rectangle 9"/>
          <p:cNvSpPr/>
          <p:nvPr/>
        </p:nvSpPr>
        <p:spPr>
          <a:xfrm>
            <a:off x="1475656" y="4365104"/>
            <a:ext cx="3264035" cy="466025"/>
          </a:xfrm>
          <a:prstGeom prst="rect">
            <a:avLst/>
          </a:prstGeom>
        </p:spPr>
        <p:txBody>
          <a:bodyPr wrap="none">
            <a:spAutoFit/>
          </a:bodyPr>
          <a:lstStyle/>
          <a:p>
            <a:pPr eaLnBrk="0" fontAlgn="auto" hangingPunct="0">
              <a:lnSpc>
                <a:spcPts val="3400"/>
              </a:lnSpc>
              <a:spcBef>
                <a:spcPts val="0"/>
              </a:spcBef>
              <a:spcAft>
                <a:spcPts val="0"/>
              </a:spcAft>
              <a:defRPr/>
            </a:pPr>
            <a:r>
              <a:rPr lang="ca-ES" sz="1600" b="0" dirty="0" smtClean="0">
                <a:solidFill>
                  <a:prstClr val="black"/>
                </a:solidFill>
                <a:latin typeface="Arial"/>
                <a:cs typeface="Arial" pitchFamily="34" charset="0"/>
              </a:rPr>
              <a:t>Edat mitjana d’inici de tractament:</a:t>
            </a:r>
          </a:p>
        </p:txBody>
      </p:sp>
      <p:sp>
        <p:nvSpPr>
          <p:cNvPr id="9"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33</a:t>
            </a:fld>
            <a:endParaRPr lang="es-ES_tradnl" sz="1050" b="0" dirty="0">
              <a:solidFill>
                <a:schemeClr val="bg1">
                  <a:lumMod val="50000"/>
                </a:schemeClr>
              </a:solidFill>
            </a:endParaRPr>
          </a:p>
        </p:txBody>
      </p:sp>
    </p:spTree>
    <p:extLst>
      <p:ext uri="{BB962C8B-B14F-4D97-AF65-F5344CB8AC3E}">
        <p14:creationId xmlns:p14="http://schemas.microsoft.com/office/powerpoint/2010/main" val="31135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ol 1"/>
          <p:cNvSpPr txBox="1">
            <a:spLocks/>
          </p:cNvSpPr>
          <p:nvPr/>
        </p:nvSpPr>
        <p:spPr bwMode="auto">
          <a:xfrm>
            <a:off x="682624" y="188640"/>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spcBef>
                <a:spcPts val="0"/>
              </a:spcBef>
            </a:pPr>
            <a:r>
              <a:rPr lang="ca-ES" sz="2400" dirty="0" smtClean="0">
                <a:solidFill>
                  <a:srgbClr val="C00000"/>
                </a:solidFill>
                <a:latin typeface="Arial" panose="020B0604020202020204" pitchFamily="34" charset="0"/>
                <a:ea typeface="+mn-ea"/>
                <a:cs typeface="Arial" panose="020B0604020202020204" pitchFamily="34" charset="0"/>
              </a:rPr>
              <a:t> </a:t>
            </a:r>
            <a:endParaRPr lang="ca-ES" sz="2400" dirty="0">
              <a:solidFill>
                <a:srgbClr val="C00000"/>
              </a:solidFill>
              <a:latin typeface="Arial" panose="020B0604020202020204" pitchFamily="34" charset="0"/>
              <a:ea typeface="+mn-ea"/>
              <a:cs typeface="Arial" panose="020B0604020202020204" pitchFamily="34" charset="0"/>
            </a:endParaRPr>
          </a:p>
          <a:p>
            <a:pPr eaLnBrk="0" hangingPunct="0">
              <a:spcBef>
                <a:spcPts val="0"/>
              </a:spcBef>
            </a:pPr>
            <a:r>
              <a:rPr lang="ca-ES" sz="2400" b="0" dirty="0" smtClean="0">
                <a:solidFill>
                  <a:srgbClr val="C00000"/>
                </a:solidFill>
                <a:latin typeface="Arial" panose="020B0604020202020204" pitchFamily="34" charset="0"/>
                <a:ea typeface="+mn-ea"/>
                <a:cs typeface="Arial" panose="020B0604020202020204" pitchFamily="34" charset="0"/>
              </a:rPr>
              <a:t>Inicis de Tractament 2015</a:t>
            </a:r>
          </a:p>
          <a:p>
            <a:pPr eaLnBrk="0" hangingPunct="0">
              <a:spcBef>
                <a:spcPts val="0"/>
              </a:spcBef>
            </a:pPr>
            <a:r>
              <a:rPr lang="ca-ES" sz="3600" dirty="0" smtClean="0">
                <a:solidFill>
                  <a:srgbClr val="C00000"/>
                </a:solidFill>
                <a:latin typeface="Arial" panose="020B0604020202020204" pitchFamily="34" charset="0"/>
                <a:ea typeface="+mn-ea"/>
                <a:cs typeface="Arial" panose="020B0604020202020204" pitchFamily="34" charset="0"/>
              </a:rPr>
              <a:t>Situació laboral</a:t>
            </a:r>
          </a:p>
        </p:txBody>
      </p:sp>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ca-ES" sz="1800" b="0">
              <a:solidFill>
                <a:prstClr val="black"/>
              </a:solidFill>
              <a:latin typeface="Calibri"/>
              <a:ea typeface="+mn-ea"/>
            </a:endParaRPr>
          </a:p>
        </p:txBody>
      </p:sp>
      <p:sp>
        <p:nvSpPr>
          <p:cNvPr id="7987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ca-ES" sz="1800" b="0">
              <a:solidFill>
                <a:prstClr val="black"/>
              </a:solidFill>
              <a:latin typeface="Calibri"/>
              <a:ea typeface="+mn-ea"/>
            </a:endParaRPr>
          </a:p>
        </p:txBody>
      </p:sp>
      <p:graphicFrame>
        <p:nvGraphicFramePr>
          <p:cNvPr id="8" name="7 Gráfico"/>
          <p:cNvGraphicFramePr/>
          <p:nvPr>
            <p:extLst>
              <p:ext uri="{D42A27DB-BD31-4B8C-83A1-F6EECF244321}">
                <p14:modId xmlns:p14="http://schemas.microsoft.com/office/powerpoint/2010/main" val="317019411"/>
              </p:ext>
            </p:extLst>
          </p:nvPr>
        </p:nvGraphicFramePr>
        <p:xfrm>
          <a:off x="682624" y="1700808"/>
          <a:ext cx="7417768" cy="381642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5"/>
          <p:cNvSpPr txBox="1">
            <a:spLocks noChangeArrowheads="1"/>
          </p:cNvSpPr>
          <p:nvPr/>
        </p:nvSpPr>
        <p:spPr bwMode="auto">
          <a:xfrm>
            <a:off x="1008112" y="6135121"/>
            <a:ext cx="6156176" cy="246207"/>
          </a:xfrm>
          <a:prstGeom prst="rect">
            <a:avLst/>
          </a:prstGeom>
          <a:noFill/>
          <a:ln w="9525">
            <a:noFill/>
            <a:miter lim="800000"/>
            <a:headEnd/>
            <a:tailEnd/>
          </a:ln>
        </p:spPr>
        <p:txBody>
          <a:bodyPr wrap="square" lIns="91425" tIns="45713" rIns="91425" bIns="45713">
            <a:spAutoFit/>
          </a:bodyPr>
          <a:lstStyle/>
          <a:p>
            <a:pPr eaLnBrk="0" fontAlgn="auto" hangingPunct="0">
              <a:spcBef>
                <a:spcPts val="0"/>
              </a:spcBef>
              <a:spcAft>
                <a:spcPts val="0"/>
              </a:spcAft>
            </a:pPr>
            <a:r>
              <a:rPr lang="ca-ES" sz="1000" b="0" dirty="0" smtClean="0">
                <a:solidFill>
                  <a:prstClr val="black"/>
                </a:solidFill>
                <a:latin typeface="Arial"/>
                <a:ea typeface="+mn-ea"/>
                <a:cs typeface="Arial" pitchFamily="34" charset="0"/>
              </a:rPr>
              <a:t>* </a:t>
            </a:r>
            <a:r>
              <a:rPr lang="ca-ES" sz="1000" dirty="0" smtClean="0">
                <a:solidFill>
                  <a:prstClr val="black"/>
                </a:solidFill>
                <a:latin typeface="Arial"/>
                <a:ea typeface="+mn-ea"/>
                <a:cs typeface="Arial" pitchFamily="34" charset="0"/>
              </a:rPr>
              <a:t>Altres situacions: </a:t>
            </a:r>
            <a:r>
              <a:rPr lang="ca-ES" sz="1000" b="0" dirty="0" smtClean="0">
                <a:solidFill>
                  <a:prstClr val="black"/>
                </a:solidFill>
                <a:latin typeface="Arial"/>
                <a:ea typeface="+mn-ea"/>
                <a:cs typeface="Arial" pitchFamily="34" charset="0"/>
              </a:rPr>
              <a:t>Estudiant</a:t>
            </a:r>
            <a:r>
              <a:rPr lang="ca-ES" sz="1000" b="0" dirty="0">
                <a:solidFill>
                  <a:prstClr val="black"/>
                </a:solidFill>
                <a:latin typeface="Arial"/>
                <a:ea typeface="+mn-ea"/>
                <a:cs typeface="Arial" pitchFamily="34" charset="0"/>
              </a:rPr>
              <a:t>  </a:t>
            </a:r>
            <a:r>
              <a:rPr lang="ca-ES" sz="1000" b="0" dirty="0" smtClean="0">
                <a:solidFill>
                  <a:prstClr val="black"/>
                </a:solidFill>
                <a:latin typeface="Arial"/>
                <a:ea typeface="+mn-ea"/>
                <a:cs typeface="Arial" pitchFamily="34" charset="0"/>
              </a:rPr>
              <a:t>o opositant, feines de  llar, altres</a:t>
            </a:r>
          </a:p>
        </p:txBody>
      </p:sp>
      <p:sp>
        <p:nvSpPr>
          <p:cNvPr id="16" name="Text Box 5"/>
          <p:cNvSpPr txBox="1">
            <a:spLocks noChangeArrowheads="1"/>
          </p:cNvSpPr>
          <p:nvPr/>
        </p:nvSpPr>
        <p:spPr bwMode="auto">
          <a:xfrm>
            <a:off x="3491880" y="6493883"/>
            <a:ext cx="5148065" cy="486273"/>
          </a:xfrm>
          <a:prstGeom prst="rect">
            <a:avLst/>
          </a:prstGeom>
          <a:noFill/>
          <a:ln w="9525">
            <a:noFill/>
            <a:miter lim="800000"/>
            <a:headEnd/>
            <a:tailEnd/>
          </a:ln>
        </p:spPr>
        <p:txBody>
          <a:bodyPr wrap="square" lIns="91425" tIns="45713" rIns="91425" bIns="45713">
            <a:spAutoFit/>
          </a:bodyPr>
          <a:lstStyle/>
          <a:p>
            <a:pPr algn="r" eaLnBrk="0" hangingPunct="0">
              <a:spcBef>
                <a:spcPct val="20000"/>
              </a:spcBef>
            </a:pPr>
            <a:r>
              <a:rPr lang="ca-ES" sz="800" b="0" dirty="0" smtClean="0">
                <a:solidFill>
                  <a:srgbClr val="000000"/>
                </a:solidFill>
              </a:rPr>
              <a:t>Font</a:t>
            </a:r>
            <a:r>
              <a:rPr lang="es-ES" altLang="ca-ES" sz="800" b="0" dirty="0" smtClean="0">
                <a:solidFill>
                  <a:srgbClr val="000000"/>
                </a:solidFill>
                <a:latin typeface="Arial" pitchFamily="34" charset="0"/>
                <a:ea typeface="MS PGothic"/>
                <a:cs typeface="MS PGothic"/>
              </a:rPr>
              <a:t>: </a:t>
            </a:r>
            <a:r>
              <a:rPr lang="es-ES" altLang="ca-ES" sz="800" dirty="0">
                <a:solidFill>
                  <a:srgbClr val="000000"/>
                </a:solidFill>
                <a:latin typeface="Arial" pitchFamily="34" charset="0"/>
                <a:ea typeface="MS PGothic"/>
                <a:cs typeface="MS PGothic"/>
              </a:rPr>
              <a:t>SIDC Informe Anual </a:t>
            </a:r>
            <a:r>
              <a:rPr lang="es-ES" altLang="ca-ES" sz="800" dirty="0" smtClean="0">
                <a:solidFill>
                  <a:srgbClr val="000000"/>
                </a:solidFill>
                <a:latin typeface="Arial" pitchFamily="34" charset="0"/>
                <a:ea typeface="MS PGothic"/>
                <a:cs typeface="MS PGothic"/>
              </a:rPr>
              <a:t>2015</a:t>
            </a:r>
            <a:r>
              <a:rPr lang="ca-ES" sz="800" b="0" dirty="0" smtClean="0">
                <a:solidFill>
                  <a:srgbClr val="000000"/>
                </a:solidFill>
              </a:rPr>
              <a:t>. </a:t>
            </a:r>
            <a:r>
              <a:rPr lang="ca-ES" sz="800" b="0" dirty="0">
                <a:solidFill>
                  <a:srgbClr val="000000"/>
                </a:solidFill>
              </a:rPr>
              <a:t>Sistema d’Informació de Drogodependències de Catalunya. Agència de Salut Pública de Catalunya. Subdirecció General de Drogodependències</a:t>
            </a:r>
          </a:p>
          <a:p>
            <a:pPr algn="r" eaLnBrk="0" hangingPunct="0">
              <a:spcBef>
                <a:spcPct val="20000"/>
              </a:spcBef>
            </a:pPr>
            <a:endParaRPr lang="ca-ES" sz="800" b="0" dirty="0">
              <a:solidFill>
                <a:srgbClr val="000000"/>
              </a:solidFill>
            </a:endParaRPr>
          </a:p>
        </p:txBody>
      </p:sp>
      <p:sp>
        <p:nvSpPr>
          <p:cNvPr id="11" name="QuadreDeText 10"/>
          <p:cNvSpPr txBox="1"/>
          <p:nvPr/>
        </p:nvSpPr>
        <p:spPr>
          <a:xfrm>
            <a:off x="3419872" y="1495817"/>
            <a:ext cx="567784" cy="276999"/>
          </a:xfrm>
          <a:prstGeom prst="rect">
            <a:avLst/>
          </a:prstGeom>
          <a:noFill/>
          <a:ln>
            <a:solidFill>
              <a:schemeClr val="tx1"/>
            </a:solidFill>
          </a:ln>
        </p:spPr>
        <p:txBody>
          <a:bodyPr wrap="none" rtlCol="0">
            <a:spAutoFit/>
          </a:bodyPr>
          <a:lstStyle/>
          <a:p>
            <a:r>
              <a:rPr lang="ca-ES" sz="1200" dirty="0" smtClean="0"/>
              <a:t>1.903</a:t>
            </a:r>
            <a:endParaRPr lang="ca-ES" sz="1200" dirty="0"/>
          </a:p>
        </p:txBody>
      </p:sp>
      <p:sp>
        <p:nvSpPr>
          <p:cNvPr id="1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34</a:t>
            </a:fld>
            <a:endParaRPr lang="es-ES_tradnl" sz="1050" b="0" dirty="0">
              <a:solidFill>
                <a:schemeClr val="bg1">
                  <a:lumMod val="50000"/>
                </a:schemeClr>
              </a:solidFill>
            </a:endParaRPr>
          </a:p>
        </p:txBody>
      </p:sp>
    </p:spTree>
    <p:extLst>
      <p:ext uri="{BB962C8B-B14F-4D97-AF65-F5344CB8AC3E}">
        <p14:creationId xmlns:p14="http://schemas.microsoft.com/office/powerpoint/2010/main" val="3813979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ol 1"/>
          <p:cNvSpPr txBox="1">
            <a:spLocks/>
          </p:cNvSpPr>
          <p:nvPr/>
        </p:nvSpPr>
        <p:spPr bwMode="auto">
          <a:xfrm>
            <a:off x="682624" y="188640"/>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spcBef>
                <a:spcPts val="0"/>
              </a:spcBef>
            </a:pPr>
            <a:r>
              <a:rPr lang="ca-ES" sz="2400" dirty="0" smtClean="0">
                <a:solidFill>
                  <a:srgbClr val="C00000"/>
                </a:solidFill>
                <a:latin typeface="Arial" panose="020B0604020202020204" pitchFamily="34" charset="0"/>
                <a:ea typeface="+mn-ea"/>
                <a:cs typeface="Arial" panose="020B0604020202020204" pitchFamily="34" charset="0"/>
              </a:rPr>
              <a:t> </a:t>
            </a:r>
            <a:endParaRPr lang="ca-ES" sz="2400" dirty="0">
              <a:solidFill>
                <a:srgbClr val="C00000"/>
              </a:solidFill>
              <a:latin typeface="Arial" panose="020B0604020202020204" pitchFamily="34" charset="0"/>
              <a:ea typeface="+mn-ea"/>
              <a:cs typeface="Arial" panose="020B0604020202020204" pitchFamily="34" charset="0"/>
            </a:endParaRPr>
          </a:p>
          <a:p>
            <a:pPr eaLnBrk="0" fontAlgn="auto" hangingPunct="0">
              <a:spcBef>
                <a:spcPts val="0"/>
              </a:spcBef>
              <a:spcAft>
                <a:spcPts val="0"/>
              </a:spcAft>
              <a:defRPr/>
            </a:pPr>
            <a:endParaRPr lang="ca-ES" sz="2400" b="0" kern="0" dirty="0" smtClean="0">
              <a:solidFill>
                <a:srgbClr val="C00000"/>
              </a:solidFill>
              <a:latin typeface="Arial" pitchFamily="34" charset="0"/>
              <a:ea typeface="+mn-ea"/>
              <a:cs typeface="Arial" pitchFamily="34" charset="0"/>
            </a:endParaRPr>
          </a:p>
          <a:p>
            <a:pPr eaLnBrk="0" hangingPunct="0">
              <a:spcBef>
                <a:spcPts val="0"/>
              </a:spcBef>
            </a:pPr>
            <a:r>
              <a:rPr lang="ca-ES" sz="2400" b="0" kern="0" dirty="0" smtClean="0">
                <a:solidFill>
                  <a:srgbClr val="C00000"/>
                </a:solidFill>
                <a:latin typeface="Arial" pitchFamily="34" charset="0"/>
                <a:cs typeface="Arial" pitchFamily="34" charset="0"/>
              </a:rPr>
              <a:t>Inicis de Tractament 2015</a:t>
            </a:r>
            <a:endParaRPr lang="ca-ES" sz="3600" dirty="0" smtClean="0">
              <a:solidFill>
                <a:srgbClr val="C00000"/>
              </a:solidFill>
              <a:latin typeface="Arial" panose="020B0604020202020204" pitchFamily="34" charset="0"/>
              <a:cs typeface="Arial" panose="020B0604020202020204" pitchFamily="34" charset="0"/>
            </a:endParaRPr>
          </a:p>
          <a:p>
            <a:pPr eaLnBrk="0" hangingPunct="0">
              <a:spcBef>
                <a:spcPts val="0"/>
              </a:spcBef>
            </a:pPr>
            <a:r>
              <a:rPr lang="ca-ES" sz="3600" dirty="0" smtClean="0">
                <a:solidFill>
                  <a:srgbClr val="C00000"/>
                </a:solidFill>
                <a:latin typeface="Arial" panose="020B0604020202020204" pitchFamily="34" charset="0"/>
                <a:ea typeface="+mn-ea"/>
                <a:cs typeface="Arial" panose="020B0604020202020204" pitchFamily="34" charset="0"/>
              </a:rPr>
              <a:t>Nivell d’estudis </a:t>
            </a:r>
          </a:p>
        </p:txBody>
      </p:sp>
      <p:graphicFrame>
        <p:nvGraphicFramePr>
          <p:cNvPr id="2" name="1 Gráfico"/>
          <p:cNvGraphicFramePr/>
          <p:nvPr>
            <p:extLst>
              <p:ext uri="{D42A27DB-BD31-4B8C-83A1-F6EECF244321}">
                <p14:modId xmlns:p14="http://schemas.microsoft.com/office/powerpoint/2010/main" val="1983998024"/>
              </p:ext>
            </p:extLst>
          </p:nvPr>
        </p:nvGraphicFramePr>
        <p:xfrm>
          <a:off x="628834" y="1700808"/>
          <a:ext cx="9055733"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1040529" y="5877272"/>
            <a:ext cx="798616" cy="292388"/>
          </a:xfrm>
          <a:prstGeom prst="rect">
            <a:avLst/>
          </a:prstGeom>
          <a:noFill/>
        </p:spPr>
        <p:txBody>
          <a:bodyPr wrap="none" rtlCol="0">
            <a:spAutoFit/>
          </a:bodyPr>
          <a:lstStyle/>
          <a:p>
            <a:pPr algn="ctr" fontAlgn="auto">
              <a:spcBef>
                <a:spcPts val="0"/>
              </a:spcBef>
              <a:spcAft>
                <a:spcPts val="0"/>
              </a:spcAft>
            </a:pPr>
            <a:r>
              <a:rPr lang="ca-ES" sz="1300" dirty="0" smtClean="0">
                <a:solidFill>
                  <a:prstClr val="black"/>
                </a:solidFill>
                <a:latin typeface="Arial" panose="020B0604020202020204" pitchFamily="34" charset="0"/>
                <a:ea typeface="+mn-ea"/>
                <a:cs typeface="Arial" panose="020B0604020202020204" pitchFamily="34" charset="0"/>
              </a:rPr>
              <a:t>Alcohol</a:t>
            </a:r>
            <a:endParaRPr lang="ca-ES" sz="1300" dirty="0">
              <a:solidFill>
                <a:prstClr val="black"/>
              </a:solidFill>
              <a:latin typeface="Arial" panose="020B0604020202020204" pitchFamily="34" charset="0"/>
              <a:ea typeface="+mn-ea"/>
              <a:cs typeface="Arial" panose="020B0604020202020204" pitchFamily="34" charset="0"/>
            </a:endParaRPr>
          </a:p>
        </p:txBody>
      </p:sp>
      <p:sp>
        <p:nvSpPr>
          <p:cNvPr id="6" name="5 CuadroTexto"/>
          <p:cNvSpPr txBox="1"/>
          <p:nvPr/>
        </p:nvSpPr>
        <p:spPr>
          <a:xfrm>
            <a:off x="2195736" y="5862888"/>
            <a:ext cx="1023054" cy="292388"/>
          </a:xfrm>
          <a:prstGeom prst="rect">
            <a:avLst/>
          </a:prstGeom>
          <a:noFill/>
        </p:spPr>
        <p:txBody>
          <a:bodyPr wrap="square" rtlCol="0">
            <a:spAutoFit/>
          </a:bodyPr>
          <a:lstStyle/>
          <a:p>
            <a:pPr algn="ctr" fontAlgn="auto">
              <a:spcBef>
                <a:spcPts val="0"/>
              </a:spcBef>
              <a:spcAft>
                <a:spcPts val="0"/>
              </a:spcAft>
            </a:pPr>
            <a:r>
              <a:rPr lang="ca-ES" sz="1300" dirty="0" smtClean="0">
                <a:solidFill>
                  <a:prstClr val="black"/>
                </a:solidFill>
                <a:latin typeface="Arial" panose="020B0604020202020204" pitchFamily="34" charset="0"/>
                <a:ea typeface="+mn-ea"/>
                <a:cs typeface="Arial" panose="020B0604020202020204" pitchFamily="34" charset="0"/>
              </a:rPr>
              <a:t>Cocaïna</a:t>
            </a:r>
            <a:endParaRPr lang="ca-ES" sz="1300" dirty="0">
              <a:solidFill>
                <a:prstClr val="black"/>
              </a:solidFill>
              <a:latin typeface="Arial" panose="020B0604020202020204" pitchFamily="34" charset="0"/>
              <a:ea typeface="+mn-ea"/>
              <a:cs typeface="Arial" panose="020B0604020202020204" pitchFamily="34" charset="0"/>
            </a:endParaRPr>
          </a:p>
        </p:txBody>
      </p:sp>
      <p:sp>
        <p:nvSpPr>
          <p:cNvPr id="7" name="6 CuadroTexto"/>
          <p:cNvSpPr txBox="1"/>
          <p:nvPr/>
        </p:nvSpPr>
        <p:spPr>
          <a:xfrm>
            <a:off x="3418600" y="5862888"/>
            <a:ext cx="1153400" cy="292388"/>
          </a:xfrm>
          <a:prstGeom prst="rect">
            <a:avLst/>
          </a:prstGeom>
          <a:noFill/>
        </p:spPr>
        <p:txBody>
          <a:bodyPr wrap="square" rtlCol="0">
            <a:spAutoFit/>
          </a:bodyPr>
          <a:lstStyle/>
          <a:p>
            <a:pPr algn="ctr" fontAlgn="auto">
              <a:spcBef>
                <a:spcPts val="0"/>
              </a:spcBef>
              <a:spcAft>
                <a:spcPts val="0"/>
              </a:spcAft>
            </a:pPr>
            <a:r>
              <a:rPr lang="ca-ES" sz="1300" dirty="0" smtClean="0">
                <a:solidFill>
                  <a:prstClr val="black"/>
                </a:solidFill>
                <a:latin typeface="Arial" panose="020B0604020202020204" pitchFamily="34" charset="0"/>
                <a:ea typeface="+mn-ea"/>
                <a:cs typeface="Arial" panose="020B0604020202020204" pitchFamily="34" charset="0"/>
              </a:rPr>
              <a:t>Cànnabis</a:t>
            </a:r>
            <a:endParaRPr lang="ca-ES" sz="1300" dirty="0">
              <a:solidFill>
                <a:prstClr val="black"/>
              </a:solidFill>
              <a:latin typeface="Arial" panose="020B0604020202020204" pitchFamily="34" charset="0"/>
              <a:ea typeface="+mn-ea"/>
              <a:cs typeface="Arial" panose="020B0604020202020204" pitchFamily="34" charset="0"/>
            </a:endParaRPr>
          </a:p>
        </p:txBody>
      </p:sp>
      <p:sp>
        <p:nvSpPr>
          <p:cNvPr id="9" name="8 CuadroTexto"/>
          <p:cNvSpPr txBox="1"/>
          <p:nvPr/>
        </p:nvSpPr>
        <p:spPr>
          <a:xfrm>
            <a:off x="4716016" y="5862888"/>
            <a:ext cx="987959" cy="292388"/>
          </a:xfrm>
          <a:prstGeom prst="rect">
            <a:avLst/>
          </a:prstGeom>
          <a:noFill/>
        </p:spPr>
        <p:txBody>
          <a:bodyPr wrap="square" rtlCol="0">
            <a:spAutoFit/>
          </a:bodyPr>
          <a:lstStyle/>
          <a:p>
            <a:pPr algn="ctr" fontAlgn="auto">
              <a:spcBef>
                <a:spcPts val="0"/>
              </a:spcBef>
              <a:spcAft>
                <a:spcPts val="0"/>
              </a:spcAft>
            </a:pPr>
            <a:r>
              <a:rPr lang="ca-ES" sz="1300" dirty="0" smtClean="0">
                <a:solidFill>
                  <a:prstClr val="black"/>
                </a:solidFill>
                <a:latin typeface="Arial" panose="020B0604020202020204" pitchFamily="34" charset="0"/>
                <a:ea typeface="+mn-ea"/>
                <a:cs typeface="Arial" panose="020B0604020202020204" pitchFamily="34" charset="0"/>
              </a:rPr>
              <a:t>Heroïna</a:t>
            </a:r>
            <a:endParaRPr lang="ca-ES" sz="1300" dirty="0">
              <a:solidFill>
                <a:prstClr val="black"/>
              </a:solidFill>
              <a:latin typeface="Arial" panose="020B0604020202020204" pitchFamily="34" charset="0"/>
              <a:ea typeface="+mn-ea"/>
              <a:cs typeface="Arial" panose="020B0604020202020204" pitchFamily="34" charset="0"/>
            </a:endParaRPr>
          </a:p>
        </p:txBody>
      </p:sp>
      <p:sp>
        <p:nvSpPr>
          <p:cNvPr id="11" name="10 CuadroTexto"/>
          <p:cNvSpPr txBox="1"/>
          <p:nvPr/>
        </p:nvSpPr>
        <p:spPr>
          <a:xfrm>
            <a:off x="6012160" y="5862888"/>
            <a:ext cx="793243" cy="292388"/>
          </a:xfrm>
          <a:prstGeom prst="rect">
            <a:avLst/>
          </a:prstGeom>
          <a:noFill/>
        </p:spPr>
        <p:txBody>
          <a:bodyPr wrap="square" rtlCol="0">
            <a:spAutoFit/>
          </a:bodyPr>
          <a:lstStyle/>
          <a:p>
            <a:pPr algn="ctr" fontAlgn="auto">
              <a:spcBef>
                <a:spcPts val="0"/>
              </a:spcBef>
              <a:spcAft>
                <a:spcPts val="0"/>
              </a:spcAft>
            </a:pPr>
            <a:r>
              <a:rPr lang="ca-ES" sz="1300" dirty="0" smtClean="0">
                <a:solidFill>
                  <a:prstClr val="black"/>
                </a:solidFill>
                <a:latin typeface="Arial" panose="020B0604020202020204" pitchFamily="34" charset="0"/>
                <a:ea typeface="+mn-ea"/>
                <a:cs typeface="Arial" panose="020B0604020202020204" pitchFamily="34" charset="0"/>
              </a:rPr>
              <a:t>Tabac</a:t>
            </a:r>
            <a:endParaRPr lang="ca-ES" sz="1300" dirty="0">
              <a:solidFill>
                <a:prstClr val="black"/>
              </a:solidFill>
              <a:latin typeface="Arial" panose="020B0604020202020204" pitchFamily="34" charset="0"/>
              <a:ea typeface="+mn-ea"/>
              <a:cs typeface="Arial" panose="020B0604020202020204" pitchFamily="34" charset="0"/>
            </a:endParaRPr>
          </a:p>
        </p:txBody>
      </p:sp>
      <p:pic>
        <p:nvPicPr>
          <p:cNvPr id="13"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6632"/>
          <a:stretch/>
        </p:blipFill>
        <p:spPr bwMode="auto">
          <a:xfrm>
            <a:off x="1137294" y="5414757"/>
            <a:ext cx="194346"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4771" r="-4577"/>
          <a:stretch/>
        </p:blipFill>
        <p:spPr bwMode="auto">
          <a:xfrm>
            <a:off x="1547664" y="5414757"/>
            <a:ext cx="268015"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6632"/>
          <a:stretch/>
        </p:blipFill>
        <p:spPr bwMode="auto">
          <a:xfrm>
            <a:off x="2379323" y="5414757"/>
            <a:ext cx="194346"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https://image.freepik.com/iconos-gratis/aseo-hombre-mujer_318-28658.jpg"/>
          <p:cNvPicPr>
            <a:picLocks noChangeAspect="1" noChangeArrowheads="1"/>
          </p:cNvPicPr>
          <p:nvPr/>
        </p:nvPicPr>
        <p:blipFill rotWithShape="1">
          <a:blip r:embed="rId3" cstate="print">
            <a:duotone>
              <a:schemeClr val="accent2">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l="44771" r="-4577"/>
          <a:stretch/>
        </p:blipFill>
        <p:spPr bwMode="auto">
          <a:xfrm>
            <a:off x="2737702" y="5414757"/>
            <a:ext cx="268015"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6632"/>
          <a:stretch/>
        </p:blipFill>
        <p:spPr bwMode="auto">
          <a:xfrm>
            <a:off x="3647573" y="5414757"/>
            <a:ext cx="194346"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4771" r="-4577"/>
          <a:stretch/>
        </p:blipFill>
        <p:spPr bwMode="auto">
          <a:xfrm>
            <a:off x="4057943" y="5414757"/>
            <a:ext cx="268015"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6632"/>
          <a:stretch/>
        </p:blipFill>
        <p:spPr bwMode="auto">
          <a:xfrm>
            <a:off x="4861557" y="5414757"/>
            <a:ext cx="194346"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4771" r="-4577"/>
          <a:stretch/>
        </p:blipFill>
        <p:spPr bwMode="auto">
          <a:xfrm>
            <a:off x="5291944" y="5414757"/>
            <a:ext cx="268015"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 descr="https://image.freepik.com/iconos-gratis/aseo-hombre-mujer_318-2865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6632"/>
          <a:stretch/>
        </p:blipFill>
        <p:spPr bwMode="auto">
          <a:xfrm>
            <a:off x="6157331" y="5414757"/>
            <a:ext cx="194346" cy="4481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 descr="https://image.freepik.com/iconos-gratis/aseo-hombre-mujer_318-28658.jpg"/>
          <p:cNvPicPr>
            <a:picLocks noChangeAspect="1" noChangeArrowheads="1"/>
          </p:cNvPicPr>
          <p:nvPr/>
        </p:nvPicPr>
        <p:blipFill rotWithShape="1">
          <a:blip r:embed="rId3" cstate="print">
            <a:duotone>
              <a:schemeClr val="accent2">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l="44771" r="-4577"/>
          <a:stretch/>
        </p:blipFill>
        <p:spPr bwMode="auto">
          <a:xfrm>
            <a:off x="6517371" y="5414757"/>
            <a:ext cx="268015" cy="44813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Text Box 5"/>
          <p:cNvSpPr txBox="1">
            <a:spLocks noChangeArrowheads="1"/>
          </p:cNvSpPr>
          <p:nvPr/>
        </p:nvSpPr>
        <p:spPr bwMode="auto">
          <a:xfrm>
            <a:off x="3491880" y="6493883"/>
            <a:ext cx="5148065" cy="486273"/>
          </a:xfrm>
          <a:prstGeom prst="rect">
            <a:avLst/>
          </a:prstGeom>
          <a:noFill/>
          <a:ln w="9525">
            <a:noFill/>
            <a:miter lim="800000"/>
            <a:headEnd/>
            <a:tailEnd/>
          </a:ln>
        </p:spPr>
        <p:txBody>
          <a:bodyPr wrap="square" lIns="91425" tIns="45713" rIns="91425" bIns="45713">
            <a:spAutoFit/>
          </a:bodyPr>
          <a:lstStyle/>
          <a:p>
            <a:pPr algn="r" eaLnBrk="0" hangingPunct="0">
              <a:spcBef>
                <a:spcPct val="20000"/>
              </a:spcBef>
            </a:pPr>
            <a:r>
              <a:rPr lang="ca-ES" sz="800" b="0" dirty="0" smtClean="0">
                <a:solidFill>
                  <a:srgbClr val="000000"/>
                </a:solidFill>
              </a:rPr>
              <a:t>Font</a:t>
            </a:r>
            <a:r>
              <a:rPr lang="es-ES" altLang="ca-ES" sz="800" b="0" dirty="0" smtClean="0">
                <a:solidFill>
                  <a:srgbClr val="000000"/>
                </a:solidFill>
                <a:latin typeface="Arial" pitchFamily="34" charset="0"/>
                <a:ea typeface="MS PGothic"/>
                <a:cs typeface="MS PGothic"/>
              </a:rPr>
              <a:t>: </a:t>
            </a:r>
            <a:r>
              <a:rPr lang="es-ES" altLang="ca-ES" sz="800" dirty="0">
                <a:solidFill>
                  <a:srgbClr val="000000"/>
                </a:solidFill>
                <a:latin typeface="Arial" pitchFamily="34" charset="0"/>
                <a:ea typeface="MS PGothic"/>
                <a:cs typeface="MS PGothic"/>
              </a:rPr>
              <a:t>SIDC Informe Anual </a:t>
            </a:r>
            <a:r>
              <a:rPr lang="es-ES" altLang="ca-ES" sz="800" dirty="0" smtClean="0">
                <a:solidFill>
                  <a:srgbClr val="000000"/>
                </a:solidFill>
                <a:latin typeface="Arial" pitchFamily="34" charset="0"/>
                <a:ea typeface="MS PGothic"/>
                <a:cs typeface="MS PGothic"/>
              </a:rPr>
              <a:t>2015</a:t>
            </a:r>
            <a:r>
              <a:rPr lang="ca-ES" sz="800" b="0" dirty="0" smtClean="0">
                <a:solidFill>
                  <a:srgbClr val="000000"/>
                </a:solidFill>
              </a:rPr>
              <a:t>. </a:t>
            </a:r>
            <a:r>
              <a:rPr lang="ca-ES" sz="800" b="0" dirty="0">
                <a:solidFill>
                  <a:srgbClr val="000000"/>
                </a:solidFill>
              </a:rPr>
              <a:t>Sistema d’Informació de Drogodependències de Catalunya. Agència de Salut Pública de Catalunya. Subdirecció General de Drogodependències</a:t>
            </a:r>
          </a:p>
          <a:p>
            <a:pPr algn="r" eaLnBrk="0" hangingPunct="0">
              <a:spcBef>
                <a:spcPct val="20000"/>
              </a:spcBef>
            </a:pPr>
            <a:endParaRPr lang="ca-ES" sz="800" b="0" dirty="0">
              <a:solidFill>
                <a:srgbClr val="000000"/>
              </a:solidFill>
            </a:endParaRPr>
          </a:p>
        </p:txBody>
      </p:sp>
      <p:sp>
        <p:nvSpPr>
          <p:cNvPr id="25" name="QuadreDeText 24"/>
          <p:cNvSpPr txBox="1"/>
          <p:nvPr/>
        </p:nvSpPr>
        <p:spPr>
          <a:xfrm>
            <a:off x="3635896" y="1495817"/>
            <a:ext cx="567784" cy="276999"/>
          </a:xfrm>
          <a:prstGeom prst="rect">
            <a:avLst/>
          </a:prstGeom>
          <a:noFill/>
          <a:ln>
            <a:solidFill>
              <a:schemeClr val="tx1"/>
            </a:solidFill>
          </a:ln>
        </p:spPr>
        <p:txBody>
          <a:bodyPr wrap="none" rtlCol="0">
            <a:spAutoFit/>
          </a:bodyPr>
          <a:lstStyle/>
          <a:p>
            <a:r>
              <a:rPr lang="ca-ES" sz="1200" dirty="0" smtClean="0"/>
              <a:t>1.903</a:t>
            </a:r>
            <a:endParaRPr lang="ca-ES" sz="1200" dirty="0"/>
          </a:p>
        </p:txBody>
      </p:sp>
      <p:sp>
        <p:nvSpPr>
          <p:cNvPr id="27"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35</a:t>
            </a:fld>
            <a:endParaRPr lang="es-ES_tradnl" sz="1050" b="0" dirty="0">
              <a:solidFill>
                <a:schemeClr val="bg1">
                  <a:lumMod val="50000"/>
                </a:schemeClr>
              </a:solidFill>
            </a:endParaRPr>
          </a:p>
        </p:txBody>
      </p:sp>
    </p:spTree>
    <p:extLst>
      <p:ext uri="{BB962C8B-B14F-4D97-AF65-F5344CB8AC3E}">
        <p14:creationId xmlns:p14="http://schemas.microsoft.com/office/powerpoint/2010/main" val="2154366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4"/>
          <p:cNvSpPr>
            <a:spLocks noChangeArrowheads="1"/>
          </p:cNvSpPr>
          <p:nvPr/>
        </p:nvSpPr>
        <p:spPr bwMode="auto">
          <a:xfrm>
            <a:off x="684213" y="260350"/>
            <a:ext cx="7772400" cy="1143000"/>
          </a:xfrm>
          <a:prstGeom prst="rect">
            <a:avLst/>
          </a:prstGeom>
          <a:noFill/>
          <a:ln w="9525">
            <a:noFill/>
            <a:miter lim="800000"/>
            <a:headEnd/>
            <a:tailEnd/>
          </a:ln>
        </p:spPr>
        <p:txBody>
          <a:bodyPr lIns="91435" tIns="45718" rIns="91435" bIns="45718" anchor="ctr"/>
          <a:lstStyle/>
          <a:p>
            <a:pPr algn="ctr"/>
            <a:endParaRPr lang="en-US" sz="2800" dirty="0">
              <a:solidFill>
                <a:srgbClr val="CC0033"/>
              </a:solidFill>
            </a:endParaRPr>
          </a:p>
        </p:txBody>
      </p:sp>
      <p:graphicFrame>
        <p:nvGraphicFramePr>
          <p:cNvPr id="7" name="Gràfic 6"/>
          <p:cNvGraphicFramePr/>
          <p:nvPr>
            <p:extLst>
              <p:ext uri="{D42A27DB-BD31-4B8C-83A1-F6EECF244321}">
                <p14:modId xmlns:p14="http://schemas.microsoft.com/office/powerpoint/2010/main" val="3131200847"/>
              </p:ext>
            </p:extLst>
          </p:nvPr>
        </p:nvGraphicFramePr>
        <p:xfrm>
          <a:off x="323528" y="1549484"/>
          <a:ext cx="8862854" cy="4912320"/>
        </p:xfrm>
        <a:graphic>
          <a:graphicData uri="http://schemas.openxmlformats.org/drawingml/2006/chart">
            <c:chart xmlns:c="http://schemas.openxmlformats.org/drawingml/2006/chart" xmlns:r="http://schemas.openxmlformats.org/officeDocument/2006/relationships" r:id="rId2"/>
          </a:graphicData>
        </a:graphic>
      </p:graphicFrame>
      <p:sp>
        <p:nvSpPr>
          <p:cNvPr id="10" name="QuadreDeText 9"/>
          <p:cNvSpPr txBox="1"/>
          <p:nvPr/>
        </p:nvSpPr>
        <p:spPr>
          <a:xfrm>
            <a:off x="1275291" y="1804754"/>
            <a:ext cx="920445" cy="400110"/>
          </a:xfrm>
          <a:prstGeom prst="rect">
            <a:avLst/>
          </a:prstGeom>
          <a:solidFill>
            <a:schemeClr val="bg1"/>
          </a:solidFill>
          <a:ln>
            <a:solidFill>
              <a:schemeClr val="bg2"/>
            </a:solidFill>
          </a:ln>
        </p:spPr>
        <p:txBody>
          <a:bodyPr wrap="none" rtlCol="0">
            <a:spAutoFit/>
          </a:bodyPr>
          <a:lstStyle/>
          <a:p>
            <a:pPr algn="ctr">
              <a:lnSpc>
                <a:spcPts val="1200"/>
              </a:lnSpc>
            </a:pPr>
            <a:r>
              <a:rPr lang="ca-ES" sz="1100" dirty="0">
                <a:solidFill>
                  <a:srgbClr val="000000"/>
                </a:solidFill>
              </a:rPr>
              <a:t>Total 2011:</a:t>
            </a:r>
          </a:p>
          <a:p>
            <a:pPr algn="ctr">
              <a:lnSpc>
                <a:spcPts val="1200"/>
              </a:lnSpc>
              <a:spcBef>
                <a:spcPts val="0"/>
              </a:spcBef>
            </a:pPr>
            <a:r>
              <a:rPr lang="ca-ES" sz="1100" dirty="0">
                <a:solidFill>
                  <a:srgbClr val="000000"/>
                </a:solidFill>
              </a:rPr>
              <a:t>1.539</a:t>
            </a:r>
          </a:p>
        </p:txBody>
      </p:sp>
      <p:sp>
        <p:nvSpPr>
          <p:cNvPr id="13" name="QuadreDeText 12"/>
          <p:cNvSpPr txBox="1"/>
          <p:nvPr/>
        </p:nvSpPr>
        <p:spPr>
          <a:xfrm>
            <a:off x="2931475" y="1804754"/>
            <a:ext cx="920445" cy="400110"/>
          </a:xfrm>
          <a:prstGeom prst="rect">
            <a:avLst/>
          </a:prstGeom>
          <a:solidFill>
            <a:schemeClr val="bg1"/>
          </a:solidFill>
          <a:ln>
            <a:solidFill>
              <a:schemeClr val="bg2"/>
            </a:solidFill>
          </a:ln>
        </p:spPr>
        <p:txBody>
          <a:bodyPr wrap="none" rtlCol="0">
            <a:spAutoFit/>
          </a:bodyPr>
          <a:lstStyle/>
          <a:p>
            <a:pPr algn="ctr">
              <a:lnSpc>
                <a:spcPts val="1200"/>
              </a:lnSpc>
            </a:pPr>
            <a:r>
              <a:rPr lang="ca-ES" sz="1100" dirty="0">
                <a:solidFill>
                  <a:srgbClr val="000000"/>
                </a:solidFill>
              </a:rPr>
              <a:t>Total 2012:</a:t>
            </a:r>
          </a:p>
          <a:p>
            <a:pPr algn="ctr">
              <a:lnSpc>
                <a:spcPts val="1200"/>
              </a:lnSpc>
              <a:spcBef>
                <a:spcPts val="0"/>
              </a:spcBef>
            </a:pPr>
            <a:r>
              <a:rPr lang="ca-ES" sz="1100" dirty="0">
                <a:solidFill>
                  <a:srgbClr val="000000"/>
                </a:solidFill>
              </a:rPr>
              <a:t>1.590</a:t>
            </a:r>
          </a:p>
        </p:txBody>
      </p:sp>
      <p:sp>
        <p:nvSpPr>
          <p:cNvPr id="14" name="QuadreDeText 13"/>
          <p:cNvSpPr txBox="1"/>
          <p:nvPr/>
        </p:nvSpPr>
        <p:spPr>
          <a:xfrm>
            <a:off x="4788024" y="1804754"/>
            <a:ext cx="920445" cy="400110"/>
          </a:xfrm>
          <a:prstGeom prst="rect">
            <a:avLst/>
          </a:prstGeom>
          <a:solidFill>
            <a:schemeClr val="bg1"/>
          </a:solidFill>
          <a:ln>
            <a:solidFill>
              <a:schemeClr val="bg2"/>
            </a:solidFill>
          </a:ln>
        </p:spPr>
        <p:txBody>
          <a:bodyPr wrap="none" rtlCol="0">
            <a:spAutoFit/>
          </a:bodyPr>
          <a:lstStyle/>
          <a:p>
            <a:pPr algn="ctr">
              <a:lnSpc>
                <a:spcPts val="1200"/>
              </a:lnSpc>
            </a:pPr>
            <a:r>
              <a:rPr lang="ca-ES" sz="1100" dirty="0">
                <a:solidFill>
                  <a:srgbClr val="000000"/>
                </a:solidFill>
              </a:rPr>
              <a:t>Total 2013:</a:t>
            </a:r>
          </a:p>
          <a:p>
            <a:pPr algn="ctr">
              <a:lnSpc>
                <a:spcPts val="1200"/>
              </a:lnSpc>
              <a:spcBef>
                <a:spcPts val="0"/>
              </a:spcBef>
            </a:pPr>
            <a:r>
              <a:rPr lang="ca-ES" sz="1100" dirty="0">
                <a:solidFill>
                  <a:srgbClr val="000000"/>
                </a:solidFill>
              </a:rPr>
              <a:t>1.552</a:t>
            </a:r>
          </a:p>
        </p:txBody>
      </p:sp>
      <p:sp>
        <p:nvSpPr>
          <p:cNvPr id="15" name="Títol 1"/>
          <p:cNvSpPr txBox="1">
            <a:spLocks/>
          </p:cNvSpPr>
          <p:nvPr/>
        </p:nvSpPr>
        <p:spPr bwMode="auto">
          <a:xfrm>
            <a:off x="719137" y="188640"/>
            <a:ext cx="8461375"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eaLnBrk="0" hangingPunct="0">
              <a:lnSpc>
                <a:spcPts val="3100"/>
              </a:lnSpc>
              <a:spcBef>
                <a:spcPts val="0"/>
              </a:spcBef>
            </a:pPr>
            <a:r>
              <a:rPr lang="ca-ES" sz="3600" dirty="0" smtClean="0">
                <a:solidFill>
                  <a:srgbClr val="C00000"/>
                </a:solidFill>
              </a:rPr>
              <a:t>Motius inicis de tractament cànnabis </a:t>
            </a:r>
            <a:r>
              <a:rPr lang="ca-ES" sz="2800" dirty="0" smtClean="0">
                <a:solidFill>
                  <a:srgbClr val="C00000"/>
                </a:solidFill>
              </a:rPr>
              <a:t>(CAS) </a:t>
            </a:r>
            <a:r>
              <a:rPr lang="ca-ES" sz="1800" dirty="0" smtClean="0">
                <a:solidFill>
                  <a:srgbClr val="C00000"/>
                </a:solidFill>
                <a:latin typeface="Arial" pitchFamily="34" charset="0"/>
                <a:cs typeface="Arial" pitchFamily="34" charset="0"/>
              </a:rPr>
              <a:t>Evolució 2011 - 2014, a Catalunya</a:t>
            </a:r>
            <a:endParaRPr lang="ca-ES" sz="1400" kern="0" dirty="0">
              <a:solidFill>
                <a:srgbClr val="C00000"/>
              </a:solidFill>
              <a:latin typeface="Arial" pitchFamily="34" charset="0"/>
              <a:cs typeface="Arial" pitchFamily="34" charset="0"/>
            </a:endParaRPr>
          </a:p>
        </p:txBody>
      </p:sp>
      <p:sp>
        <p:nvSpPr>
          <p:cNvPr id="11" name="10 CuadroTexto"/>
          <p:cNvSpPr txBox="1"/>
          <p:nvPr/>
        </p:nvSpPr>
        <p:spPr>
          <a:xfrm>
            <a:off x="1043608" y="3093755"/>
            <a:ext cx="478016" cy="215444"/>
          </a:xfrm>
          <a:prstGeom prst="rect">
            <a:avLst/>
          </a:prstGeom>
          <a:noFill/>
        </p:spPr>
        <p:txBody>
          <a:bodyPr wrap="none" rtlCol="0">
            <a:spAutoFit/>
          </a:bodyPr>
          <a:lstStyle/>
          <a:p>
            <a:r>
              <a:rPr lang="es-ES" sz="800" dirty="0">
                <a:solidFill>
                  <a:srgbClr val="C00000"/>
                </a:solidFill>
              </a:rPr>
              <a:t>21,6%</a:t>
            </a:r>
          </a:p>
        </p:txBody>
      </p:sp>
      <p:sp>
        <p:nvSpPr>
          <p:cNvPr id="12" name="11 CuadroTexto"/>
          <p:cNvSpPr txBox="1"/>
          <p:nvPr/>
        </p:nvSpPr>
        <p:spPr>
          <a:xfrm>
            <a:off x="1259632" y="4509120"/>
            <a:ext cx="420308" cy="215444"/>
          </a:xfrm>
          <a:prstGeom prst="rect">
            <a:avLst/>
          </a:prstGeom>
          <a:noFill/>
        </p:spPr>
        <p:txBody>
          <a:bodyPr wrap="none" rtlCol="0">
            <a:spAutoFit/>
          </a:bodyPr>
          <a:lstStyle/>
          <a:p>
            <a:r>
              <a:rPr lang="es-ES" sz="800" dirty="0">
                <a:solidFill>
                  <a:srgbClr val="C00000"/>
                </a:solidFill>
              </a:rPr>
              <a:t>8,7%</a:t>
            </a:r>
          </a:p>
        </p:txBody>
      </p:sp>
      <p:sp>
        <p:nvSpPr>
          <p:cNvPr id="16" name="15 CuadroTexto"/>
          <p:cNvSpPr txBox="1"/>
          <p:nvPr/>
        </p:nvSpPr>
        <p:spPr>
          <a:xfrm>
            <a:off x="1415388" y="5157192"/>
            <a:ext cx="420308" cy="276999"/>
          </a:xfrm>
          <a:prstGeom prst="rect">
            <a:avLst/>
          </a:prstGeom>
          <a:noFill/>
        </p:spPr>
        <p:txBody>
          <a:bodyPr wrap="none" rtlCol="0">
            <a:spAutoFit/>
          </a:bodyPr>
          <a:lstStyle/>
          <a:p>
            <a:pPr>
              <a:lnSpc>
                <a:spcPct val="150000"/>
              </a:lnSpc>
            </a:pPr>
            <a:r>
              <a:rPr lang="es-ES" sz="800" dirty="0">
                <a:solidFill>
                  <a:srgbClr val="C00000"/>
                </a:solidFill>
              </a:rPr>
              <a:t>3,5%</a:t>
            </a:r>
          </a:p>
        </p:txBody>
      </p:sp>
      <p:sp>
        <p:nvSpPr>
          <p:cNvPr id="17" name="16 CuadroTexto"/>
          <p:cNvSpPr txBox="1"/>
          <p:nvPr/>
        </p:nvSpPr>
        <p:spPr>
          <a:xfrm>
            <a:off x="1475656" y="3501008"/>
            <a:ext cx="478016" cy="215444"/>
          </a:xfrm>
          <a:prstGeom prst="rect">
            <a:avLst/>
          </a:prstGeom>
          <a:noFill/>
        </p:spPr>
        <p:txBody>
          <a:bodyPr wrap="none" rtlCol="0">
            <a:spAutoFit/>
          </a:bodyPr>
          <a:lstStyle/>
          <a:p>
            <a:r>
              <a:rPr lang="es-ES" sz="800" dirty="0">
                <a:solidFill>
                  <a:srgbClr val="C00000"/>
                </a:solidFill>
              </a:rPr>
              <a:t>17,9%</a:t>
            </a:r>
          </a:p>
        </p:txBody>
      </p:sp>
      <p:sp>
        <p:nvSpPr>
          <p:cNvPr id="18" name="17 CuadroTexto"/>
          <p:cNvSpPr txBox="1"/>
          <p:nvPr/>
        </p:nvSpPr>
        <p:spPr>
          <a:xfrm>
            <a:off x="1691680" y="4077072"/>
            <a:ext cx="478016" cy="215444"/>
          </a:xfrm>
          <a:prstGeom prst="rect">
            <a:avLst/>
          </a:prstGeom>
          <a:noFill/>
        </p:spPr>
        <p:txBody>
          <a:bodyPr wrap="none" rtlCol="0">
            <a:spAutoFit/>
          </a:bodyPr>
          <a:lstStyle/>
          <a:p>
            <a:r>
              <a:rPr lang="es-ES" sz="800" dirty="0">
                <a:solidFill>
                  <a:srgbClr val="C00000"/>
                </a:solidFill>
              </a:rPr>
              <a:t>12,3%</a:t>
            </a:r>
          </a:p>
        </p:txBody>
      </p:sp>
      <p:sp>
        <p:nvSpPr>
          <p:cNvPr id="19" name="18 CuadroTexto"/>
          <p:cNvSpPr txBox="1"/>
          <p:nvPr/>
        </p:nvSpPr>
        <p:spPr>
          <a:xfrm>
            <a:off x="1821396" y="4653136"/>
            <a:ext cx="420308" cy="215444"/>
          </a:xfrm>
          <a:prstGeom prst="rect">
            <a:avLst/>
          </a:prstGeom>
          <a:noFill/>
        </p:spPr>
        <p:txBody>
          <a:bodyPr wrap="none" rtlCol="0">
            <a:spAutoFit/>
          </a:bodyPr>
          <a:lstStyle/>
          <a:p>
            <a:r>
              <a:rPr lang="es-ES" sz="800" dirty="0">
                <a:solidFill>
                  <a:srgbClr val="C00000"/>
                </a:solidFill>
              </a:rPr>
              <a:t>7,8%</a:t>
            </a:r>
          </a:p>
        </p:txBody>
      </p:sp>
      <p:sp>
        <p:nvSpPr>
          <p:cNvPr id="20" name="19 CuadroTexto"/>
          <p:cNvSpPr txBox="1"/>
          <p:nvPr/>
        </p:nvSpPr>
        <p:spPr>
          <a:xfrm>
            <a:off x="1979712" y="3068960"/>
            <a:ext cx="478016" cy="215444"/>
          </a:xfrm>
          <a:prstGeom prst="rect">
            <a:avLst/>
          </a:prstGeom>
          <a:noFill/>
        </p:spPr>
        <p:txBody>
          <a:bodyPr wrap="none" rtlCol="0">
            <a:spAutoFit/>
          </a:bodyPr>
          <a:lstStyle/>
          <a:p>
            <a:r>
              <a:rPr lang="es-ES" sz="800" dirty="0">
                <a:solidFill>
                  <a:srgbClr val="C00000"/>
                </a:solidFill>
              </a:rPr>
              <a:t>22,0%</a:t>
            </a:r>
          </a:p>
        </p:txBody>
      </p:sp>
      <p:sp>
        <p:nvSpPr>
          <p:cNvPr id="21" name="20 CuadroTexto"/>
          <p:cNvSpPr txBox="1"/>
          <p:nvPr/>
        </p:nvSpPr>
        <p:spPr>
          <a:xfrm>
            <a:off x="2195736" y="4869160"/>
            <a:ext cx="420308" cy="215444"/>
          </a:xfrm>
          <a:prstGeom prst="rect">
            <a:avLst/>
          </a:prstGeom>
          <a:noFill/>
        </p:spPr>
        <p:txBody>
          <a:bodyPr wrap="none" rtlCol="0">
            <a:spAutoFit/>
          </a:bodyPr>
          <a:lstStyle/>
          <a:p>
            <a:r>
              <a:rPr lang="es-ES" sz="800" dirty="0">
                <a:solidFill>
                  <a:srgbClr val="C00000"/>
                </a:solidFill>
              </a:rPr>
              <a:t>5,3%</a:t>
            </a:r>
          </a:p>
        </p:txBody>
      </p:sp>
      <p:sp>
        <p:nvSpPr>
          <p:cNvPr id="22" name="21 CuadroTexto"/>
          <p:cNvSpPr txBox="1"/>
          <p:nvPr/>
        </p:nvSpPr>
        <p:spPr>
          <a:xfrm>
            <a:off x="2400020" y="5373796"/>
            <a:ext cx="420308" cy="215444"/>
          </a:xfrm>
          <a:prstGeom prst="rect">
            <a:avLst/>
          </a:prstGeom>
          <a:noFill/>
        </p:spPr>
        <p:txBody>
          <a:bodyPr wrap="none" rtlCol="0">
            <a:spAutoFit/>
          </a:bodyPr>
          <a:lstStyle/>
          <a:p>
            <a:r>
              <a:rPr lang="es-ES" sz="800" dirty="0">
                <a:solidFill>
                  <a:srgbClr val="C00000"/>
                </a:solidFill>
              </a:rPr>
              <a:t>0,9%</a:t>
            </a:r>
          </a:p>
        </p:txBody>
      </p:sp>
      <p:sp>
        <p:nvSpPr>
          <p:cNvPr id="23" name="22 CuadroTexto"/>
          <p:cNvSpPr txBox="1"/>
          <p:nvPr/>
        </p:nvSpPr>
        <p:spPr>
          <a:xfrm>
            <a:off x="2699792" y="2575937"/>
            <a:ext cx="478016" cy="276999"/>
          </a:xfrm>
          <a:prstGeom prst="rect">
            <a:avLst/>
          </a:prstGeom>
          <a:noFill/>
        </p:spPr>
        <p:txBody>
          <a:bodyPr wrap="none" rtlCol="0">
            <a:spAutoFit/>
          </a:bodyPr>
          <a:lstStyle/>
          <a:p>
            <a:pPr>
              <a:lnSpc>
                <a:spcPct val="150000"/>
              </a:lnSpc>
            </a:pPr>
            <a:r>
              <a:rPr lang="es-ES" sz="800" dirty="0">
                <a:solidFill>
                  <a:srgbClr val="C00000"/>
                </a:solidFill>
              </a:rPr>
              <a:t>24,8%</a:t>
            </a:r>
          </a:p>
        </p:txBody>
      </p:sp>
      <p:sp>
        <p:nvSpPr>
          <p:cNvPr id="24" name="23 CuadroTexto"/>
          <p:cNvSpPr txBox="1"/>
          <p:nvPr/>
        </p:nvSpPr>
        <p:spPr>
          <a:xfrm>
            <a:off x="2915816" y="4232121"/>
            <a:ext cx="478016" cy="276999"/>
          </a:xfrm>
          <a:prstGeom prst="rect">
            <a:avLst/>
          </a:prstGeom>
          <a:noFill/>
        </p:spPr>
        <p:txBody>
          <a:bodyPr wrap="none" rtlCol="0">
            <a:spAutoFit/>
          </a:bodyPr>
          <a:lstStyle/>
          <a:p>
            <a:pPr>
              <a:lnSpc>
                <a:spcPct val="150000"/>
              </a:lnSpc>
            </a:pPr>
            <a:r>
              <a:rPr lang="es-ES" sz="800" dirty="0">
                <a:solidFill>
                  <a:srgbClr val="C00000"/>
                </a:solidFill>
              </a:rPr>
              <a:t>10,6%</a:t>
            </a:r>
          </a:p>
        </p:txBody>
      </p:sp>
      <p:sp>
        <p:nvSpPr>
          <p:cNvPr id="25" name="24 CuadroTexto"/>
          <p:cNvSpPr txBox="1"/>
          <p:nvPr/>
        </p:nvSpPr>
        <p:spPr>
          <a:xfrm>
            <a:off x="3059832" y="5086344"/>
            <a:ext cx="420308" cy="215444"/>
          </a:xfrm>
          <a:prstGeom prst="rect">
            <a:avLst/>
          </a:prstGeom>
          <a:noFill/>
        </p:spPr>
        <p:txBody>
          <a:bodyPr wrap="none" rtlCol="0">
            <a:spAutoFit/>
          </a:bodyPr>
          <a:lstStyle/>
          <a:p>
            <a:r>
              <a:rPr lang="es-ES" sz="800" dirty="0">
                <a:solidFill>
                  <a:srgbClr val="C00000"/>
                </a:solidFill>
              </a:rPr>
              <a:t>3,8%</a:t>
            </a:r>
          </a:p>
        </p:txBody>
      </p:sp>
      <p:sp>
        <p:nvSpPr>
          <p:cNvPr id="26" name="25 CuadroTexto"/>
          <p:cNvSpPr txBox="1"/>
          <p:nvPr/>
        </p:nvSpPr>
        <p:spPr>
          <a:xfrm>
            <a:off x="3131840" y="3501008"/>
            <a:ext cx="478016" cy="215444"/>
          </a:xfrm>
          <a:prstGeom prst="rect">
            <a:avLst/>
          </a:prstGeom>
          <a:noFill/>
        </p:spPr>
        <p:txBody>
          <a:bodyPr wrap="none" rtlCol="0">
            <a:spAutoFit/>
          </a:bodyPr>
          <a:lstStyle/>
          <a:p>
            <a:r>
              <a:rPr lang="es-ES" sz="800" dirty="0">
                <a:solidFill>
                  <a:srgbClr val="C00000"/>
                </a:solidFill>
              </a:rPr>
              <a:t>17,0%</a:t>
            </a:r>
          </a:p>
        </p:txBody>
      </p:sp>
      <p:sp>
        <p:nvSpPr>
          <p:cNvPr id="27" name="26 CuadroTexto"/>
          <p:cNvSpPr txBox="1"/>
          <p:nvPr/>
        </p:nvSpPr>
        <p:spPr>
          <a:xfrm>
            <a:off x="3373904" y="4221088"/>
            <a:ext cx="478016" cy="215444"/>
          </a:xfrm>
          <a:prstGeom prst="rect">
            <a:avLst/>
          </a:prstGeom>
          <a:noFill/>
        </p:spPr>
        <p:txBody>
          <a:bodyPr wrap="none" rtlCol="0">
            <a:spAutoFit/>
          </a:bodyPr>
          <a:lstStyle/>
          <a:p>
            <a:r>
              <a:rPr lang="es-ES" sz="800" smtClean="0">
                <a:solidFill>
                  <a:srgbClr val="C00000"/>
                </a:solidFill>
              </a:rPr>
              <a:t>10,8%</a:t>
            </a:r>
            <a:endParaRPr lang="es-ES" sz="800" dirty="0">
              <a:solidFill>
                <a:srgbClr val="C00000"/>
              </a:solidFill>
            </a:endParaRPr>
          </a:p>
        </p:txBody>
      </p:sp>
      <p:sp>
        <p:nvSpPr>
          <p:cNvPr id="28" name="27 CuadroTexto"/>
          <p:cNvSpPr txBox="1"/>
          <p:nvPr/>
        </p:nvSpPr>
        <p:spPr>
          <a:xfrm>
            <a:off x="3491880" y="4941168"/>
            <a:ext cx="420308" cy="215444"/>
          </a:xfrm>
          <a:prstGeom prst="rect">
            <a:avLst/>
          </a:prstGeom>
          <a:noFill/>
        </p:spPr>
        <p:txBody>
          <a:bodyPr wrap="none" rtlCol="0">
            <a:spAutoFit/>
          </a:bodyPr>
          <a:lstStyle/>
          <a:p>
            <a:r>
              <a:rPr lang="es-ES" sz="800" dirty="0">
                <a:solidFill>
                  <a:srgbClr val="C00000"/>
                </a:solidFill>
              </a:rPr>
              <a:t>4,7%</a:t>
            </a:r>
          </a:p>
        </p:txBody>
      </p:sp>
      <p:sp>
        <p:nvSpPr>
          <p:cNvPr id="29" name="28 CuadroTexto"/>
          <p:cNvSpPr txBox="1"/>
          <p:nvPr/>
        </p:nvSpPr>
        <p:spPr>
          <a:xfrm>
            <a:off x="3707904" y="3069540"/>
            <a:ext cx="478016" cy="215444"/>
          </a:xfrm>
          <a:prstGeom prst="rect">
            <a:avLst/>
          </a:prstGeom>
          <a:noFill/>
        </p:spPr>
        <p:txBody>
          <a:bodyPr wrap="none" rtlCol="0">
            <a:spAutoFit/>
          </a:bodyPr>
          <a:lstStyle/>
          <a:p>
            <a:r>
              <a:rPr lang="es-ES" sz="800" dirty="0">
                <a:solidFill>
                  <a:srgbClr val="C00000"/>
                </a:solidFill>
              </a:rPr>
              <a:t>21,3%</a:t>
            </a:r>
          </a:p>
        </p:txBody>
      </p:sp>
      <p:sp>
        <p:nvSpPr>
          <p:cNvPr id="30" name="29 CuadroTexto"/>
          <p:cNvSpPr txBox="1"/>
          <p:nvPr/>
        </p:nvSpPr>
        <p:spPr>
          <a:xfrm>
            <a:off x="3851920" y="4941168"/>
            <a:ext cx="420308" cy="215444"/>
          </a:xfrm>
          <a:prstGeom prst="rect">
            <a:avLst/>
          </a:prstGeom>
          <a:noFill/>
        </p:spPr>
        <p:txBody>
          <a:bodyPr wrap="none" rtlCol="0">
            <a:spAutoFit/>
          </a:bodyPr>
          <a:lstStyle/>
          <a:p>
            <a:r>
              <a:rPr lang="es-ES" sz="800" dirty="0">
                <a:solidFill>
                  <a:srgbClr val="C00000"/>
                </a:solidFill>
              </a:rPr>
              <a:t>4,2%</a:t>
            </a:r>
          </a:p>
        </p:txBody>
      </p:sp>
      <p:sp>
        <p:nvSpPr>
          <p:cNvPr id="31" name="30 CuadroTexto"/>
          <p:cNvSpPr txBox="1"/>
          <p:nvPr/>
        </p:nvSpPr>
        <p:spPr>
          <a:xfrm>
            <a:off x="3995936" y="5157192"/>
            <a:ext cx="420308" cy="215444"/>
          </a:xfrm>
          <a:prstGeom prst="rect">
            <a:avLst/>
          </a:prstGeom>
          <a:noFill/>
        </p:spPr>
        <p:txBody>
          <a:bodyPr wrap="none" rtlCol="0">
            <a:spAutoFit/>
          </a:bodyPr>
          <a:lstStyle/>
          <a:p>
            <a:r>
              <a:rPr lang="es-ES" sz="800" dirty="0">
                <a:solidFill>
                  <a:srgbClr val="C00000"/>
                </a:solidFill>
              </a:rPr>
              <a:t>2,7%</a:t>
            </a:r>
          </a:p>
        </p:txBody>
      </p:sp>
      <p:sp>
        <p:nvSpPr>
          <p:cNvPr id="32" name="31 CuadroTexto"/>
          <p:cNvSpPr txBox="1"/>
          <p:nvPr/>
        </p:nvSpPr>
        <p:spPr>
          <a:xfrm>
            <a:off x="4572000" y="4582288"/>
            <a:ext cx="420308" cy="215444"/>
          </a:xfrm>
          <a:prstGeom prst="rect">
            <a:avLst/>
          </a:prstGeom>
          <a:noFill/>
        </p:spPr>
        <p:txBody>
          <a:bodyPr wrap="none" rtlCol="0">
            <a:spAutoFit/>
          </a:bodyPr>
          <a:lstStyle/>
          <a:p>
            <a:r>
              <a:rPr lang="es-ES" sz="800" dirty="0">
                <a:solidFill>
                  <a:srgbClr val="C00000"/>
                </a:solidFill>
              </a:rPr>
              <a:t>7,7%</a:t>
            </a:r>
          </a:p>
        </p:txBody>
      </p:sp>
      <p:sp>
        <p:nvSpPr>
          <p:cNvPr id="33" name="32 CuadroTexto"/>
          <p:cNvSpPr txBox="1"/>
          <p:nvPr/>
        </p:nvSpPr>
        <p:spPr>
          <a:xfrm>
            <a:off x="4644008" y="5157192"/>
            <a:ext cx="420308" cy="215444"/>
          </a:xfrm>
          <a:prstGeom prst="rect">
            <a:avLst/>
          </a:prstGeom>
          <a:noFill/>
        </p:spPr>
        <p:txBody>
          <a:bodyPr wrap="none" rtlCol="0">
            <a:spAutoFit/>
          </a:bodyPr>
          <a:lstStyle/>
          <a:p>
            <a:r>
              <a:rPr lang="es-ES" sz="800" dirty="0">
                <a:solidFill>
                  <a:srgbClr val="C00000"/>
                </a:solidFill>
              </a:rPr>
              <a:t>3,2%</a:t>
            </a:r>
          </a:p>
        </p:txBody>
      </p:sp>
      <p:sp>
        <p:nvSpPr>
          <p:cNvPr id="34" name="33 CuadroTexto"/>
          <p:cNvSpPr txBox="1"/>
          <p:nvPr/>
        </p:nvSpPr>
        <p:spPr>
          <a:xfrm>
            <a:off x="4814064" y="3573016"/>
            <a:ext cx="478016" cy="276999"/>
          </a:xfrm>
          <a:prstGeom prst="rect">
            <a:avLst/>
          </a:prstGeom>
          <a:noFill/>
        </p:spPr>
        <p:txBody>
          <a:bodyPr wrap="none" rtlCol="0">
            <a:spAutoFit/>
          </a:bodyPr>
          <a:lstStyle/>
          <a:p>
            <a:pPr>
              <a:lnSpc>
                <a:spcPct val="150000"/>
              </a:lnSpc>
            </a:pPr>
            <a:r>
              <a:rPr lang="es-ES" sz="800" dirty="0">
                <a:solidFill>
                  <a:srgbClr val="C00000"/>
                </a:solidFill>
              </a:rPr>
              <a:t>16,6%</a:t>
            </a:r>
          </a:p>
        </p:txBody>
      </p:sp>
      <p:sp>
        <p:nvSpPr>
          <p:cNvPr id="35" name="34 CuadroTexto"/>
          <p:cNvSpPr txBox="1"/>
          <p:nvPr/>
        </p:nvSpPr>
        <p:spPr>
          <a:xfrm>
            <a:off x="5004048" y="3789040"/>
            <a:ext cx="478016" cy="215444"/>
          </a:xfrm>
          <a:prstGeom prst="rect">
            <a:avLst/>
          </a:prstGeom>
          <a:noFill/>
        </p:spPr>
        <p:txBody>
          <a:bodyPr wrap="none" rtlCol="0">
            <a:spAutoFit/>
          </a:bodyPr>
          <a:lstStyle/>
          <a:p>
            <a:r>
              <a:rPr lang="es-ES" sz="800" dirty="0">
                <a:solidFill>
                  <a:srgbClr val="C00000"/>
                </a:solidFill>
              </a:rPr>
              <a:t>15,5%</a:t>
            </a:r>
          </a:p>
        </p:txBody>
      </p:sp>
      <p:sp>
        <p:nvSpPr>
          <p:cNvPr id="36" name="35 CuadroTexto"/>
          <p:cNvSpPr txBox="1"/>
          <p:nvPr/>
        </p:nvSpPr>
        <p:spPr>
          <a:xfrm>
            <a:off x="5076056" y="4869740"/>
            <a:ext cx="420308" cy="215444"/>
          </a:xfrm>
          <a:prstGeom prst="rect">
            <a:avLst/>
          </a:prstGeom>
          <a:noFill/>
        </p:spPr>
        <p:txBody>
          <a:bodyPr wrap="none" rtlCol="0">
            <a:spAutoFit/>
          </a:bodyPr>
          <a:lstStyle/>
          <a:p>
            <a:r>
              <a:rPr lang="es-ES" sz="800" dirty="0">
                <a:solidFill>
                  <a:srgbClr val="C00000"/>
                </a:solidFill>
              </a:rPr>
              <a:t>6,5%</a:t>
            </a:r>
          </a:p>
        </p:txBody>
      </p:sp>
      <p:sp>
        <p:nvSpPr>
          <p:cNvPr id="37" name="36 CuadroTexto"/>
          <p:cNvSpPr txBox="1"/>
          <p:nvPr/>
        </p:nvSpPr>
        <p:spPr>
          <a:xfrm>
            <a:off x="5292080" y="3933056"/>
            <a:ext cx="478016" cy="215444"/>
          </a:xfrm>
          <a:prstGeom prst="rect">
            <a:avLst/>
          </a:prstGeom>
          <a:noFill/>
        </p:spPr>
        <p:txBody>
          <a:bodyPr wrap="none" rtlCol="0">
            <a:spAutoFit/>
          </a:bodyPr>
          <a:lstStyle/>
          <a:p>
            <a:r>
              <a:rPr lang="es-ES" sz="800" dirty="0">
                <a:solidFill>
                  <a:srgbClr val="C00000"/>
                </a:solidFill>
              </a:rPr>
              <a:t>13,9%</a:t>
            </a:r>
          </a:p>
        </p:txBody>
      </p:sp>
      <p:sp>
        <p:nvSpPr>
          <p:cNvPr id="38" name="37 CuadroTexto"/>
          <p:cNvSpPr txBox="1"/>
          <p:nvPr/>
        </p:nvSpPr>
        <p:spPr>
          <a:xfrm>
            <a:off x="5519844" y="4940008"/>
            <a:ext cx="420308" cy="215444"/>
          </a:xfrm>
          <a:prstGeom prst="rect">
            <a:avLst/>
          </a:prstGeom>
          <a:noFill/>
        </p:spPr>
        <p:txBody>
          <a:bodyPr wrap="none" rtlCol="0">
            <a:spAutoFit/>
          </a:bodyPr>
          <a:lstStyle/>
          <a:p>
            <a:r>
              <a:rPr lang="es-ES" sz="800" dirty="0">
                <a:solidFill>
                  <a:srgbClr val="C00000"/>
                </a:solidFill>
              </a:rPr>
              <a:t>4,4%</a:t>
            </a:r>
          </a:p>
        </p:txBody>
      </p:sp>
      <p:sp>
        <p:nvSpPr>
          <p:cNvPr id="39" name="38 CuadroTexto"/>
          <p:cNvSpPr txBox="1"/>
          <p:nvPr/>
        </p:nvSpPr>
        <p:spPr>
          <a:xfrm>
            <a:off x="5652120" y="5445224"/>
            <a:ext cx="420308" cy="215444"/>
          </a:xfrm>
          <a:prstGeom prst="rect">
            <a:avLst/>
          </a:prstGeom>
          <a:noFill/>
        </p:spPr>
        <p:txBody>
          <a:bodyPr wrap="none" rtlCol="0">
            <a:spAutoFit/>
          </a:bodyPr>
          <a:lstStyle/>
          <a:p>
            <a:r>
              <a:rPr lang="es-ES" sz="800" dirty="0">
                <a:solidFill>
                  <a:srgbClr val="C00000"/>
                </a:solidFill>
              </a:rPr>
              <a:t>0,5%</a:t>
            </a:r>
          </a:p>
        </p:txBody>
      </p:sp>
      <p:sp>
        <p:nvSpPr>
          <p:cNvPr id="40" name="39 CuadroTexto"/>
          <p:cNvSpPr txBox="1"/>
          <p:nvPr/>
        </p:nvSpPr>
        <p:spPr>
          <a:xfrm>
            <a:off x="4355976" y="1916832"/>
            <a:ext cx="478016" cy="276999"/>
          </a:xfrm>
          <a:prstGeom prst="rect">
            <a:avLst/>
          </a:prstGeom>
          <a:noFill/>
        </p:spPr>
        <p:txBody>
          <a:bodyPr wrap="none" rtlCol="0">
            <a:spAutoFit/>
          </a:bodyPr>
          <a:lstStyle/>
          <a:p>
            <a:pPr>
              <a:lnSpc>
                <a:spcPct val="150000"/>
              </a:lnSpc>
            </a:pPr>
            <a:r>
              <a:rPr lang="es-ES" sz="800" dirty="0">
                <a:solidFill>
                  <a:srgbClr val="C00000"/>
                </a:solidFill>
              </a:rPr>
              <a:t>31,6%</a:t>
            </a:r>
          </a:p>
        </p:txBody>
      </p:sp>
      <p:sp>
        <p:nvSpPr>
          <p:cNvPr id="41" name="QuadreDeText 13"/>
          <p:cNvSpPr txBox="1"/>
          <p:nvPr/>
        </p:nvSpPr>
        <p:spPr>
          <a:xfrm>
            <a:off x="6300192" y="1804754"/>
            <a:ext cx="920445" cy="400110"/>
          </a:xfrm>
          <a:prstGeom prst="rect">
            <a:avLst/>
          </a:prstGeom>
          <a:solidFill>
            <a:schemeClr val="bg1"/>
          </a:solidFill>
          <a:ln>
            <a:solidFill>
              <a:schemeClr val="bg2"/>
            </a:solidFill>
          </a:ln>
        </p:spPr>
        <p:txBody>
          <a:bodyPr wrap="none" rtlCol="0">
            <a:spAutoFit/>
          </a:bodyPr>
          <a:lstStyle/>
          <a:p>
            <a:pPr algn="ctr">
              <a:lnSpc>
                <a:spcPts val="1200"/>
              </a:lnSpc>
            </a:pPr>
            <a:r>
              <a:rPr lang="ca-ES" sz="1100" dirty="0">
                <a:solidFill>
                  <a:srgbClr val="000000"/>
                </a:solidFill>
              </a:rPr>
              <a:t>Total </a:t>
            </a:r>
            <a:r>
              <a:rPr lang="ca-ES" sz="1100" dirty="0" smtClean="0">
                <a:solidFill>
                  <a:srgbClr val="000000"/>
                </a:solidFill>
              </a:rPr>
              <a:t>2014:</a:t>
            </a:r>
            <a:endParaRPr lang="ca-ES" sz="1100" dirty="0">
              <a:solidFill>
                <a:srgbClr val="000000"/>
              </a:solidFill>
            </a:endParaRPr>
          </a:p>
          <a:p>
            <a:pPr algn="ctr">
              <a:lnSpc>
                <a:spcPts val="1200"/>
              </a:lnSpc>
              <a:spcBef>
                <a:spcPts val="0"/>
              </a:spcBef>
            </a:pPr>
            <a:r>
              <a:rPr lang="ca-ES" sz="1100" dirty="0" smtClean="0">
                <a:solidFill>
                  <a:srgbClr val="000000"/>
                </a:solidFill>
              </a:rPr>
              <a:t>1.763</a:t>
            </a:r>
            <a:endParaRPr lang="ca-ES" sz="1100" dirty="0">
              <a:solidFill>
                <a:srgbClr val="000000"/>
              </a:solidFill>
            </a:endParaRPr>
          </a:p>
        </p:txBody>
      </p:sp>
      <p:sp>
        <p:nvSpPr>
          <p:cNvPr id="42" name="41 CuadroTexto"/>
          <p:cNvSpPr txBox="1"/>
          <p:nvPr/>
        </p:nvSpPr>
        <p:spPr>
          <a:xfrm>
            <a:off x="6167916" y="4653716"/>
            <a:ext cx="420308" cy="215444"/>
          </a:xfrm>
          <a:prstGeom prst="rect">
            <a:avLst/>
          </a:prstGeom>
          <a:noFill/>
        </p:spPr>
        <p:txBody>
          <a:bodyPr wrap="none" rtlCol="0">
            <a:spAutoFit/>
          </a:bodyPr>
          <a:lstStyle/>
          <a:p>
            <a:r>
              <a:rPr lang="es-ES" sz="800" dirty="0" smtClean="0">
                <a:solidFill>
                  <a:srgbClr val="C00000"/>
                </a:solidFill>
              </a:rPr>
              <a:t>6,6%</a:t>
            </a:r>
            <a:endParaRPr lang="es-ES" sz="800" dirty="0">
              <a:solidFill>
                <a:srgbClr val="C00000"/>
              </a:solidFill>
            </a:endParaRPr>
          </a:p>
        </p:txBody>
      </p:sp>
      <p:sp>
        <p:nvSpPr>
          <p:cNvPr id="43" name="42 CuadroTexto"/>
          <p:cNvSpPr txBox="1"/>
          <p:nvPr/>
        </p:nvSpPr>
        <p:spPr>
          <a:xfrm>
            <a:off x="6239924" y="5229780"/>
            <a:ext cx="420308" cy="215444"/>
          </a:xfrm>
          <a:prstGeom prst="rect">
            <a:avLst/>
          </a:prstGeom>
          <a:noFill/>
        </p:spPr>
        <p:txBody>
          <a:bodyPr wrap="none" rtlCol="0">
            <a:spAutoFit/>
          </a:bodyPr>
          <a:lstStyle/>
          <a:p>
            <a:r>
              <a:rPr lang="es-ES" sz="800" dirty="0" smtClean="0">
                <a:solidFill>
                  <a:srgbClr val="C00000"/>
                </a:solidFill>
              </a:rPr>
              <a:t>2,6%</a:t>
            </a:r>
            <a:endParaRPr lang="es-ES" sz="800" dirty="0">
              <a:solidFill>
                <a:srgbClr val="C00000"/>
              </a:solidFill>
            </a:endParaRPr>
          </a:p>
        </p:txBody>
      </p:sp>
      <p:sp>
        <p:nvSpPr>
          <p:cNvPr id="44" name="43 CuadroTexto"/>
          <p:cNvSpPr txBox="1"/>
          <p:nvPr/>
        </p:nvSpPr>
        <p:spPr>
          <a:xfrm>
            <a:off x="6398240" y="3079993"/>
            <a:ext cx="478016" cy="254172"/>
          </a:xfrm>
          <a:prstGeom prst="rect">
            <a:avLst/>
          </a:prstGeom>
          <a:noFill/>
        </p:spPr>
        <p:txBody>
          <a:bodyPr wrap="none" rtlCol="0">
            <a:spAutoFit/>
          </a:bodyPr>
          <a:lstStyle/>
          <a:p>
            <a:pPr>
              <a:lnSpc>
                <a:spcPct val="150000"/>
              </a:lnSpc>
            </a:pPr>
            <a:r>
              <a:rPr lang="es-ES" sz="800" dirty="0" smtClean="0">
                <a:solidFill>
                  <a:srgbClr val="C00000"/>
                </a:solidFill>
              </a:rPr>
              <a:t>18,7%</a:t>
            </a:r>
            <a:endParaRPr lang="es-ES" sz="800" dirty="0">
              <a:solidFill>
                <a:srgbClr val="C00000"/>
              </a:solidFill>
            </a:endParaRPr>
          </a:p>
        </p:txBody>
      </p:sp>
      <p:sp>
        <p:nvSpPr>
          <p:cNvPr id="45" name="44 CuadroTexto"/>
          <p:cNvSpPr txBox="1"/>
          <p:nvPr/>
        </p:nvSpPr>
        <p:spPr>
          <a:xfrm>
            <a:off x="6516216" y="3861048"/>
            <a:ext cx="478016" cy="215444"/>
          </a:xfrm>
          <a:prstGeom prst="rect">
            <a:avLst/>
          </a:prstGeom>
          <a:noFill/>
        </p:spPr>
        <p:txBody>
          <a:bodyPr wrap="none" rtlCol="0">
            <a:spAutoFit/>
          </a:bodyPr>
          <a:lstStyle/>
          <a:p>
            <a:r>
              <a:rPr lang="es-ES" sz="800" dirty="0" smtClean="0">
                <a:solidFill>
                  <a:srgbClr val="C00000"/>
                </a:solidFill>
              </a:rPr>
              <a:t>12,5%</a:t>
            </a:r>
            <a:endParaRPr lang="es-ES" sz="800" dirty="0">
              <a:solidFill>
                <a:srgbClr val="C00000"/>
              </a:solidFill>
            </a:endParaRPr>
          </a:p>
        </p:txBody>
      </p:sp>
      <p:sp>
        <p:nvSpPr>
          <p:cNvPr id="46" name="45 CuadroTexto"/>
          <p:cNvSpPr txBox="1"/>
          <p:nvPr/>
        </p:nvSpPr>
        <p:spPr>
          <a:xfrm>
            <a:off x="6671972" y="5013176"/>
            <a:ext cx="420308" cy="215444"/>
          </a:xfrm>
          <a:prstGeom prst="rect">
            <a:avLst/>
          </a:prstGeom>
          <a:noFill/>
        </p:spPr>
        <p:txBody>
          <a:bodyPr wrap="none" rtlCol="0">
            <a:spAutoFit/>
          </a:bodyPr>
          <a:lstStyle/>
          <a:p>
            <a:r>
              <a:rPr lang="es-ES" sz="800" dirty="0" smtClean="0">
                <a:solidFill>
                  <a:srgbClr val="C00000"/>
                </a:solidFill>
              </a:rPr>
              <a:t>4,0%</a:t>
            </a:r>
            <a:endParaRPr lang="es-ES" sz="800" dirty="0">
              <a:solidFill>
                <a:srgbClr val="C00000"/>
              </a:solidFill>
            </a:endParaRPr>
          </a:p>
        </p:txBody>
      </p:sp>
      <p:sp>
        <p:nvSpPr>
          <p:cNvPr id="47" name="46 CuadroTexto"/>
          <p:cNvSpPr txBox="1"/>
          <p:nvPr/>
        </p:nvSpPr>
        <p:spPr>
          <a:xfrm>
            <a:off x="6830288" y="3861048"/>
            <a:ext cx="478016" cy="215444"/>
          </a:xfrm>
          <a:prstGeom prst="rect">
            <a:avLst/>
          </a:prstGeom>
          <a:noFill/>
        </p:spPr>
        <p:txBody>
          <a:bodyPr wrap="none" rtlCol="0">
            <a:spAutoFit/>
          </a:bodyPr>
          <a:lstStyle/>
          <a:p>
            <a:r>
              <a:rPr lang="es-ES" sz="800" dirty="0" smtClean="0">
                <a:solidFill>
                  <a:srgbClr val="C00000"/>
                </a:solidFill>
              </a:rPr>
              <a:t>12,6%</a:t>
            </a:r>
            <a:endParaRPr lang="es-ES" sz="800" dirty="0">
              <a:solidFill>
                <a:srgbClr val="C00000"/>
              </a:solidFill>
            </a:endParaRPr>
          </a:p>
        </p:txBody>
      </p:sp>
      <p:sp>
        <p:nvSpPr>
          <p:cNvPr id="48" name="47 CuadroTexto"/>
          <p:cNvSpPr txBox="1"/>
          <p:nvPr/>
        </p:nvSpPr>
        <p:spPr>
          <a:xfrm>
            <a:off x="7092280" y="4869160"/>
            <a:ext cx="420308" cy="215444"/>
          </a:xfrm>
          <a:prstGeom prst="rect">
            <a:avLst/>
          </a:prstGeom>
          <a:noFill/>
        </p:spPr>
        <p:txBody>
          <a:bodyPr wrap="none" rtlCol="0">
            <a:spAutoFit/>
          </a:bodyPr>
          <a:lstStyle/>
          <a:p>
            <a:r>
              <a:rPr lang="es-ES" sz="800" dirty="0" smtClean="0">
                <a:solidFill>
                  <a:srgbClr val="C00000"/>
                </a:solidFill>
              </a:rPr>
              <a:t>5,5%</a:t>
            </a:r>
            <a:endParaRPr lang="es-ES" sz="800" dirty="0">
              <a:solidFill>
                <a:srgbClr val="C00000"/>
              </a:solidFill>
            </a:endParaRPr>
          </a:p>
        </p:txBody>
      </p:sp>
      <p:sp>
        <p:nvSpPr>
          <p:cNvPr id="49" name="48 CuadroTexto"/>
          <p:cNvSpPr txBox="1"/>
          <p:nvPr/>
        </p:nvSpPr>
        <p:spPr>
          <a:xfrm>
            <a:off x="7248036" y="3717032"/>
            <a:ext cx="478016" cy="215444"/>
          </a:xfrm>
          <a:prstGeom prst="rect">
            <a:avLst/>
          </a:prstGeom>
          <a:noFill/>
        </p:spPr>
        <p:txBody>
          <a:bodyPr wrap="none" rtlCol="0">
            <a:spAutoFit/>
          </a:bodyPr>
          <a:lstStyle/>
          <a:p>
            <a:r>
              <a:rPr lang="es-ES" sz="800" dirty="0" smtClean="0">
                <a:solidFill>
                  <a:srgbClr val="C00000"/>
                </a:solidFill>
              </a:rPr>
              <a:t>13,6%</a:t>
            </a:r>
            <a:endParaRPr lang="es-ES" sz="800" dirty="0">
              <a:solidFill>
                <a:srgbClr val="C00000"/>
              </a:solidFill>
            </a:endParaRPr>
          </a:p>
        </p:txBody>
      </p:sp>
      <p:sp>
        <p:nvSpPr>
          <p:cNvPr id="50" name="49 CuadroTexto"/>
          <p:cNvSpPr txBox="1"/>
          <p:nvPr/>
        </p:nvSpPr>
        <p:spPr>
          <a:xfrm>
            <a:off x="5940152" y="2420888"/>
            <a:ext cx="478016" cy="254172"/>
          </a:xfrm>
          <a:prstGeom prst="rect">
            <a:avLst/>
          </a:prstGeom>
          <a:noFill/>
        </p:spPr>
        <p:txBody>
          <a:bodyPr wrap="none" rtlCol="0">
            <a:spAutoFit/>
          </a:bodyPr>
          <a:lstStyle/>
          <a:p>
            <a:pPr>
              <a:lnSpc>
                <a:spcPct val="150000"/>
              </a:lnSpc>
            </a:pPr>
            <a:r>
              <a:rPr lang="es-ES" sz="800" dirty="0" smtClean="0">
                <a:solidFill>
                  <a:srgbClr val="C00000"/>
                </a:solidFill>
              </a:rPr>
              <a:t>23,8%</a:t>
            </a:r>
            <a:endParaRPr lang="es-ES" sz="800" dirty="0">
              <a:solidFill>
                <a:srgbClr val="C00000"/>
              </a:solidFill>
            </a:endParaRPr>
          </a:p>
        </p:txBody>
      </p:sp>
      <p:sp>
        <p:nvSpPr>
          <p:cNvPr id="56"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36</a:t>
            </a:fld>
            <a:endParaRPr lang="es-ES_tradnl" sz="1050" b="0" dirty="0">
              <a:solidFill>
                <a:schemeClr val="bg1">
                  <a:lumMod val="50000"/>
                </a:schemeClr>
              </a:solidFill>
            </a:endParaRPr>
          </a:p>
        </p:txBody>
      </p:sp>
      <p:sp>
        <p:nvSpPr>
          <p:cNvPr id="57" name="Text Box 5"/>
          <p:cNvSpPr txBox="1">
            <a:spLocks noChangeArrowheads="1"/>
          </p:cNvSpPr>
          <p:nvPr/>
        </p:nvSpPr>
        <p:spPr bwMode="auto">
          <a:xfrm>
            <a:off x="1187624" y="6493883"/>
            <a:ext cx="7596337" cy="535517"/>
          </a:xfrm>
          <a:prstGeom prst="rect">
            <a:avLst/>
          </a:prstGeom>
          <a:noFill/>
          <a:ln w="9525">
            <a:noFill/>
            <a:miter lim="800000"/>
            <a:headEnd/>
            <a:tailEnd/>
          </a:ln>
        </p:spPr>
        <p:txBody>
          <a:bodyPr wrap="square" lIns="91425" tIns="45713" rIns="91425" bIns="45713">
            <a:spAutoFit/>
          </a:bodyPr>
          <a:lstStyle/>
          <a:p>
            <a:pPr algn="r" eaLnBrk="0" hangingPunct="0">
              <a:spcBef>
                <a:spcPct val="20000"/>
              </a:spcBef>
            </a:pPr>
            <a:r>
              <a:rPr lang="ca-ES" sz="900" b="0" dirty="0" smtClean="0">
                <a:solidFill>
                  <a:srgbClr val="000000"/>
                </a:solidFill>
              </a:rPr>
              <a:t>Font</a:t>
            </a:r>
            <a:r>
              <a:rPr lang="es-ES" altLang="ca-ES" sz="900" b="0" dirty="0" smtClean="0">
                <a:solidFill>
                  <a:srgbClr val="000000"/>
                </a:solidFill>
                <a:latin typeface="Arial" pitchFamily="34" charset="0"/>
                <a:ea typeface="MS PGothic"/>
                <a:cs typeface="MS PGothic"/>
              </a:rPr>
              <a:t>: </a:t>
            </a:r>
            <a:r>
              <a:rPr lang="es-ES" altLang="ca-ES" sz="900" dirty="0" err="1">
                <a:solidFill>
                  <a:srgbClr val="000000"/>
                </a:solidFill>
                <a:latin typeface="Arial" pitchFamily="34" charset="0"/>
                <a:ea typeface="MS PGothic"/>
                <a:cs typeface="MS PGothic"/>
              </a:rPr>
              <a:t>SIDC</a:t>
            </a:r>
            <a:r>
              <a:rPr lang="es-ES" altLang="ca-ES" sz="900" dirty="0">
                <a:solidFill>
                  <a:srgbClr val="000000"/>
                </a:solidFill>
                <a:latin typeface="Arial" pitchFamily="34" charset="0"/>
                <a:ea typeface="MS PGothic"/>
                <a:cs typeface="MS PGothic"/>
              </a:rPr>
              <a:t> Informe Anual 2014</a:t>
            </a:r>
            <a:r>
              <a:rPr lang="ca-ES" sz="900" b="0" dirty="0" smtClean="0">
                <a:solidFill>
                  <a:srgbClr val="000000"/>
                </a:solidFill>
              </a:rPr>
              <a:t>. </a:t>
            </a:r>
            <a:r>
              <a:rPr lang="ca-ES" sz="900" b="0" dirty="0">
                <a:solidFill>
                  <a:srgbClr val="000000"/>
                </a:solidFill>
              </a:rPr>
              <a:t>Sistema d’Informació de Drogodependències de Catalunya. Agència de Salut Pública de Catalunya. Subdirecció General de Drogodependències</a:t>
            </a:r>
          </a:p>
          <a:p>
            <a:pPr algn="r" eaLnBrk="0" hangingPunct="0">
              <a:spcBef>
                <a:spcPct val="20000"/>
              </a:spcBef>
            </a:pPr>
            <a:endParaRPr lang="ca-ES" sz="900" b="0" dirty="0">
              <a:solidFill>
                <a:srgbClr val="000000"/>
              </a:solidFill>
            </a:endParaRPr>
          </a:p>
        </p:txBody>
      </p:sp>
    </p:spTree>
    <p:extLst>
      <p:ext uri="{BB962C8B-B14F-4D97-AF65-F5344CB8AC3E}">
        <p14:creationId xmlns:p14="http://schemas.microsoft.com/office/powerpoint/2010/main" val="165085632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ula 3"/>
          <p:cNvGraphicFramePr>
            <a:graphicFrameLocks noGrp="1"/>
          </p:cNvGraphicFramePr>
          <p:nvPr/>
        </p:nvGraphicFramePr>
        <p:xfrm>
          <a:off x="755576" y="1412776"/>
          <a:ext cx="7488000" cy="5184645"/>
        </p:xfrm>
        <a:graphic>
          <a:graphicData uri="http://schemas.openxmlformats.org/drawingml/2006/table">
            <a:tbl>
              <a:tblPr/>
              <a:tblGrid>
                <a:gridCol w="2304000"/>
                <a:gridCol w="1296000"/>
                <a:gridCol w="1296000"/>
                <a:gridCol w="1296000"/>
                <a:gridCol w="1296000"/>
              </a:tblGrid>
              <a:tr h="756000">
                <a:tc>
                  <a:txBody>
                    <a:bodyPr/>
                    <a:lstStyle/>
                    <a:p>
                      <a:pPr marL="0" marR="0" indent="0" algn="ctr" defTabSz="914354" rtl="0" eaLnBrk="1" fontAlgn="auto" latinLnBrk="0" hangingPunct="1">
                        <a:lnSpc>
                          <a:spcPct val="100000"/>
                        </a:lnSpc>
                        <a:spcBef>
                          <a:spcPts val="600"/>
                        </a:spcBef>
                        <a:spcAft>
                          <a:spcPts val="0"/>
                        </a:spcAft>
                        <a:buClrTx/>
                        <a:buSzTx/>
                        <a:buFontTx/>
                        <a:buNone/>
                        <a:tabLst/>
                        <a:defRPr/>
                      </a:pPr>
                      <a:endParaRPr lang="ca-ES" sz="1400" b="1" noProof="0" dirty="0" smtClean="0">
                        <a:solidFill>
                          <a:schemeClr val="bg1"/>
                        </a:solidFill>
                        <a:latin typeface="+mn-lt"/>
                        <a:ea typeface="Times New Roman"/>
                        <a:cs typeface="Times New Roman"/>
                      </a:endParaRPr>
                    </a:p>
                  </a:txBody>
                  <a:tcPr marL="97536" marR="97536" marT="0" marB="0">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lumMod val="65000"/>
                      </a:schemeClr>
                    </a:solidFill>
                  </a:tcPr>
                </a:tc>
                <a:tc>
                  <a:txBody>
                    <a:bodyPr/>
                    <a:lstStyle/>
                    <a:p>
                      <a:pPr marL="0" marR="0" lvl="0" indent="0" algn="ctr" defTabSz="914400" rtl="0" eaLnBrk="1" fontAlgn="base" latinLnBrk="0" hangingPunct="1">
                        <a:lnSpc>
                          <a:spcPct val="100000"/>
                        </a:lnSpc>
                        <a:spcBef>
                          <a:spcPts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endParaRPr lang="ca-ES" sz="100" b="1" kern="1200" noProof="0" dirty="0" smtClean="0">
                        <a:solidFill>
                          <a:schemeClr val="bg1"/>
                        </a:solidFill>
                        <a:latin typeface="+mn-lt"/>
                        <a:ea typeface="Times New Roman"/>
                        <a:cs typeface="Times New Roman"/>
                        <a:sym typeface="Arial Bold" charset="0"/>
                      </a:endParaRPr>
                    </a:p>
                    <a:p>
                      <a:pPr marL="0" marR="0" lvl="0" indent="0" algn="ctr" defTabSz="914400" rtl="0" eaLnBrk="1" fontAlgn="base" latinLnBrk="0" hangingPunct="1">
                        <a:lnSpc>
                          <a:spcPct val="100000"/>
                        </a:lnSpc>
                        <a:spcBef>
                          <a:spcPts val="60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lang="ca-ES" sz="1400" b="1" kern="1200" noProof="0" dirty="0" smtClean="0">
                          <a:solidFill>
                            <a:schemeClr val="bg1"/>
                          </a:solidFill>
                          <a:latin typeface="+mn-lt"/>
                          <a:ea typeface="Times New Roman"/>
                          <a:cs typeface="Times New Roman"/>
                          <a:sym typeface="Arial Bold" charset="0"/>
                        </a:rPr>
                        <a:t>HOLANDA</a:t>
                      </a:r>
                    </a:p>
                  </a:txBody>
                  <a:tcPr marL="0" marR="0" marT="0" marB="0"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lumMod val="65000"/>
                      </a:schemeClr>
                    </a:solidFill>
                  </a:tcPr>
                </a:tc>
                <a:tc>
                  <a:txBody>
                    <a:bodyPr/>
                    <a:lstStyle/>
                    <a:p>
                      <a:pPr marL="0" marR="0" lvl="0" indent="0" algn="ctr" defTabSz="914400" rtl="0" eaLnBrk="1" fontAlgn="base" latinLnBrk="0" hangingPunct="1">
                        <a:lnSpc>
                          <a:spcPct val="100000"/>
                        </a:lnSpc>
                        <a:spcBef>
                          <a:spcPts val="60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endParaRPr lang="ca-ES" sz="100" b="1" kern="1200" noProof="0" dirty="0" smtClean="0">
                        <a:solidFill>
                          <a:schemeClr val="bg1"/>
                        </a:solidFill>
                        <a:latin typeface="+mn-lt"/>
                        <a:ea typeface="Times New Roman"/>
                        <a:cs typeface="Times New Roman"/>
                        <a:sym typeface="Arial Bold" charset="0"/>
                      </a:endParaRPr>
                    </a:p>
                    <a:p>
                      <a:pPr marL="0" marR="0" lvl="0" indent="0" algn="ctr" defTabSz="914400" rtl="0" eaLnBrk="1" fontAlgn="base" latinLnBrk="0" hangingPunct="1">
                        <a:lnSpc>
                          <a:spcPct val="100000"/>
                        </a:lnSpc>
                        <a:spcBef>
                          <a:spcPts val="60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lang="ca-ES" sz="1400" b="1" kern="1200" noProof="0" dirty="0" smtClean="0">
                          <a:solidFill>
                            <a:schemeClr val="bg1"/>
                          </a:solidFill>
                          <a:latin typeface="+mn-lt"/>
                          <a:ea typeface="Times New Roman"/>
                          <a:cs typeface="Times New Roman"/>
                          <a:sym typeface="Arial Bold" charset="0"/>
                        </a:rPr>
                        <a:t>WASHINGTON</a:t>
                      </a:r>
                    </a:p>
                  </a:txBody>
                  <a:tcPr marL="0" marR="0" marT="0" marB="0"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lumMod val="65000"/>
                      </a:schemeClr>
                    </a:solidFill>
                  </a:tcPr>
                </a:tc>
                <a:tc>
                  <a:txBody>
                    <a:bodyPr/>
                    <a:lstStyle/>
                    <a:p>
                      <a:pPr marL="0" marR="0" lvl="0" indent="0" algn="ctr" defTabSz="914400" rtl="0" eaLnBrk="1" fontAlgn="base" latinLnBrk="0" hangingPunct="1">
                        <a:lnSpc>
                          <a:spcPct val="100000"/>
                        </a:lnSpc>
                        <a:spcBef>
                          <a:spcPts val="60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endParaRPr lang="ca-ES" sz="100" b="1" kern="1200" noProof="0" dirty="0" smtClean="0">
                        <a:solidFill>
                          <a:schemeClr val="bg1"/>
                        </a:solidFill>
                        <a:latin typeface="+mn-lt"/>
                        <a:ea typeface="Times New Roman"/>
                        <a:cs typeface="Times New Roman"/>
                        <a:sym typeface="Arial Bold" charset="0"/>
                      </a:endParaRPr>
                    </a:p>
                    <a:p>
                      <a:pPr marL="0" marR="0" lvl="0" indent="0" algn="ctr" defTabSz="914400" rtl="0" eaLnBrk="1" fontAlgn="base" latinLnBrk="0" hangingPunct="1">
                        <a:lnSpc>
                          <a:spcPct val="100000"/>
                        </a:lnSpc>
                        <a:spcBef>
                          <a:spcPts val="60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lang="ca-ES" sz="1400" b="1" kern="1200" noProof="0" dirty="0" smtClean="0">
                          <a:solidFill>
                            <a:schemeClr val="bg1"/>
                          </a:solidFill>
                          <a:latin typeface="+mn-lt"/>
                          <a:ea typeface="Times New Roman"/>
                          <a:cs typeface="Times New Roman"/>
                          <a:sym typeface="Arial Bold" charset="0"/>
                        </a:rPr>
                        <a:t>COLORADO</a:t>
                      </a:r>
                    </a:p>
                  </a:txBody>
                  <a:tcPr marL="0" marR="0" marT="0" marB="0"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lumMod val="65000"/>
                      </a:schemeClr>
                    </a:solidFill>
                  </a:tcPr>
                </a:tc>
                <a:tc>
                  <a:txBody>
                    <a:bodyPr/>
                    <a:lstStyle/>
                    <a:p>
                      <a:pPr marL="0" marR="0" lvl="0" indent="0" algn="ctr" defTabSz="914400" rtl="0" eaLnBrk="1" fontAlgn="base" latinLnBrk="0" hangingPunct="1">
                        <a:lnSpc>
                          <a:spcPct val="100000"/>
                        </a:lnSpc>
                        <a:spcBef>
                          <a:spcPts val="60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endParaRPr lang="ca-ES" sz="100" b="1" kern="1200" noProof="0" dirty="0" smtClean="0">
                        <a:solidFill>
                          <a:schemeClr val="bg1"/>
                        </a:solidFill>
                        <a:latin typeface="+mn-lt"/>
                        <a:ea typeface="Times New Roman"/>
                        <a:cs typeface="Times New Roman"/>
                        <a:sym typeface="Arial Bold" charset="0"/>
                      </a:endParaRPr>
                    </a:p>
                    <a:p>
                      <a:pPr marL="0" marR="0" lvl="0" indent="0" algn="ctr" defTabSz="914400" rtl="0" eaLnBrk="1" fontAlgn="base" latinLnBrk="0" hangingPunct="1">
                        <a:lnSpc>
                          <a:spcPct val="100000"/>
                        </a:lnSpc>
                        <a:spcBef>
                          <a:spcPts val="60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lang="ca-ES" sz="1400" b="1" kern="1200" noProof="0" dirty="0" smtClean="0">
                          <a:solidFill>
                            <a:schemeClr val="bg1"/>
                          </a:solidFill>
                          <a:latin typeface="+mn-lt"/>
                          <a:ea typeface="Times New Roman"/>
                          <a:cs typeface="Times New Roman"/>
                          <a:sym typeface="Arial Bold" charset="0"/>
                        </a:rPr>
                        <a:t>URUGUAY</a:t>
                      </a:r>
                    </a:p>
                  </a:txBody>
                  <a:tcPr marL="0" marR="0" marT="0" marB="0"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lumMod val="65000"/>
                      </a:schemeClr>
                    </a:solidFill>
                  </a:tcPr>
                </a:tc>
              </a:tr>
              <a:tr h="756129">
                <a:tc>
                  <a:txBody>
                    <a:bodyPr/>
                    <a:lstStyle/>
                    <a:p>
                      <a:pPr marL="187325" marR="0" lvl="1" indent="0" algn="l" defTabSz="914354" rtl="0" eaLnBrk="1" fontAlgn="base" latinLnBrk="0" hangingPunct="1">
                        <a:lnSpc>
                          <a:spcPct val="100000"/>
                        </a:lnSpc>
                        <a:spcBef>
                          <a:spcPts val="0"/>
                        </a:spcBef>
                        <a:spcAft>
                          <a:spcPts val="0"/>
                        </a:spcAft>
                        <a:buClr>
                          <a:srgbClr val="C00000"/>
                        </a:buClr>
                        <a:buSzPct val="100000"/>
                        <a:buFont typeface="Wingdings" charset="2"/>
                        <a:buNone/>
                        <a:tabLst>
                          <a:tab pos="0" algn="l"/>
                          <a:tab pos="0" algn="l"/>
                          <a:tab pos="0" algn="l"/>
                          <a:tab pos="0" algn="l"/>
                          <a:tab pos="0" algn="l"/>
                          <a:tab pos="0" algn="l"/>
                          <a:tab pos="0" algn="l"/>
                          <a:tab pos="0" algn="l"/>
                          <a:tab pos="0" algn="l"/>
                          <a:tab pos="0" algn="l"/>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Lst>
                      </a:pPr>
                      <a:r>
                        <a:rPr lang="ca-ES" sz="1400" b="1" kern="1200" noProof="0" dirty="0" smtClean="0">
                          <a:solidFill>
                            <a:schemeClr val="tx1"/>
                          </a:solidFill>
                          <a:latin typeface="+mn-lt"/>
                          <a:ea typeface="Times New Roman"/>
                          <a:cs typeface="Times New Roman"/>
                          <a:sym typeface="Arial Bold" charset="0"/>
                        </a:rPr>
                        <a:t>Nivell legislació</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Directrius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fiscalia nacional</a:t>
                      </a:r>
                      <a:endParaRPr kumimoji="0" lang="ca-ES" sz="1100" b="1"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Llei estatal </a:t>
                      </a:r>
                      <a:r>
                        <a:rPr kumimoji="0" lang="ca-ES" sz="1100" b="0"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(conflicte amb llei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0"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federal)</a:t>
                      </a:r>
                      <a:endParaRPr kumimoji="0" lang="ca-ES" sz="1100" b="0"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Constitució estatal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0"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(conflicte amb llei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0"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federal)</a:t>
                      </a:r>
                      <a:endParaRPr kumimoji="0" lang="ca-ES" sz="1100" b="0"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Llei nacional</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r>
              <a:tr h="1008172">
                <a:tc>
                  <a:txBody>
                    <a:bodyPr/>
                    <a:lstStyle/>
                    <a:p>
                      <a:pPr marL="187325" marR="0" lvl="1" indent="0" algn="l" defTabSz="914354" rtl="0" eaLnBrk="1" fontAlgn="base" latinLnBrk="0" hangingPunct="1">
                        <a:lnSpc>
                          <a:spcPct val="100000"/>
                        </a:lnSpc>
                        <a:spcBef>
                          <a:spcPts val="0"/>
                        </a:spcBef>
                        <a:spcAft>
                          <a:spcPts val="0"/>
                        </a:spcAft>
                        <a:buClr>
                          <a:srgbClr val="C00000"/>
                        </a:buClr>
                        <a:buSzPct val="100000"/>
                        <a:buFont typeface="Wingdings" charset="2"/>
                        <a:buNone/>
                        <a:tabLst>
                          <a:tab pos="0" algn="l"/>
                          <a:tab pos="0" algn="l"/>
                          <a:tab pos="0" algn="l"/>
                          <a:tab pos="0" algn="l"/>
                          <a:tab pos="0" algn="l"/>
                          <a:tab pos="0" algn="l"/>
                          <a:tab pos="0" algn="l"/>
                          <a:tab pos="0" algn="l"/>
                          <a:tab pos="0" algn="l"/>
                          <a:tab pos="0" algn="l"/>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Lst>
                      </a:pPr>
                      <a:r>
                        <a:rPr lang="ca-ES" sz="1400" b="1" kern="1200" noProof="0" dirty="0" smtClean="0">
                          <a:solidFill>
                            <a:schemeClr val="tx1"/>
                          </a:solidFill>
                          <a:latin typeface="+mn-lt"/>
                          <a:ea typeface="Times New Roman"/>
                          <a:cs typeface="Times New Roman"/>
                          <a:sym typeface="Arial Bold" charset="0"/>
                        </a:rPr>
                        <a:t>Tipus autoritzacions per a la venda</a:t>
                      </a:r>
                      <a:endParaRPr lang="ca-ES" sz="1400" b="1" kern="1200" noProof="0" dirty="0" smtClean="0">
                        <a:solidFill>
                          <a:schemeClr val="tx1"/>
                        </a:solidFill>
                        <a:latin typeface="+mn-lt"/>
                        <a:ea typeface="Times New Roman"/>
                        <a:cs typeface="Times New Roman"/>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Llicències municipals</a:t>
                      </a:r>
                      <a:endParaRPr kumimoji="0" lang="ca-ES" sz="1100" b="1"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Llicències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(Consell de control del licor)</a:t>
                      </a:r>
                      <a:endParaRPr kumimoji="0" lang="ca-ES" sz="1100" b="1"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Llicències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Locals</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Llicència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o registre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(Institut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nacional)</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r>
              <a:tr h="1008172">
                <a:tc>
                  <a:txBody>
                    <a:bodyPr/>
                    <a:lstStyle/>
                    <a:p>
                      <a:pPr marL="187325" marR="0" lvl="1" indent="0" algn="l" defTabSz="914354" rtl="0" eaLnBrk="1" fontAlgn="base" latinLnBrk="0" hangingPunct="1">
                        <a:lnSpc>
                          <a:spcPct val="100000"/>
                        </a:lnSpc>
                        <a:spcBef>
                          <a:spcPts val="0"/>
                        </a:spcBef>
                        <a:spcAft>
                          <a:spcPts val="0"/>
                        </a:spcAft>
                        <a:buClr>
                          <a:srgbClr val="C00000"/>
                        </a:buClr>
                        <a:buSzPct val="100000"/>
                        <a:buFont typeface="Wingdings" charset="2"/>
                        <a:buNone/>
                        <a:tabLst>
                          <a:tab pos="0" algn="l"/>
                          <a:tab pos="0" algn="l"/>
                          <a:tab pos="0" algn="l"/>
                          <a:tab pos="0" algn="l"/>
                          <a:tab pos="0" algn="l"/>
                          <a:tab pos="0" algn="l"/>
                          <a:tab pos="0" algn="l"/>
                          <a:tab pos="0" algn="l"/>
                          <a:tab pos="0" algn="l"/>
                          <a:tab pos="0" algn="l"/>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Lst>
                      </a:pPr>
                      <a:r>
                        <a:rPr lang="ca-ES" sz="1400" b="1" kern="1200" noProof="0" dirty="0" smtClean="0">
                          <a:solidFill>
                            <a:schemeClr val="tx1"/>
                          </a:solidFill>
                          <a:latin typeface="+mn-lt"/>
                          <a:ea typeface="Times New Roman"/>
                          <a:cs typeface="Times New Roman"/>
                          <a:sym typeface="Arial Bold" charset="0"/>
                        </a:rPr>
                        <a:t>Tipus autorització per a la producció</a:t>
                      </a:r>
                      <a:endParaRPr lang="ca-ES" sz="1400" b="1" kern="1200" noProof="0" dirty="0" smtClean="0">
                        <a:solidFill>
                          <a:schemeClr val="tx1"/>
                        </a:solidFill>
                        <a:latin typeface="+mn-lt"/>
                        <a:ea typeface="Times New Roman"/>
                        <a:cs typeface="Times New Roman"/>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La producció i venda a distribuïdors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és il·legal</a:t>
                      </a:r>
                      <a:endParaRPr kumimoji="0" lang="ca-ES" sz="1100" b="1"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Llicències</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(Consell de control del licor)</a:t>
                      </a:r>
                      <a:endParaRPr kumimoji="0" lang="ca-ES" sz="1100" b="1"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Llicències</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Locals</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Llicència</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o registre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(Institut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nacional)</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r>
              <a:tr h="504086">
                <a:tc>
                  <a:txBody>
                    <a:bodyPr/>
                    <a:lstStyle/>
                    <a:p>
                      <a:pPr marL="187325" marR="0" lvl="1" indent="0" algn="l" defTabSz="914354" rtl="0" eaLnBrk="1" fontAlgn="base" latinLnBrk="0" hangingPunct="1">
                        <a:lnSpc>
                          <a:spcPct val="100000"/>
                        </a:lnSpc>
                        <a:spcBef>
                          <a:spcPts val="0"/>
                        </a:spcBef>
                        <a:spcAft>
                          <a:spcPts val="0"/>
                        </a:spcAft>
                        <a:buClr>
                          <a:srgbClr val="C00000"/>
                        </a:buClr>
                        <a:buSzPct val="100000"/>
                        <a:buFont typeface="Wingdings" charset="2"/>
                        <a:buNone/>
                        <a:tabLst>
                          <a:tab pos="0" algn="l"/>
                          <a:tab pos="0" algn="l"/>
                          <a:tab pos="0" algn="l"/>
                          <a:tab pos="0" algn="l"/>
                          <a:tab pos="0" algn="l"/>
                          <a:tab pos="0" algn="l"/>
                          <a:tab pos="0" algn="l"/>
                          <a:tab pos="0" algn="l"/>
                          <a:tab pos="0" algn="l"/>
                          <a:tab pos="0" algn="l"/>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Lst>
                      </a:pPr>
                      <a:r>
                        <a:rPr lang="ca-ES" sz="1400" b="1" kern="1200" noProof="0" dirty="0" smtClean="0">
                          <a:solidFill>
                            <a:schemeClr val="tx1"/>
                          </a:solidFill>
                          <a:latin typeface="+mn-lt"/>
                          <a:ea typeface="Times New Roman"/>
                          <a:cs typeface="Times New Roman"/>
                          <a:sym typeface="Arial Bold" charset="0"/>
                        </a:rPr>
                        <a:t>Límit d’edat per a la possessió</a:t>
                      </a:r>
                      <a:endParaRPr lang="ca-ES" sz="1400" b="1" kern="1200" noProof="0" dirty="0" smtClean="0">
                        <a:solidFill>
                          <a:schemeClr val="tx1"/>
                        </a:solidFill>
                        <a:latin typeface="+mn-lt"/>
                        <a:ea typeface="Times New Roman"/>
                        <a:cs typeface="Times New Roman"/>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18 anys</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21 anys</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21 anys</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18 anys</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r>
              <a:tr h="648000">
                <a:tc>
                  <a:txBody>
                    <a:bodyPr/>
                    <a:lstStyle/>
                    <a:p>
                      <a:pPr marL="187325" marR="0" lvl="1" indent="0" algn="l" defTabSz="914354" rtl="0" eaLnBrk="1" fontAlgn="base" latinLnBrk="0" hangingPunct="1">
                        <a:lnSpc>
                          <a:spcPct val="100000"/>
                        </a:lnSpc>
                        <a:spcBef>
                          <a:spcPts val="0"/>
                        </a:spcBef>
                        <a:spcAft>
                          <a:spcPts val="0"/>
                        </a:spcAft>
                        <a:buClr>
                          <a:srgbClr val="C00000"/>
                        </a:buClr>
                        <a:buSzPct val="100000"/>
                        <a:buFont typeface="Wingdings" charset="2"/>
                        <a:buNone/>
                        <a:tabLst>
                          <a:tab pos="0" algn="l"/>
                          <a:tab pos="0" algn="l"/>
                          <a:tab pos="0" algn="l"/>
                          <a:tab pos="0" algn="l"/>
                          <a:tab pos="0" algn="l"/>
                          <a:tab pos="0" algn="l"/>
                          <a:tab pos="0" algn="l"/>
                          <a:tab pos="0" algn="l"/>
                          <a:tab pos="0" algn="l"/>
                          <a:tab pos="0" algn="l"/>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Lst>
                      </a:pPr>
                      <a:r>
                        <a:rPr lang="ca-ES" sz="1400" b="1" kern="1200" noProof="0" dirty="0" err="1" smtClean="0">
                          <a:solidFill>
                            <a:schemeClr val="tx1"/>
                          </a:solidFill>
                          <a:latin typeface="+mn-lt"/>
                          <a:ea typeface="Times New Roman"/>
                          <a:cs typeface="Times New Roman"/>
                          <a:sym typeface="Arial Bold" charset="0"/>
                        </a:rPr>
                        <a:t>Autocultiu</a:t>
                      </a:r>
                      <a:endParaRPr lang="ca-ES" sz="1400" b="1" kern="1200" noProof="0" dirty="0" smtClean="0">
                        <a:solidFill>
                          <a:schemeClr val="tx1"/>
                        </a:solidFill>
                        <a:latin typeface="+mn-lt"/>
                        <a:ea typeface="Times New Roman"/>
                        <a:cs typeface="Times New Roman"/>
                        <a:sym typeface="Arial Bold"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Fins a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5 plantes</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No</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Fins a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6 plantes</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 (no venda)</a:t>
                      </a:r>
                      <a:endParaRPr kumimoji="0" lang="ca-ES" sz="1100" b="1"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Fins a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6 plantes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o 480 gr.</a:t>
                      </a:r>
                      <a:endParaRPr kumimoji="0" lang="ca-ES" sz="1100" b="1" i="0" u="none" strike="noStrike" cap="none" normalizeH="0" baseline="0" noProof="0" dirty="0" smtClean="0">
                        <a:ln>
                          <a:noFill/>
                        </a:ln>
                        <a:solidFill>
                          <a:schemeClr val="tx1"/>
                        </a:solidFill>
                        <a:effectLst/>
                        <a:latin typeface="+mn-lt"/>
                        <a:cs typeface="Times New Roman" charset="0"/>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r>
              <a:tr h="504086">
                <a:tc>
                  <a:txBody>
                    <a:bodyPr/>
                    <a:lstStyle/>
                    <a:p>
                      <a:pPr marL="187325" marR="0" lvl="1" indent="0" algn="l" defTabSz="914354" rtl="0" eaLnBrk="1" fontAlgn="base" latinLnBrk="0" hangingPunct="1">
                        <a:lnSpc>
                          <a:spcPct val="100000"/>
                        </a:lnSpc>
                        <a:spcBef>
                          <a:spcPts val="0"/>
                        </a:spcBef>
                        <a:spcAft>
                          <a:spcPts val="0"/>
                        </a:spcAft>
                        <a:buClr>
                          <a:srgbClr val="C00000"/>
                        </a:buClr>
                        <a:buSzPct val="100000"/>
                        <a:buFont typeface="Wingdings" charset="2"/>
                        <a:buNone/>
                        <a:tabLst>
                          <a:tab pos="0" algn="l"/>
                          <a:tab pos="0" algn="l"/>
                          <a:tab pos="0" algn="l"/>
                          <a:tab pos="0" algn="l"/>
                          <a:tab pos="0" algn="l"/>
                          <a:tab pos="0" algn="l"/>
                          <a:tab pos="0" algn="l"/>
                          <a:tab pos="0" algn="l"/>
                          <a:tab pos="0" algn="l"/>
                          <a:tab pos="0" algn="l"/>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Lst>
                      </a:pPr>
                      <a:r>
                        <a:rPr lang="ca-ES" sz="1400" b="1" kern="1200" noProof="0" dirty="0" smtClean="0">
                          <a:solidFill>
                            <a:schemeClr val="tx1"/>
                          </a:solidFill>
                          <a:latin typeface="+mn-lt"/>
                          <a:ea typeface="Times New Roman"/>
                          <a:cs typeface="Times New Roman"/>
                          <a:sym typeface="Arial Bold" charset="0"/>
                        </a:rPr>
                        <a:t>Màxima possessió permesa</a:t>
                      </a:r>
                      <a:endParaRPr lang="ca-ES" sz="1400" b="1" kern="1200" noProof="0" dirty="0" smtClean="0">
                        <a:solidFill>
                          <a:schemeClr val="tx1"/>
                        </a:solidFill>
                        <a:latin typeface="+mn-lt"/>
                        <a:ea typeface="Times New Roman"/>
                        <a:cs typeface="Times New Roman"/>
                        <a:sym typeface="Times New Roman" charset="0"/>
                      </a:endParaRP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5 gr. </a:t>
                      </a:r>
                    </a:p>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 pos="0" algn="l"/>
                          <a:tab pos="1295400" algn="l"/>
                          <a:tab pos="1828800" algn="l"/>
                          <a:tab pos="2743200" algn="l"/>
                          <a:tab pos="3657600" algn="l"/>
                          <a:tab pos="4572000" algn="l"/>
                          <a:tab pos="5486400" algn="l"/>
                          <a:tab pos="6400800" algn="l"/>
                          <a:tab pos="73152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30gr. (via penal) </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28,5 gr.</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28,5 gr.</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C00000"/>
                        </a:buClr>
                        <a:buSzPct val="100000"/>
                        <a:buFont typeface="Wingdings" charset="2"/>
                        <a:buNone/>
                        <a:tabLst>
                          <a:tab pos="0" algn="l"/>
                          <a:tab pos="1295400" algn="l"/>
                          <a:tab pos="1828800" algn="l"/>
                          <a:tab pos="2743200" algn="l"/>
                          <a:tab pos="3657600" algn="l"/>
                          <a:tab pos="4572000" algn="l"/>
                          <a:tab pos="5486400" algn="l"/>
                          <a:tab pos="6400800" algn="l"/>
                          <a:tab pos="7315200" algn="l"/>
                          <a:tab pos="8229600" algn="l"/>
                          <a:tab pos="9144000" algn="l"/>
                          <a:tab pos="10058400" algn="l"/>
                          <a:tab pos="10972800" algn="l"/>
                          <a:tab pos="11887200" algn="l"/>
                          <a:tab pos="12801600" algn="l"/>
                          <a:tab pos="13716000" algn="l"/>
                          <a:tab pos="14630400" algn="l"/>
                          <a:tab pos="15544800" algn="l"/>
                          <a:tab pos="16459200" algn="l"/>
                          <a:tab pos="17373600" algn="l"/>
                          <a:tab pos="18288000" algn="l"/>
                          <a:tab pos="19202400" algn="l"/>
                          <a:tab pos="20116800" algn="l"/>
                        </a:tabLst>
                      </a:pPr>
                      <a:r>
                        <a:rPr kumimoji="0" lang="ca-ES" sz="1100" b="1" i="0" u="none" strike="noStrike" cap="none" normalizeH="0" baseline="0" noProof="0" dirty="0" smtClean="0">
                          <a:ln>
                            <a:noFill/>
                          </a:ln>
                          <a:solidFill>
                            <a:schemeClr val="tx1"/>
                          </a:solidFill>
                          <a:effectLst/>
                          <a:latin typeface="+mn-lt"/>
                          <a:ea typeface="ヒラギノ角ゴ ProN W3" charset="0"/>
                          <a:cs typeface="ヒラギノ角ゴ ProN W3" charset="0"/>
                          <a:sym typeface="Arial" charset="0"/>
                        </a:rPr>
                        <a:t>40 gr.</a:t>
                      </a:r>
                    </a:p>
                  </a:txBody>
                  <a:tcPr marL="0" marR="0" marT="0" marB="0" anchor="ctr" horzOverflow="overflow">
                    <a:lnL w="12700" cap="flat" cmpd="sng" algn="ctr">
                      <a:solidFill>
                        <a:srgbClr val="DDD9C3"/>
                      </a:solidFill>
                      <a:prstDash val="solid"/>
                      <a:round/>
                      <a:headEnd type="none" w="med" len="med"/>
                      <a:tailEnd type="none" w="med" len="med"/>
                    </a:lnL>
                    <a:lnR w="12700" cap="flat" cmpd="sng" algn="ctr">
                      <a:solidFill>
                        <a:srgbClr val="DDD9C3"/>
                      </a:solidFill>
                      <a:prstDash val="solid"/>
                      <a:round/>
                      <a:headEnd type="none" w="med" len="med"/>
                      <a:tailEnd type="none" w="med" len="med"/>
                    </a:lnR>
                    <a:lnT w="12700" cap="flat" cmpd="sng" algn="ctr">
                      <a:solidFill>
                        <a:srgbClr val="DDD9C3"/>
                      </a:solidFill>
                      <a:prstDash val="solid"/>
                      <a:round/>
                      <a:headEnd type="none" w="med" len="med"/>
                      <a:tailEnd type="none" w="med" len="med"/>
                    </a:lnT>
                    <a:lnB w="12700" cap="flat" cmpd="sng" algn="ctr">
                      <a:solidFill>
                        <a:srgbClr val="DDD9C3"/>
                      </a:solidFill>
                      <a:prstDash val="solid"/>
                      <a:round/>
                      <a:headEnd type="none" w="med" len="med"/>
                      <a:tailEnd type="none" w="med" len="med"/>
                    </a:lnB>
                    <a:solidFill>
                      <a:schemeClr val="bg1"/>
                    </a:solidFill>
                  </a:tcPr>
                </a:tc>
              </a:tr>
            </a:tbl>
          </a:graphicData>
        </a:graphic>
      </p:graphicFrame>
      <p:sp>
        <p:nvSpPr>
          <p:cNvPr id="37889" name="Rectangle 1"/>
          <p:cNvSpPr>
            <a:spLocks noChangeArrowheads="1"/>
          </p:cNvSpPr>
          <p:nvPr/>
        </p:nvSpPr>
        <p:spPr bwMode="auto">
          <a:xfrm>
            <a:off x="4479647" y="41771"/>
            <a:ext cx="184709" cy="373659"/>
          </a:xfrm>
          <a:prstGeom prst="rect">
            <a:avLst/>
          </a:prstGeom>
          <a:noFill/>
          <a:ln w="9525">
            <a:noFill/>
            <a:miter lim="800000"/>
            <a:headEnd/>
            <a:tailEnd/>
          </a:ln>
          <a:effectLst/>
        </p:spPr>
        <p:txBody>
          <a:bodyPr vert="horz" wrap="none" lIns="91430" tIns="45716" rIns="91430" bIns="45716" numCol="1" anchor="ctr" anchorCtr="0" compatLnSpc="1">
            <a:prstTxWarp prst="textNoShape">
              <a:avLst/>
            </a:prstTxWarp>
            <a:spAutoFit/>
          </a:bodyPr>
          <a:lstStyle/>
          <a:p>
            <a:pPr algn="just" defTabSz="914306"/>
            <a:endParaRPr lang="ca-ES" sz="1800">
              <a:latin typeface="Arial" pitchFamily="34" charset="0"/>
            </a:endParaRPr>
          </a:p>
        </p:txBody>
      </p:sp>
      <p:sp>
        <p:nvSpPr>
          <p:cNvPr id="10" name="Títol 1"/>
          <p:cNvSpPr>
            <a:spLocks noGrp="1"/>
          </p:cNvSpPr>
          <p:nvPr>
            <p:ph type="title"/>
          </p:nvPr>
        </p:nvSpPr>
        <p:spPr>
          <a:xfrm>
            <a:off x="662880" y="53752"/>
            <a:ext cx="7653536" cy="1143000"/>
          </a:xfrm>
        </p:spPr>
        <p:txBody>
          <a:bodyPr/>
          <a:lstStyle/>
          <a:p>
            <a:pPr marL="40180"/>
            <a:r>
              <a:rPr lang="ca-ES" sz="3600" dirty="0" smtClean="0">
                <a:latin typeface="Arial Italic" charset="0"/>
                <a:ea typeface="Arial Italic" charset="0"/>
                <a:cs typeface="Arial Italic" charset="0"/>
                <a:sym typeface="Arial Italic" charset="0"/>
              </a:rPr>
              <a:t>Models internacionals</a:t>
            </a:r>
            <a:endParaRPr lang="ca-ES" sz="3600" dirty="0">
              <a:latin typeface="Arial Italic" charset="0"/>
              <a:ea typeface="Arial Italic" charset="0"/>
              <a:cs typeface="Arial Italic" charset="0"/>
              <a:sym typeface="Arial Italic" charset="0"/>
            </a:endParaRPr>
          </a:p>
        </p:txBody>
      </p:sp>
      <p:pic>
        <p:nvPicPr>
          <p:cNvPr id="11" name="Picture 4"/>
          <p:cNvPicPr>
            <a:picLocks noChangeArrowheads="1"/>
          </p:cNvPicPr>
          <p:nvPr/>
        </p:nvPicPr>
        <p:blipFill>
          <a:blip r:embed="rId2" cstate="print"/>
          <a:srcRect/>
          <a:stretch>
            <a:fillRect/>
          </a:stretch>
        </p:blipFill>
        <p:spPr bwMode="auto">
          <a:xfrm>
            <a:off x="3470176" y="1751360"/>
            <a:ext cx="525760" cy="360000"/>
          </a:xfrm>
          <a:prstGeom prst="rect">
            <a:avLst/>
          </a:prstGeom>
          <a:noFill/>
          <a:ln w="12700" cap="flat">
            <a:noFill/>
            <a:miter lim="800000"/>
            <a:headEnd/>
            <a:tailEnd/>
          </a:ln>
        </p:spPr>
      </p:pic>
      <p:pic>
        <p:nvPicPr>
          <p:cNvPr id="136194" name="Picture 2"/>
          <p:cNvPicPr>
            <a:picLocks noChangeAspect="1" noChangeArrowheads="1"/>
          </p:cNvPicPr>
          <p:nvPr/>
        </p:nvPicPr>
        <p:blipFill>
          <a:blip r:embed="rId3"/>
          <a:srcRect/>
          <a:stretch>
            <a:fillRect/>
          </a:stretch>
        </p:blipFill>
        <p:spPr bwMode="auto">
          <a:xfrm>
            <a:off x="4716016" y="1751360"/>
            <a:ext cx="600000" cy="360000"/>
          </a:xfrm>
          <a:prstGeom prst="rect">
            <a:avLst/>
          </a:prstGeom>
          <a:noFill/>
          <a:ln w="9525">
            <a:noFill/>
            <a:miter lim="800000"/>
            <a:headEnd/>
            <a:tailEnd/>
          </a:ln>
        </p:spPr>
      </p:pic>
      <p:pic>
        <p:nvPicPr>
          <p:cNvPr id="13" name="Picture 2"/>
          <p:cNvPicPr>
            <a:picLocks noChangeAspect="1" noChangeArrowheads="1"/>
          </p:cNvPicPr>
          <p:nvPr/>
        </p:nvPicPr>
        <p:blipFill>
          <a:blip r:embed="rId3"/>
          <a:srcRect/>
          <a:stretch>
            <a:fillRect/>
          </a:stretch>
        </p:blipFill>
        <p:spPr bwMode="auto">
          <a:xfrm>
            <a:off x="6012160" y="1751360"/>
            <a:ext cx="600000" cy="360000"/>
          </a:xfrm>
          <a:prstGeom prst="rect">
            <a:avLst/>
          </a:prstGeom>
          <a:noFill/>
          <a:ln w="9525">
            <a:noFill/>
            <a:miter lim="800000"/>
            <a:headEnd/>
            <a:tailEnd/>
          </a:ln>
        </p:spPr>
      </p:pic>
      <p:pic>
        <p:nvPicPr>
          <p:cNvPr id="14" name="Picture 1"/>
          <p:cNvPicPr>
            <a:picLocks noChangeAspect="1" noChangeArrowheads="1"/>
          </p:cNvPicPr>
          <p:nvPr/>
        </p:nvPicPr>
        <p:blipFill>
          <a:blip r:embed="rId4" cstate="print"/>
          <a:srcRect/>
          <a:stretch>
            <a:fillRect/>
          </a:stretch>
        </p:blipFill>
        <p:spPr bwMode="auto">
          <a:xfrm>
            <a:off x="7308304" y="1751360"/>
            <a:ext cx="542200" cy="360000"/>
          </a:xfrm>
          <a:prstGeom prst="rect">
            <a:avLst/>
          </a:prstGeom>
          <a:noFill/>
          <a:ln w="9525" cap="flat">
            <a:noFill/>
            <a:round/>
            <a:headEnd/>
            <a:tailEnd/>
          </a:ln>
        </p:spPr>
      </p:pic>
      <p:sp>
        <p:nvSpPr>
          <p:cNvPr id="1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37</a:t>
            </a:fld>
            <a:endParaRPr lang="es-ES_tradnl" sz="1050" b="0" dirty="0">
              <a:solidFill>
                <a:schemeClr val="bg1">
                  <a:lumMod val="50000"/>
                </a:schemeClr>
              </a:solidFill>
            </a:endParaRPr>
          </a:p>
        </p:txBody>
      </p:sp>
    </p:spTree>
    <p:extLst>
      <p:ext uri="{BB962C8B-B14F-4D97-AF65-F5344CB8AC3E}">
        <p14:creationId xmlns:p14="http://schemas.microsoft.com/office/powerpoint/2010/main" val="270453740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310" y="1857078"/>
            <a:ext cx="6173305" cy="379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89" name="Rectangle 1"/>
          <p:cNvSpPr>
            <a:spLocks noChangeArrowheads="1"/>
          </p:cNvSpPr>
          <p:nvPr/>
        </p:nvSpPr>
        <p:spPr bwMode="auto">
          <a:xfrm>
            <a:off x="4479647" y="13161"/>
            <a:ext cx="184710" cy="430879"/>
          </a:xfrm>
          <a:prstGeom prst="rect">
            <a:avLst/>
          </a:prstGeom>
          <a:noFill/>
          <a:ln w="9525">
            <a:noFill/>
            <a:miter lim="800000"/>
            <a:headEnd/>
            <a:tailEnd/>
          </a:ln>
          <a:effectLst/>
        </p:spPr>
        <p:txBody>
          <a:bodyPr vert="horz" wrap="none" lIns="91430" tIns="45716" rIns="91430" bIns="45716" numCol="1" anchor="ctr" anchorCtr="0" compatLnSpc="1">
            <a:prstTxWarp prst="textNoShape">
              <a:avLst/>
            </a:prstTxWarp>
            <a:spAutoFit/>
          </a:bodyPr>
          <a:lstStyle/>
          <a:p>
            <a:pPr algn="just" defTabSz="914306" fontAlgn="base">
              <a:spcBef>
                <a:spcPct val="50000"/>
              </a:spcBef>
              <a:spcAft>
                <a:spcPct val="0"/>
              </a:spcAft>
            </a:pPr>
            <a:endParaRPr lang="es-ES" b="1" dirty="0">
              <a:solidFill>
                <a:srgbClr val="000000"/>
              </a:solidFill>
            </a:endParaRPr>
          </a:p>
        </p:txBody>
      </p:sp>
      <p:sp>
        <p:nvSpPr>
          <p:cNvPr id="48" name="Títol 1"/>
          <p:cNvSpPr>
            <a:spLocks noGrp="1"/>
          </p:cNvSpPr>
          <p:nvPr>
            <p:ph type="title"/>
          </p:nvPr>
        </p:nvSpPr>
        <p:spPr>
          <a:xfrm>
            <a:off x="662880" y="53752"/>
            <a:ext cx="7653536" cy="1143000"/>
          </a:xfrm>
        </p:spPr>
        <p:txBody>
          <a:bodyPr/>
          <a:lstStyle/>
          <a:p>
            <a:pPr marL="40180"/>
            <a:r>
              <a:rPr lang="ca-ES" sz="3600" dirty="0" smtClean="0">
                <a:latin typeface="Arial Italic" charset="0"/>
                <a:ea typeface="Arial Italic" charset="0"/>
                <a:cs typeface="Arial Italic" charset="0"/>
                <a:sym typeface="Arial Italic" charset="0"/>
              </a:rPr>
              <a:t>Models internacionals: </a:t>
            </a:r>
            <a:r>
              <a:rPr lang="ca-ES" sz="3600" dirty="0" err="1" smtClean="0">
                <a:latin typeface="Arial Italic" charset="0"/>
                <a:ea typeface="Arial Italic" charset="0"/>
                <a:cs typeface="Arial Italic" charset="0"/>
                <a:sym typeface="Arial Italic" charset="0"/>
              </a:rPr>
              <a:t>EE.UU</a:t>
            </a:r>
            <a:r>
              <a:rPr lang="ca-ES" sz="3600" dirty="0" smtClean="0">
                <a:latin typeface="Arial Italic" charset="0"/>
                <a:ea typeface="Arial Italic" charset="0"/>
                <a:cs typeface="Arial Italic" charset="0"/>
                <a:sym typeface="Arial Italic" charset="0"/>
              </a:rPr>
              <a:t>.</a:t>
            </a:r>
            <a:endParaRPr lang="ca-ES" sz="3600" dirty="0">
              <a:latin typeface="Arial Italic" charset="0"/>
              <a:ea typeface="Arial Italic" charset="0"/>
              <a:cs typeface="Arial Italic" charset="0"/>
              <a:sym typeface="Arial Italic" charset="0"/>
            </a:endParaRPr>
          </a:p>
        </p:txBody>
      </p:sp>
      <p:sp>
        <p:nvSpPr>
          <p:cNvPr id="1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38</a:t>
            </a:fld>
            <a:endParaRPr lang="es-ES_tradnl" sz="1050" b="0" dirty="0">
              <a:solidFill>
                <a:schemeClr val="bg1">
                  <a:lumMod val="50000"/>
                </a:schemeClr>
              </a:solidFill>
            </a:endParaRPr>
          </a:p>
        </p:txBody>
      </p:sp>
      <p:sp>
        <p:nvSpPr>
          <p:cNvPr id="11" name="QuadreDeText 10"/>
          <p:cNvSpPr txBox="1"/>
          <p:nvPr/>
        </p:nvSpPr>
        <p:spPr>
          <a:xfrm>
            <a:off x="0" y="6457890"/>
            <a:ext cx="6840760" cy="507831"/>
          </a:xfrm>
          <a:prstGeom prst="rect">
            <a:avLst/>
          </a:prstGeom>
          <a:noFill/>
        </p:spPr>
        <p:txBody>
          <a:bodyPr wrap="square" rtlCol="0">
            <a:spAutoFit/>
          </a:bodyPr>
          <a:lstStyle/>
          <a:p>
            <a:pPr>
              <a:spcBef>
                <a:spcPts val="0"/>
              </a:spcBef>
            </a:pPr>
            <a:r>
              <a:rPr lang="en-GB" sz="900" b="0" dirty="0" smtClean="0"/>
              <a:t>Source: National Conference of State Legislatures</a:t>
            </a:r>
          </a:p>
          <a:p>
            <a:pPr>
              <a:spcBef>
                <a:spcPts val="0"/>
              </a:spcBef>
            </a:pPr>
            <a:r>
              <a:rPr lang="en-GB" sz="900" b="0" dirty="0" smtClean="0"/>
              <a:t>http://www.ncsl.org/research/health/state-medical-marijuana-laws.aspx</a:t>
            </a:r>
          </a:p>
          <a:p>
            <a:pPr>
              <a:spcBef>
                <a:spcPts val="0"/>
              </a:spcBef>
            </a:pPr>
            <a:endParaRPr lang="en-GB" sz="900" b="0" dirty="0"/>
          </a:p>
        </p:txBody>
      </p:sp>
      <p:pic>
        <p:nvPicPr>
          <p:cNvPr id="2050" name="Picture 2"/>
          <p:cNvPicPr>
            <a:picLocks noChangeAspect="1" noChangeArrowheads="1"/>
          </p:cNvPicPr>
          <p:nvPr/>
        </p:nvPicPr>
        <p:blipFill>
          <a:blip r:embed="rId3"/>
          <a:srcRect l="7476" b="4747"/>
          <a:stretch>
            <a:fillRect/>
          </a:stretch>
        </p:blipFill>
        <p:spPr bwMode="auto">
          <a:xfrm>
            <a:off x="3846144" y="5445224"/>
            <a:ext cx="1872208" cy="1152128"/>
          </a:xfrm>
          <a:prstGeom prst="rect">
            <a:avLst/>
          </a:prstGeom>
          <a:noFill/>
          <a:ln w="9525">
            <a:noFill/>
            <a:miter lim="800000"/>
            <a:headEnd/>
            <a:tailEnd/>
          </a:ln>
        </p:spPr>
      </p:pic>
      <p:sp>
        <p:nvSpPr>
          <p:cNvPr id="2" name="1 CuadroTexto"/>
          <p:cNvSpPr txBox="1"/>
          <p:nvPr/>
        </p:nvSpPr>
        <p:spPr>
          <a:xfrm>
            <a:off x="647683" y="1485945"/>
            <a:ext cx="5101076" cy="400110"/>
          </a:xfrm>
          <a:prstGeom prst="rect">
            <a:avLst/>
          </a:prstGeom>
          <a:noFill/>
        </p:spPr>
        <p:txBody>
          <a:bodyPr wrap="none" rtlCol="0">
            <a:spAutoFit/>
          </a:bodyPr>
          <a:lstStyle/>
          <a:p>
            <a:pPr marL="273050" indent="-273050">
              <a:buClr>
                <a:srgbClr val="C00000"/>
              </a:buClr>
              <a:buFont typeface="Arial" panose="020B0604020202020204" pitchFamily="34" charset="0"/>
              <a:buChar char="•"/>
            </a:pPr>
            <a:r>
              <a:rPr lang="ca-ES" sz="2000" dirty="0" smtClean="0"/>
              <a:t>Legislació de la Marihuana, per Estats</a:t>
            </a:r>
            <a:endParaRPr lang="ca-ES" sz="2000" dirty="0"/>
          </a:p>
        </p:txBody>
      </p:sp>
      <p:sp>
        <p:nvSpPr>
          <p:cNvPr id="15" name="QuadreDeText 10"/>
          <p:cNvSpPr txBox="1"/>
          <p:nvPr/>
        </p:nvSpPr>
        <p:spPr>
          <a:xfrm>
            <a:off x="7164288" y="6237312"/>
            <a:ext cx="1584176" cy="502702"/>
          </a:xfrm>
          <a:prstGeom prst="rect">
            <a:avLst/>
          </a:prstGeom>
          <a:noFill/>
        </p:spPr>
        <p:txBody>
          <a:bodyPr wrap="square" rtlCol="0">
            <a:spAutoFit/>
          </a:bodyPr>
          <a:lstStyle/>
          <a:p>
            <a:pPr>
              <a:lnSpc>
                <a:spcPts val="800"/>
              </a:lnSpc>
              <a:spcBef>
                <a:spcPts val="0"/>
              </a:spcBef>
            </a:pPr>
            <a:r>
              <a:rPr lang="en-GB" sz="700" b="0" dirty="0" smtClean="0"/>
              <a:t>* Limited medical marijuana includes cannabis extract that are high in </a:t>
            </a:r>
            <a:r>
              <a:rPr lang="en-GB" sz="700" b="0" dirty="0" err="1" smtClean="0"/>
              <a:t>cannabidiol</a:t>
            </a:r>
            <a:r>
              <a:rPr lang="en-GB" sz="700" b="0" dirty="0" smtClean="0"/>
              <a:t> and low in tetrahydrocannabinol.</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7932" y="1354543"/>
            <a:ext cx="1569625" cy="488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QuadreDeText 12"/>
          <p:cNvSpPr txBox="1"/>
          <p:nvPr/>
        </p:nvSpPr>
        <p:spPr>
          <a:xfrm>
            <a:off x="8388424" y="2636913"/>
            <a:ext cx="288032" cy="288031"/>
          </a:xfrm>
          <a:prstGeom prst="rect">
            <a:avLst/>
          </a:prstGeom>
          <a:noFill/>
        </p:spPr>
        <p:txBody>
          <a:bodyPr wrap="square" rtlCol="0">
            <a:spAutoFit/>
          </a:bodyPr>
          <a:lstStyle/>
          <a:p>
            <a:r>
              <a:rPr lang="es-ES" sz="1200" dirty="0" smtClean="0"/>
              <a:t>8</a:t>
            </a:r>
          </a:p>
        </p:txBody>
      </p:sp>
      <p:sp>
        <p:nvSpPr>
          <p:cNvPr id="14" name="QuadreDeText 13"/>
          <p:cNvSpPr txBox="1"/>
          <p:nvPr/>
        </p:nvSpPr>
        <p:spPr>
          <a:xfrm>
            <a:off x="8316416" y="4293096"/>
            <a:ext cx="432048" cy="276999"/>
          </a:xfrm>
          <a:prstGeom prst="rect">
            <a:avLst/>
          </a:prstGeom>
          <a:noFill/>
        </p:spPr>
        <p:txBody>
          <a:bodyPr wrap="square" rtlCol="0">
            <a:spAutoFit/>
          </a:bodyPr>
          <a:lstStyle/>
          <a:p>
            <a:r>
              <a:rPr lang="es-ES" sz="1200" dirty="0" smtClean="0"/>
              <a:t>21</a:t>
            </a:r>
            <a:endParaRPr lang="es-ES" sz="1200" dirty="0"/>
          </a:p>
        </p:txBody>
      </p:sp>
      <p:sp>
        <p:nvSpPr>
          <p:cNvPr id="16" name="QuadreDeText 15"/>
          <p:cNvSpPr txBox="1"/>
          <p:nvPr/>
        </p:nvSpPr>
        <p:spPr>
          <a:xfrm>
            <a:off x="8316416" y="5949280"/>
            <a:ext cx="432048" cy="276999"/>
          </a:xfrm>
          <a:prstGeom prst="rect">
            <a:avLst/>
          </a:prstGeom>
          <a:noFill/>
        </p:spPr>
        <p:txBody>
          <a:bodyPr wrap="square" rtlCol="0">
            <a:spAutoFit/>
          </a:bodyPr>
          <a:lstStyle/>
          <a:p>
            <a:r>
              <a:rPr lang="es-ES" sz="1200" dirty="0" smtClean="0"/>
              <a:t>15</a:t>
            </a:r>
            <a:endParaRPr lang="es-ES" sz="1200" dirty="0"/>
          </a:p>
        </p:txBody>
      </p:sp>
    </p:spTree>
    <p:extLst>
      <p:ext uri="{BB962C8B-B14F-4D97-AF65-F5344CB8AC3E}">
        <p14:creationId xmlns:p14="http://schemas.microsoft.com/office/powerpoint/2010/main" val="428916598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4"/>
          <p:cNvSpPr>
            <a:spLocks/>
          </p:cNvSpPr>
          <p:nvPr/>
        </p:nvSpPr>
        <p:spPr bwMode="auto">
          <a:xfrm>
            <a:off x="864432" y="1412776"/>
            <a:ext cx="7596000" cy="5184576"/>
          </a:xfrm>
          <a:prstGeom prst="rect">
            <a:avLst/>
          </a:prstGeom>
          <a:noFill/>
          <a:ln w="12700" cap="flat">
            <a:noFill/>
            <a:miter lim="800000"/>
            <a:headEnd type="none" w="med" len="med"/>
            <a:tailEnd type="none" w="med" len="med"/>
          </a:ln>
        </p:spPr>
        <p:txBody>
          <a:bodyPr lIns="0" tIns="0" rIns="40638" bIns="0"/>
          <a:lstStyle/>
          <a:p>
            <a:pPr marL="174625" indent="-174625" algn="just">
              <a:buFont typeface="Wingdings" pitchFamily="2" charset="2"/>
              <a:buChar char="§"/>
            </a:pPr>
            <a:r>
              <a:rPr lang="ca-ES" sz="1500" b="0" dirty="0" smtClean="0"/>
              <a:t>Bèlgica, Espanya, França i Alemanya promogut per activistes.</a:t>
            </a:r>
          </a:p>
          <a:p>
            <a:pPr marL="174625" indent="-174625" algn="just">
              <a:buFont typeface="Wingdings" pitchFamily="2" charset="2"/>
              <a:buChar char="§"/>
            </a:pPr>
            <a:r>
              <a:rPr lang="ca-ES" sz="1500" b="0" dirty="0" smtClean="0"/>
              <a:t>Inici d’implementació a Argentina, Colòmbia i Xile </a:t>
            </a:r>
          </a:p>
          <a:p>
            <a:pPr marL="174625" indent="-174625" algn="just">
              <a:buFont typeface="Wingdings" pitchFamily="2" charset="2"/>
              <a:buChar char="§"/>
            </a:pPr>
            <a:r>
              <a:rPr lang="ca-ES" sz="1500" b="0" dirty="0" smtClean="0"/>
              <a:t>Holanda: ajuntament Utrecht  instaurar CSC per tal de resoldre el problema de la “porta de darrera”</a:t>
            </a:r>
          </a:p>
          <a:p>
            <a:pPr marL="174625" indent="-174625" algn="just">
              <a:buFont typeface="Wingdings" pitchFamily="2" charset="2"/>
              <a:buChar char="§"/>
            </a:pPr>
            <a:r>
              <a:rPr lang="ca-ES" sz="1500" b="0" dirty="0" smtClean="0"/>
              <a:t>Cantó de Ginebra: prova pilot a Zurich, Basilea, Berna i Ginebra</a:t>
            </a:r>
          </a:p>
          <a:p>
            <a:pPr marL="174625" indent="-174625" algn="just">
              <a:buFont typeface="Wingdings" pitchFamily="2" charset="2"/>
              <a:buChar char="§"/>
            </a:pPr>
            <a:r>
              <a:rPr lang="ca-ES" sz="1500" b="0" dirty="0" smtClean="0"/>
              <a:t>Mèxic : Agost 2015 grup parlamentari PRD Proposta de llei per la regulació de la producció, processament i distribució, venda i consum de cànnabis i dels seus derivats. No aprovada per el Parlament. Novembre mateix any, Tribunal Suprem autoritza el cultiu, transport i consum recreatiu a un Club sense ànim de lucre. </a:t>
            </a:r>
          </a:p>
          <a:p>
            <a:pPr marL="174625" indent="-174625" algn="just">
              <a:buFont typeface="Wingdings" pitchFamily="2" charset="2"/>
              <a:buChar char="§"/>
            </a:pPr>
            <a:r>
              <a:rPr lang="en-US" sz="1500" b="0" dirty="0" smtClean="0"/>
              <a:t>Models for the legal supply of cannabis: recent </a:t>
            </a:r>
            <a:r>
              <a:rPr lang="en-US" sz="1500" b="0" dirty="0" err="1" smtClean="0"/>
              <a:t>developements</a:t>
            </a:r>
            <a:r>
              <a:rPr lang="en-US" sz="1500" b="0" dirty="0" smtClean="0"/>
              <a:t> (EMCCDA, 2015)</a:t>
            </a:r>
          </a:p>
          <a:p>
            <a:pPr marL="174625" indent="-174625" algn="just">
              <a:buFont typeface="Wingdings" pitchFamily="2" charset="2"/>
              <a:buChar char="§"/>
            </a:pPr>
            <a:r>
              <a:rPr lang="en-US" sz="1500" b="0" dirty="0" smtClean="0"/>
              <a:t>Cannabis Clubs in Spain: legalization without commercialization. (Transform, 2015)</a:t>
            </a:r>
          </a:p>
          <a:p>
            <a:pPr marL="174625" indent="-174625" algn="just">
              <a:buFont typeface="Wingdings" pitchFamily="2" charset="2"/>
              <a:buChar char="§"/>
            </a:pPr>
            <a:r>
              <a:rPr lang="en-US" sz="1500" b="0" dirty="0" smtClean="0"/>
              <a:t>Cannabis social clubs in Belgium: Organizational strengths and weaknesses, and threats to the model (International Journal on drug policy, 2016)</a:t>
            </a:r>
          </a:p>
          <a:p>
            <a:pPr marL="174625" indent="-174625" algn="just">
              <a:buFont typeface="Wingdings" pitchFamily="2" charset="2"/>
              <a:buChar char="§"/>
            </a:pPr>
            <a:r>
              <a:rPr lang="en-US" sz="1500" b="0" dirty="0" smtClean="0"/>
              <a:t>Quality research in Spanish Cannabis Social Clubs: The moment you enter the door, you are reducing harms. (International Journal on drug policy, 2016)</a:t>
            </a:r>
          </a:p>
        </p:txBody>
      </p:sp>
      <p:sp>
        <p:nvSpPr>
          <p:cNvPr id="4" name="Títol 1"/>
          <p:cNvSpPr txBox="1">
            <a:spLocks/>
          </p:cNvSpPr>
          <p:nvPr/>
        </p:nvSpPr>
        <p:spPr bwMode="auto">
          <a:xfrm>
            <a:off x="662880" y="44624"/>
            <a:ext cx="765353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40180" marR="0" lvl="0" indent="0" algn="l" defTabSz="914400" rtl="0" eaLnBrk="0" fontAlgn="base" latinLnBrk="0" hangingPunct="0">
              <a:lnSpc>
                <a:spcPts val="3500"/>
              </a:lnSpc>
              <a:spcBef>
                <a:spcPct val="0"/>
              </a:spcBef>
              <a:spcAft>
                <a:spcPct val="0"/>
              </a:spcAft>
              <a:buClrTx/>
              <a:buSzTx/>
              <a:buFontTx/>
              <a:buNone/>
              <a:tabLst/>
              <a:defRPr/>
            </a:pPr>
            <a:endParaRPr kumimoji="0" lang="ca-ES" sz="3200" b="1" i="0" u="none" strike="noStrike" kern="0" cap="none" spc="0" normalizeH="0" baseline="0" noProof="0" dirty="0">
              <a:ln>
                <a:noFill/>
              </a:ln>
              <a:solidFill>
                <a:srgbClr val="C00000"/>
              </a:solidFill>
              <a:effectLst/>
              <a:uLnTx/>
              <a:uFillTx/>
              <a:latin typeface="Arial Italic" charset="0"/>
              <a:ea typeface="Arial Italic" charset="0"/>
              <a:cs typeface="Arial Italic" charset="0"/>
              <a:sym typeface="Arial Italic" charset="0"/>
            </a:endParaRPr>
          </a:p>
        </p:txBody>
      </p:sp>
      <p:sp>
        <p:nvSpPr>
          <p:cNvPr id="11"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39</a:t>
            </a:fld>
            <a:endParaRPr lang="es-ES_tradnl" sz="1050" b="0" dirty="0">
              <a:solidFill>
                <a:schemeClr val="bg1">
                  <a:lumMod val="50000"/>
                </a:schemeClr>
              </a:solidFill>
            </a:endParaRPr>
          </a:p>
        </p:txBody>
      </p:sp>
      <p:sp>
        <p:nvSpPr>
          <p:cNvPr id="7" name="Títol 1"/>
          <p:cNvSpPr>
            <a:spLocks noGrp="1"/>
          </p:cNvSpPr>
          <p:nvPr>
            <p:ph type="title" idx="4294967295"/>
          </p:nvPr>
        </p:nvSpPr>
        <p:spPr>
          <a:xfrm>
            <a:off x="682625" y="188690"/>
            <a:ext cx="7773988" cy="1008062"/>
          </a:xfrm>
        </p:spPr>
        <p:txBody>
          <a:bodyPr/>
          <a:lstStyle/>
          <a:p>
            <a:r>
              <a:rPr lang="ca-ES" sz="3200" dirty="0" smtClean="0">
                <a:latin typeface="Arial Italic" charset="0"/>
                <a:ea typeface="Arial Italic" charset="0"/>
                <a:cs typeface="Arial Italic" charset="0"/>
                <a:sym typeface="Arial Italic" charset="0"/>
              </a:rPr>
              <a:t>Models Clubs </a:t>
            </a:r>
            <a:r>
              <a:rPr lang="ca-ES" sz="3200" dirty="0" smtClean="0">
                <a:latin typeface="Arial" pitchFamily="34" charset="0"/>
                <a:cs typeface="Arial" pitchFamily="34" charset="0"/>
              </a:rPr>
              <a:t>- Europa</a:t>
            </a:r>
            <a:endParaRPr lang="ca-ES" sz="3200" dirty="0">
              <a:latin typeface="Arial" pitchFamily="34" charset="0"/>
              <a:cs typeface="Arial" pitchFamily="34" charset="0"/>
            </a:endParaRPr>
          </a:p>
        </p:txBody>
      </p:sp>
      <p:sp>
        <p:nvSpPr>
          <p:cNvPr id="8" name="QuadreDeText 7"/>
          <p:cNvSpPr txBox="1"/>
          <p:nvPr/>
        </p:nvSpPr>
        <p:spPr>
          <a:xfrm>
            <a:off x="5076056" y="6309320"/>
            <a:ext cx="3600400" cy="261610"/>
          </a:xfrm>
          <a:prstGeom prst="rect">
            <a:avLst/>
          </a:prstGeom>
          <a:noFill/>
        </p:spPr>
        <p:txBody>
          <a:bodyPr wrap="square" rtlCol="0">
            <a:spAutoFit/>
          </a:bodyPr>
          <a:lstStyle/>
          <a:p>
            <a:pPr algn="r"/>
            <a:r>
              <a:rPr lang="en-US" sz="1100" b="0" dirty="0" smtClean="0"/>
              <a:t>EMCDDA report, 2016</a:t>
            </a:r>
            <a:endParaRPr lang="ca-ES" sz="1100" dirty="0"/>
          </a:p>
        </p:txBody>
      </p:sp>
    </p:spTree>
    <p:extLst>
      <p:ext uri="{BB962C8B-B14F-4D97-AF65-F5344CB8AC3E}">
        <p14:creationId xmlns:p14="http://schemas.microsoft.com/office/powerpoint/2010/main" val="381773650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bwMode="auto">
          <a:xfrm>
            <a:off x="827584" y="1786784"/>
            <a:ext cx="7499107" cy="4162496"/>
          </a:xfrm>
          <a:prstGeom prst="roundRect">
            <a:avLst>
              <a:gd name="adj" fmla="val 7808"/>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endParaRPr lang="ca-ES">
              <a:solidFill>
                <a:srgbClr val="000000"/>
              </a:solidFill>
            </a:endParaRPr>
          </a:p>
        </p:txBody>
      </p:sp>
      <p:sp>
        <p:nvSpPr>
          <p:cNvPr id="2050" name="Rectangle 2"/>
          <p:cNvSpPr>
            <a:spLocks/>
          </p:cNvSpPr>
          <p:nvPr/>
        </p:nvSpPr>
        <p:spPr bwMode="auto">
          <a:xfrm>
            <a:off x="515690" y="1225601"/>
            <a:ext cx="8108156" cy="5331023"/>
          </a:xfrm>
          <a:prstGeom prst="rect">
            <a:avLst/>
          </a:prstGeom>
          <a:noFill/>
          <a:ln w="12700" cap="flat">
            <a:noFill/>
            <a:miter lim="800000"/>
            <a:headEnd type="none" w="med" len="med"/>
            <a:tailEnd type="none" w="med" len="med"/>
          </a:ln>
        </p:spPr>
        <p:txBody>
          <a:bodyPr lIns="0" tIns="0" rIns="40636" bIns="0"/>
          <a:lstStyle/>
          <a:p>
            <a:pPr marL="40180"/>
            <a:endParaRPr lang="en-US" sz="1500" dirty="0">
              <a:solidFill>
                <a:srgbClr val="000000"/>
              </a:solidFill>
              <a:cs typeface="Arial" charset="0"/>
              <a:sym typeface="Arial" charset="0"/>
            </a:endParaRPr>
          </a:p>
        </p:txBody>
      </p:sp>
      <p:sp>
        <p:nvSpPr>
          <p:cNvPr id="6" name="Títol 1"/>
          <p:cNvSpPr>
            <a:spLocks noGrp="1"/>
          </p:cNvSpPr>
          <p:nvPr>
            <p:ph type="title" idx="4294967295"/>
          </p:nvPr>
        </p:nvSpPr>
        <p:spPr>
          <a:xfrm>
            <a:off x="682625" y="188640"/>
            <a:ext cx="7773988" cy="1008062"/>
          </a:xfrm>
        </p:spPr>
        <p:txBody>
          <a:bodyPr/>
          <a:lstStyle/>
          <a:p>
            <a:r>
              <a:rPr lang="ca-ES" sz="3600" dirty="0" smtClean="0">
                <a:latin typeface="Arial" pitchFamily="34" charset="0"/>
                <a:cs typeface="Arial" pitchFamily="34" charset="0"/>
              </a:rPr>
              <a:t>Antecedents:</a:t>
            </a:r>
            <a:br>
              <a:rPr lang="ca-ES" sz="3600" dirty="0" smtClean="0">
                <a:latin typeface="Arial" pitchFamily="34" charset="0"/>
                <a:cs typeface="Arial" pitchFamily="34" charset="0"/>
              </a:rPr>
            </a:br>
            <a:r>
              <a:rPr lang="ca-ES" sz="3600" dirty="0" smtClean="0">
                <a:latin typeface="Arial" pitchFamily="34" charset="0"/>
                <a:cs typeface="Arial" pitchFamily="34" charset="0"/>
              </a:rPr>
              <a:t>Clubs Socials de Cànnabis </a:t>
            </a:r>
            <a:endParaRPr lang="es-ES" sz="3600" dirty="0">
              <a:latin typeface="Arial" pitchFamily="34" charset="0"/>
              <a:cs typeface="Arial" pitchFamily="34" charset="0"/>
            </a:endParaRPr>
          </a:p>
        </p:txBody>
      </p:sp>
      <p:sp>
        <p:nvSpPr>
          <p:cNvPr id="7" name="Contenidor de contingut 2"/>
          <p:cNvSpPr txBox="1">
            <a:spLocks/>
          </p:cNvSpPr>
          <p:nvPr/>
        </p:nvSpPr>
        <p:spPr bwMode="auto">
          <a:xfrm>
            <a:off x="539552" y="2007999"/>
            <a:ext cx="7272808" cy="32932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25475" indent="-269875" eaLnBrk="0" hangingPunct="0">
              <a:spcBef>
                <a:spcPts val="0"/>
              </a:spcBef>
              <a:spcAft>
                <a:spcPts val="1200"/>
              </a:spcAft>
              <a:buClr>
                <a:srgbClr val="C00000"/>
              </a:buClr>
              <a:buSzPct val="100000"/>
              <a:buFont typeface="Arial" pitchFamily="34" charset="0"/>
              <a:buChar char="•"/>
            </a:pPr>
            <a:r>
              <a:rPr lang="ca-ES" sz="2400" b="0" spc="-50" dirty="0" smtClean="0">
                <a:solidFill>
                  <a:srgbClr val="000000"/>
                </a:solidFill>
              </a:rPr>
              <a:t>Elevat nombre de clubs i socis.</a:t>
            </a:r>
          </a:p>
          <a:p>
            <a:pPr marL="625475" indent="-269875" eaLnBrk="0" hangingPunct="0">
              <a:spcBef>
                <a:spcPts val="0"/>
              </a:spcBef>
              <a:spcAft>
                <a:spcPts val="1200"/>
              </a:spcAft>
              <a:buClr>
                <a:srgbClr val="C00000"/>
              </a:buClr>
              <a:buSzPct val="100000"/>
              <a:buFont typeface="Arial" pitchFamily="34" charset="0"/>
              <a:buChar char="•"/>
            </a:pPr>
            <a:r>
              <a:rPr lang="ca-ES" sz="2400" b="0" spc="-50" dirty="0" smtClean="0">
                <a:solidFill>
                  <a:srgbClr val="000000"/>
                </a:solidFill>
              </a:rPr>
              <a:t>Model de clubs “comercials”.</a:t>
            </a:r>
          </a:p>
          <a:p>
            <a:pPr marL="625475" indent="-269875" eaLnBrk="0" hangingPunct="0">
              <a:spcBef>
                <a:spcPts val="0"/>
              </a:spcBef>
              <a:spcAft>
                <a:spcPts val="1200"/>
              </a:spcAft>
              <a:buClr>
                <a:srgbClr val="C00000"/>
              </a:buClr>
              <a:buSzPct val="100000"/>
              <a:buFont typeface="Arial" pitchFamily="34" charset="0"/>
              <a:buChar char="•"/>
            </a:pPr>
            <a:r>
              <a:rPr lang="ca-ES" sz="2400" b="0" spc="-50" dirty="0" smtClean="0">
                <a:solidFill>
                  <a:srgbClr val="000000"/>
                </a:solidFill>
              </a:rPr>
              <a:t>Desconeixement sobre la composició, la potència de la planta i dels seus derivats.</a:t>
            </a:r>
          </a:p>
          <a:p>
            <a:pPr marL="625475" indent="-269875" eaLnBrk="0" hangingPunct="0">
              <a:spcBef>
                <a:spcPts val="0"/>
              </a:spcBef>
              <a:spcAft>
                <a:spcPts val="1200"/>
              </a:spcAft>
              <a:buClr>
                <a:srgbClr val="C00000"/>
              </a:buClr>
              <a:buSzPct val="100000"/>
              <a:buFont typeface="Arial" pitchFamily="34" charset="0"/>
              <a:buChar char="•"/>
            </a:pPr>
            <a:r>
              <a:rPr lang="ca-ES" sz="2400" b="0" spc="-50" dirty="0" smtClean="0">
                <a:solidFill>
                  <a:srgbClr val="000000"/>
                </a:solidFill>
              </a:rPr>
              <a:t>Desconeixement de les pràctiques de risc dels consumidors.</a:t>
            </a:r>
          </a:p>
          <a:p>
            <a:pPr marL="625475" indent="-269875" eaLnBrk="0" hangingPunct="0">
              <a:spcBef>
                <a:spcPts val="0"/>
              </a:spcBef>
              <a:spcAft>
                <a:spcPts val="1200"/>
              </a:spcAft>
              <a:buClr>
                <a:srgbClr val="C00000"/>
              </a:buClr>
              <a:buSzPct val="100000"/>
              <a:buFont typeface="Arial" pitchFamily="34" charset="0"/>
              <a:buChar char="•"/>
            </a:pPr>
            <a:r>
              <a:rPr lang="ca-ES" sz="2400" b="0" spc="-50" dirty="0" smtClean="0">
                <a:solidFill>
                  <a:srgbClr val="000000"/>
                </a:solidFill>
              </a:rPr>
              <a:t>Opacitat- invisibilitat.</a:t>
            </a:r>
          </a:p>
        </p:txBody>
      </p:sp>
      <p:sp>
        <p:nvSpPr>
          <p:cNvPr id="8"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4</a:t>
            </a:fld>
            <a:endParaRPr lang="es-ES_tradnl" sz="1050" b="0" dirty="0">
              <a:solidFill>
                <a:srgbClr val="FFFFFF">
                  <a:lumMod val="50000"/>
                </a:srgbClr>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4"/>
          <p:cNvSpPr>
            <a:spLocks/>
          </p:cNvSpPr>
          <p:nvPr/>
        </p:nvSpPr>
        <p:spPr bwMode="auto">
          <a:xfrm>
            <a:off x="864432" y="1412776"/>
            <a:ext cx="7920880" cy="5184576"/>
          </a:xfrm>
          <a:prstGeom prst="rect">
            <a:avLst/>
          </a:prstGeom>
          <a:noFill/>
          <a:ln w="12700" cap="flat">
            <a:noFill/>
            <a:miter lim="800000"/>
            <a:headEnd type="none" w="med" len="med"/>
            <a:tailEnd type="none" w="med" len="med"/>
          </a:ln>
        </p:spPr>
        <p:txBody>
          <a:bodyPr lIns="0" tIns="0" rIns="40638" bIns="0"/>
          <a:lstStyle/>
          <a:p>
            <a:pPr>
              <a:spcBef>
                <a:spcPts val="0"/>
              </a:spcBef>
              <a:spcAft>
                <a:spcPts val="600"/>
              </a:spcAft>
            </a:pPr>
            <a:r>
              <a:rPr lang="en-US" sz="1200" b="0" dirty="0"/>
              <a:t>Where is cannabis being smoked the most</a:t>
            </a:r>
            <a:r>
              <a:rPr lang="en-US" sz="1200" b="0" dirty="0" smtClean="0"/>
              <a:t>?  </a:t>
            </a:r>
            <a:r>
              <a:rPr lang="en-US" sz="1200" b="0" dirty="0"/>
              <a:t>these are the percentages of residents in each country, between the ages of 15 to 64, who consume cannabis and how each country tolerates the herb:</a:t>
            </a:r>
          </a:p>
          <a:p>
            <a:pPr>
              <a:spcBef>
                <a:spcPts val="0"/>
              </a:spcBef>
              <a:spcAft>
                <a:spcPts val="600"/>
              </a:spcAft>
            </a:pPr>
            <a:r>
              <a:rPr lang="en-US" sz="1200" dirty="0"/>
              <a:t>1. France:</a:t>
            </a:r>
            <a:r>
              <a:rPr lang="en-US" sz="1200" b="0" dirty="0"/>
              <a:t> 40.9 percent</a:t>
            </a:r>
            <a:br>
              <a:rPr lang="en-US" sz="1200" b="0" dirty="0"/>
            </a:br>
            <a:r>
              <a:rPr lang="en-US" sz="1200" b="0" dirty="0"/>
              <a:t>Small quantities of pot are rarely prosecuted, as long as you can prove you have no links to production or trafficking.</a:t>
            </a:r>
          </a:p>
          <a:p>
            <a:pPr>
              <a:spcBef>
                <a:spcPts val="0"/>
              </a:spcBef>
              <a:spcAft>
                <a:spcPts val="600"/>
              </a:spcAft>
            </a:pPr>
            <a:r>
              <a:rPr lang="en-US" sz="1200" dirty="0"/>
              <a:t>2. Denmark</a:t>
            </a:r>
            <a:r>
              <a:rPr lang="en-US" sz="1200" b="0" dirty="0"/>
              <a:t>: 35.6 percent</a:t>
            </a:r>
            <a:br>
              <a:rPr lang="en-US" sz="1200" b="0" dirty="0"/>
            </a:br>
            <a:r>
              <a:rPr lang="en-US" sz="1200" b="0" dirty="0"/>
              <a:t>Police are relaxed and mostly concentrate on traffickers.</a:t>
            </a:r>
          </a:p>
          <a:p>
            <a:pPr>
              <a:spcBef>
                <a:spcPts val="0"/>
              </a:spcBef>
              <a:spcAft>
                <a:spcPts val="600"/>
              </a:spcAft>
            </a:pPr>
            <a:r>
              <a:rPr lang="en-US" sz="1200" dirty="0"/>
              <a:t>3. Italy:</a:t>
            </a:r>
            <a:r>
              <a:rPr lang="en-US" sz="1200" b="0" dirty="0"/>
              <a:t> 31.9 percent</a:t>
            </a:r>
            <a:br>
              <a:rPr lang="en-US" sz="1200" b="0" dirty="0"/>
            </a:br>
            <a:r>
              <a:rPr lang="en-US" sz="1200" b="0" dirty="0"/>
              <a:t>Marijuana is illegal, but personal consumption is tolerated almost everywhere.</a:t>
            </a:r>
          </a:p>
          <a:p>
            <a:pPr>
              <a:spcBef>
                <a:spcPts val="0"/>
              </a:spcBef>
              <a:spcAft>
                <a:spcPts val="600"/>
              </a:spcAft>
            </a:pPr>
            <a:r>
              <a:rPr lang="en-US" sz="1200" dirty="0"/>
              <a:t>4. Spain</a:t>
            </a:r>
            <a:r>
              <a:rPr lang="en-US" sz="1200" b="0" dirty="0"/>
              <a:t>: 30.4 percent</a:t>
            </a:r>
            <a:br>
              <a:rPr lang="en-US" sz="1200" b="0" dirty="0"/>
            </a:br>
            <a:r>
              <a:rPr lang="en-US" sz="1200" b="0" dirty="0"/>
              <a:t>Possession, cultivation and consumption are tolerated widely.</a:t>
            </a:r>
          </a:p>
          <a:p>
            <a:pPr>
              <a:spcBef>
                <a:spcPts val="0"/>
              </a:spcBef>
              <a:spcAft>
                <a:spcPts val="600"/>
              </a:spcAft>
            </a:pPr>
            <a:r>
              <a:rPr lang="en-US" sz="1200" dirty="0"/>
              <a:t>5. United Kingdom</a:t>
            </a:r>
            <a:r>
              <a:rPr lang="en-US" sz="1200" b="0" dirty="0"/>
              <a:t>: 29.2 percent</a:t>
            </a:r>
            <a:br>
              <a:rPr lang="en-US" sz="1200" b="0" dirty="0"/>
            </a:br>
            <a:r>
              <a:rPr lang="en-US" sz="1200" b="0" dirty="0"/>
              <a:t>Cannabis is not legal, but it’s classified with the lowest penalty; Just don’t flaunt it.</a:t>
            </a:r>
          </a:p>
          <a:p>
            <a:pPr>
              <a:spcBef>
                <a:spcPts val="0"/>
              </a:spcBef>
              <a:spcAft>
                <a:spcPts val="600"/>
              </a:spcAft>
            </a:pPr>
            <a:r>
              <a:rPr lang="en-US" sz="1200" dirty="0"/>
              <a:t>6. Czech Republic</a:t>
            </a:r>
            <a:r>
              <a:rPr lang="en-US" sz="1200" b="0" dirty="0"/>
              <a:t>: 28.7 percent</a:t>
            </a:r>
            <a:br>
              <a:rPr lang="en-US" sz="1200" b="0" dirty="0"/>
            </a:br>
            <a:r>
              <a:rPr lang="en-US" sz="1200" b="0" dirty="0"/>
              <a:t>Lenient possession laws mean little attention is paid to individual smokers.</a:t>
            </a:r>
          </a:p>
          <a:p>
            <a:pPr>
              <a:spcBef>
                <a:spcPts val="0"/>
              </a:spcBef>
              <a:spcAft>
                <a:spcPts val="600"/>
              </a:spcAft>
            </a:pPr>
            <a:r>
              <a:rPr lang="en-US" sz="1200" dirty="0"/>
              <a:t>7. Ireland</a:t>
            </a:r>
            <a:r>
              <a:rPr lang="en-US" sz="1200" b="0" dirty="0"/>
              <a:t>: 25.3 percent</a:t>
            </a:r>
            <a:br>
              <a:rPr lang="en-US" sz="1200" b="0" dirty="0"/>
            </a:br>
            <a:r>
              <a:rPr lang="en-US" sz="1200" b="0" dirty="0"/>
              <a:t>Pot is illegal, although it was recently removed from all other scheduled drugs; however, a three-strike law is still in effect.</a:t>
            </a:r>
          </a:p>
          <a:p>
            <a:pPr>
              <a:spcBef>
                <a:spcPts val="0"/>
              </a:spcBef>
              <a:spcAft>
                <a:spcPts val="600"/>
              </a:spcAft>
            </a:pPr>
            <a:r>
              <a:rPr lang="en-US" sz="1200" dirty="0"/>
              <a:t>8. The Netherlands</a:t>
            </a:r>
            <a:r>
              <a:rPr lang="en-US" sz="1200" b="0" dirty="0"/>
              <a:t>: 24.1 percent</a:t>
            </a:r>
            <a:br>
              <a:rPr lang="en-US" sz="1200" b="0" dirty="0"/>
            </a:br>
            <a:r>
              <a:rPr lang="en-US" sz="1200" b="0" dirty="0"/>
              <a:t>Cannabis is legal.</a:t>
            </a:r>
          </a:p>
          <a:p>
            <a:pPr>
              <a:spcBef>
                <a:spcPts val="0"/>
              </a:spcBef>
              <a:spcAft>
                <a:spcPts val="600"/>
              </a:spcAft>
            </a:pPr>
            <a:r>
              <a:rPr lang="en-US" sz="1200" dirty="0"/>
              <a:t>9. Germany</a:t>
            </a:r>
            <a:r>
              <a:rPr lang="en-US" sz="1200" b="0" dirty="0"/>
              <a:t>: 23.1 percent</a:t>
            </a:r>
            <a:br>
              <a:rPr lang="en-US" sz="1200" b="0" dirty="0"/>
            </a:br>
            <a:r>
              <a:rPr lang="en-US" sz="1200" b="0" dirty="0"/>
              <a:t>Possession is okay for personal use only but still limited to 15 grams.</a:t>
            </a:r>
          </a:p>
          <a:p>
            <a:pPr>
              <a:spcBef>
                <a:spcPts val="0"/>
              </a:spcBef>
              <a:spcAft>
                <a:spcPts val="600"/>
              </a:spcAft>
            </a:pPr>
            <a:r>
              <a:rPr lang="en-US" sz="1200" dirty="0"/>
              <a:t>10. Norway:</a:t>
            </a:r>
            <a:r>
              <a:rPr lang="en-US" sz="1200" b="0" dirty="0"/>
              <a:t> 21.9 percent</a:t>
            </a:r>
            <a:br>
              <a:rPr lang="en-US" sz="1200" b="0" dirty="0"/>
            </a:br>
            <a:r>
              <a:rPr lang="en-US" sz="1200" b="0" dirty="0"/>
              <a:t>Cannabis is illegal, so definitely keep a low profile.</a:t>
            </a:r>
          </a:p>
          <a:p>
            <a:pPr>
              <a:spcBef>
                <a:spcPts val="0"/>
              </a:spcBef>
              <a:spcAft>
                <a:spcPts val="600"/>
              </a:spcAft>
            </a:pPr>
            <a:r>
              <a:rPr lang="en-US" sz="1200" dirty="0"/>
              <a:t>11. Finland:</a:t>
            </a:r>
            <a:r>
              <a:rPr lang="en-US" sz="1200" b="0" dirty="0"/>
              <a:t> 21.7 percent</a:t>
            </a:r>
            <a:br>
              <a:rPr lang="en-US" sz="1200" b="0" dirty="0"/>
            </a:br>
            <a:r>
              <a:rPr lang="en-US" sz="1200" b="0" dirty="0"/>
              <a:t>Smoke, but be careful in public.</a:t>
            </a:r>
          </a:p>
        </p:txBody>
      </p:sp>
      <p:sp>
        <p:nvSpPr>
          <p:cNvPr id="4" name="Títol 1"/>
          <p:cNvSpPr txBox="1">
            <a:spLocks/>
          </p:cNvSpPr>
          <p:nvPr/>
        </p:nvSpPr>
        <p:spPr bwMode="auto">
          <a:xfrm>
            <a:off x="662880" y="44624"/>
            <a:ext cx="7653536"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40180" marR="0" lvl="0" indent="0" algn="l" defTabSz="914400" rtl="0" eaLnBrk="0" fontAlgn="base" latinLnBrk="0" hangingPunct="0">
              <a:lnSpc>
                <a:spcPts val="3500"/>
              </a:lnSpc>
              <a:spcBef>
                <a:spcPct val="0"/>
              </a:spcBef>
              <a:spcAft>
                <a:spcPct val="0"/>
              </a:spcAft>
              <a:buClrTx/>
              <a:buSzTx/>
              <a:buFontTx/>
              <a:buNone/>
              <a:tabLst/>
              <a:defRPr/>
            </a:pPr>
            <a:endParaRPr kumimoji="0" lang="ca-ES" sz="3200" b="1" i="0" u="none" strike="noStrike" kern="0" cap="none" spc="0" normalizeH="0" baseline="0" noProof="0" dirty="0">
              <a:ln>
                <a:noFill/>
              </a:ln>
              <a:solidFill>
                <a:srgbClr val="C00000"/>
              </a:solidFill>
              <a:effectLst/>
              <a:uLnTx/>
              <a:uFillTx/>
              <a:latin typeface="Arial Italic" charset="0"/>
              <a:ea typeface="Arial Italic" charset="0"/>
              <a:cs typeface="Arial Italic" charset="0"/>
              <a:sym typeface="Arial Italic" charset="0"/>
            </a:endParaRPr>
          </a:p>
        </p:txBody>
      </p:sp>
      <p:sp>
        <p:nvSpPr>
          <p:cNvPr id="11"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40</a:t>
            </a:fld>
            <a:endParaRPr lang="es-ES_tradnl" sz="1050" b="0" dirty="0">
              <a:solidFill>
                <a:schemeClr val="bg1">
                  <a:lumMod val="50000"/>
                </a:schemeClr>
              </a:solidFill>
            </a:endParaRPr>
          </a:p>
        </p:txBody>
      </p:sp>
      <p:sp>
        <p:nvSpPr>
          <p:cNvPr id="7" name="Títol 1"/>
          <p:cNvSpPr>
            <a:spLocks noGrp="1"/>
          </p:cNvSpPr>
          <p:nvPr>
            <p:ph type="title" idx="4294967295"/>
          </p:nvPr>
        </p:nvSpPr>
        <p:spPr>
          <a:xfrm>
            <a:off x="682625" y="188690"/>
            <a:ext cx="7773988" cy="1008062"/>
          </a:xfrm>
        </p:spPr>
        <p:txBody>
          <a:bodyPr/>
          <a:lstStyle/>
          <a:p>
            <a:r>
              <a:rPr lang="ca-ES" sz="3200" dirty="0" smtClean="0">
                <a:latin typeface="Arial Italic" charset="0"/>
                <a:ea typeface="Arial Italic" charset="0"/>
                <a:cs typeface="Arial Italic" charset="0"/>
                <a:sym typeface="Arial Italic" charset="0"/>
              </a:rPr>
              <a:t>Models internacionals </a:t>
            </a:r>
            <a:r>
              <a:rPr lang="ca-ES" sz="3200" dirty="0" smtClean="0">
                <a:latin typeface="Arial" pitchFamily="34" charset="0"/>
                <a:cs typeface="Arial" pitchFamily="34" charset="0"/>
              </a:rPr>
              <a:t>- Europa</a:t>
            </a:r>
            <a:endParaRPr lang="ca-ES" sz="3200" dirty="0">
              <a:latin typeface="Arial" pitchFamily="34" charset="0"/>
              <a:cs typeface="Arial" pitchFamily="34" charset="0"/>
            </a:endParaRPr>
          </a:p>
        </p:txBody>
      </p:sp>
      <p:sp>
        <p:nvSpPr>
          <p:cNvPr id="8" name="QuadreDeText 7"/>
          <p:cNvSpPr txBox="1"/>
          <p:nvPr/>
        </p:nvSpPr>
        <p:spPr>
          <a:xfrm>
            <a:off x="5076056" y="6309320"/>
            <a:ext cx="3600400" cy="261610"/>
          </a:xfrm>
          <a:prstGeom prst="rect">
            <a:avLst/>
          </a:prstGeom>
          <a:noFill/>
        </p:spPr>
        <p:txBody>
          <a:bodyPr wrap="square" rtlCol="0">
            <a:spAutoFit/>
          </a:bodyPr>
          <a:lstStyle/>
          <a:p>
            <a:pPr algn="r"/>
            <a:r>
              <a:rPr lang="en-US" sz="1100" b="0" dirty="0" smtClean="0"/>
              <a:t>EMCDDA report, 2016</a:t>
            </a:r>
            <a:endParaRPr lang="ca-ES" sz="1100" dirty="0"/>
          </a:p>
        </p:txBody>
      </p:sp>
    </p:spTree>
    <p:extLst>
      <p:ext uri="{BB962C8B-B14F-4D97-AF65-F5344CB8AC3E}">
        <p14:creationId xmlns:p14="http://schemas.microsoft.com/office/powerpoint/2010/main" val="381773650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41</a:t>
            </a:fld>
            <a:endParaRPr lang="es-ES_tradnl" sz="1050" b="0" dirty="0">
              <a:solidFill>
                <a:srgbClr val="FFFFFF">
                  <a:lumMod val="50000"/>
                </a:srgbClr>
              </a:solidFill>
            </a:endParaRPr>
          </a:p>
        </p:txBody>
      </p:sp>
      <p:sp>
        <p:nvSpPr>
          <p:cNvPr id="2" name="1 Rectángulo redondeado"/>
          <p:cNvSpPr/>
          <p:nvPr/>
        </p:nvSpPr>
        <p:spPr bwMode="auto">
          <a:xfrm>
            <a:off x="5364088" y="5229200"/>
            <a:ext cx="3384416" cy="468000"/>
          </a:xfrm>
          <a:prstGeom prst="roundRect">
            <a:avLst>
              <a:gd name="adj" fmla="val 37529"/>
            </a:avLst>
          </a:prstGeom>
          <a:solidFill>
            <a:srgbClr val="000000">
              <a:alpha val="72157"/>
            </a:srgbClr>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ca-ES">
              <a:solidFill>
                <a:srgbClr val="000000"/>
              </a:solidFill>
            </a:endParaRPr>
          </a:p>
        </p:txBody>
      </p:sp>
      <p:sp>
        <p:nvSpPr>
          <p:cNvPr id="5" name="Rectangle 2"/>
          <p:cNvSpPr txBox="1">
            <a:spLocks noChangeArrowheads="1"/>
          </p:cNvSpPr>
          <p:nvPr/>
        </p:nvSpPr>
        <p:spPr bwMode="auto">
          <a:xfrm>
            <a:off x="1259632" y="2833186"/>
            <a:ext cx="7197900" cy="4124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0182" algn="r">
              <a:spcBef>
                <a:spcPct val="0"/>
              </a:spcBef>
            </a:pPr>
            <a:r>
              <a:rPr lang="ca-ES" sz="4800" dirty="0" smtClean="0">
                <a:solidFill>
                  <a:srgbClr val="C00000"/>
                </a:solidFill>
                <a:ea typeface="Arial Unicode MS" pitchFamily="34" charset="-128"/>
                <a:cs typeface="Arial Unicode MS" pitchFamily="34" charset="-128"/>
              </a:rPr>
              <a:t>SITUACIÓ ACTUAL</a:t>
            </a:r>
          </a:p>
          <a:p>
            <a:pPr marL="40182" algn="r">
              <a:spcBef>
                <a:spcPts val="1200"/>
              </a:spcBef>
            </a:pPr>
            <a:r>
              <a:rPr lang="ca-ES" sz="3200" kern="0" dirty="0" smtClean="0">
                <a:solidFill>
                  <a:srgbClr val="000000"/>
                </a:solidFill>
                <a:ea typeface="Arial Unicode MS" pitchFamily="34" charset="-128"/>
                <a:cs typeface="Arial Unicode MS" pitchFamily="34" charset="-128"/>
              </a:rPr>
              <a:t>Marc normatiu</a:t>
            </a:r>
          </a:p>
          <a:p>
            <a:pPr marL="40182" algn="r">
              <a:spcBef>
                <a:spcPts val="0"/>
              </a:spcBef>
            </a:pPr>
            <a:r>
              <a:rPr lang="ca-ES" sz="3200" kern="0" dirty="0" smtClean="0">
                <a:solidFill>
                  <a:srgbClr val="000000"/>
                </a:solidFill>
                <a:ea typeface="Arial Unicode MS" pitchFamily="34" charset="-128"/>
                <a:cs typeface="Arial Unicode MS" pitchFamily="34" charset="-128"/>
              </a:rPr>
              <a:t>Clubs i associacions</a:t>
            </a:r>
            <a:endParaRPr lang="ca-ES" sz="3200" kern="0" dirty="0">
              <a:solidFill>
                <a:srgbClr val="000000"/>
              </a:solidFill>
              <a:ea typeface="Arial Unicode MS" pitchFamily="34" charset="-128"/>
              <a:cs typeface="Arial Unicode MS" pitchFamily="34" charset="-128"/>
            </a:endParaRPr>
          </a:p>
          <a:p>
            <a:pPr marL="40182" algn="r">
              <a:spcBef>
                <a:spcPct val="0"/>
              </a:spcBef>
            </a:pPr>
            <a:r>
              <a:rPr lang="ca-ES" sz="3200" kern="0" dirty="0">
                <a:ea typeface="Arial Unicode MS" pitchFamily="34" charset="-128"/>
                <a:cs typeface="Arial Unicode MS" pitchFamily="34" charset="-128"/>
              </a:rPr>
              <a:t>Tendències de </a:t>
            </a:r>
            <a:r>
              <a:rPr lang="ca-ES" sz="3200" kern="0" dirty="0" smtClean="0">
                <a:ea typeface="Arial Unicode MS" pitchFamily="34" charset="-128"/>
                <a:cs typeface="Arial Unicode MS" pitchFamily="34" charset="-128"/>
              </a:rPr>
              <a:t>Consum</a:t>
            </a:r>
          </a:p>
          <a:p>
            <a:pPr marL="40182" algn="r">
              <a:spcBef>
                <a:spcPct val="0"/>
              </a:spcBef>
            </a:pPr>
            <a:r>
              <a:rPr lang="ca-ES" sz="3200" kern="0" dirty="0" smtClean="0">
                <a:solidFill>
                  <a:schemeClr val="bg1"/>
                </a:solidFill>
                <a:ea typeface="Arial Unicode MS" pitchFamily="34" charset="-128"/>
                <a:cs typeface="Arial Unicode MS" pitchFamily="34" charset="-128"/>
              </a:rPr>
              <a:t>Intervencions </a:t>
            </a:r>
          </a:p>
          <a:p>
            <a:pPr marL="40182" algn="r">
              <a:spcBef>
                <a:spcPct val="0"/>
              </a:spcBef>
            </a:pPr>
            <a:endParaRPr lang="ca-ES" sz="3200" kern="0" dirty="0" smtClean="0">
              <a:solidFill>
                <a:srgbClr val="FFFFFF"/>
              </a:solidFill>
              <a:ea typeface="Arial Unicode MS" pitchFamily="34" charset="-128"/>
              <a:cs typeface="Arial Unicode MS" pitchFamily="34" charset="-128"/>
            </a:endParaRPr>
          </a:p>
          <a:p>
            <a:pPr marL="40182" algn="r">
              <a:spcBef>
                <a:spcPct val="0"/>
              </a:spcBef>
            </a:pPr>
            <a:endParaRPr lang="ca-ES" sz="4400" kern="0" dirty="0">
              <a:solidFill>
                <a:srgbClr val="000000"/>
              </a:solidFill>
              <a:cs typeface="ＭＳ Ｐゴシック" pitchFamily="54" charset="-128"/>
            </a:endParaRPr>
          </a:p>
        </p:txBody>
      </p:sp>
      <p:sp>
        <p:nvSpPr>
          <p:cNvPr id="6" name="Line 7"/>
          <p:cNvSpPr>
            <a:spLocks noChangeShapeType="1"/>
          </p:cNvSpPr>
          <p:nvPr/>
        </p:nvSpPr>
        <p:spPr bwMode="auto">
          <a:xfrm>
            <a:off x="762000" y="3573016"/>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4017047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bwMode="auto">
          <a:xfrm>
            <a:off x="739889" y="1344825"/>
            <a:ext cx="7648535" cy="5324536"/>
          </a:xfrm>
          <a:prstGeom prst="roundRect">
            <a:avLst>
              <a:gd name="adj" fmla="val 5387"/>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Intervencions</a:t>
            </a:r>
            <a:endParaRPr lang="ca-ES" sz="3600" dirty="0">
              <a:latin typeface="Arial" pitchFamily="34" charset="0"/>
              <a:cs typeface="Arial" pitchFamily="34" charset="0"/>
            </a:endParaRPr>
          </a:p>
        </p:txBody>
      </p:sp>
      <p:sp>
        <p:nvSpPr>
          <p:cNvPr id="5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42</a:t>
            </a:fld>
            <a:endParaRPr lang="es-ES_tradnl" sz="1050" b="0" dirty="0">
              <a:solidFill>
                <a:srgbClr val="FFFFFF">
                  <a:lumMod val="50000"/>
                </a:srgbClr>
              </a:solidFill>
            </a:endParaRPr>
          </a:p>
        </p:txBody>
      </p:sp>
      <p:sp>
        <p:nvSpPr>
          <p:cNvPr id="12" name="QuadreDeText 11"/>
          <p:cNvSpPr txBox="1"/>
          <p:nvPr/>
        </p:nvSpPr>
        <p:spPr>
          <a:xfrm>
            <a:off x="899592" y="1414517"/>
            <a:ext cx="8208912" cy="646331"/>
          </a:xfrm>
          <a:prstGeom prst="rect">
            <a:avLst/>
          </a:prstGeom>
          <a:noFill/>
        </p:spPr>
        <p:txBody>
          <a:bodyPr wrap="square" rtlCol="0">
            <a:spAutoFit/>
          </a:bodyPr>
          <a:lstStyle/>
          <a:p>
            <a:pPr marL="179388" indent="-179388" eaLnBrk="0" hangingPunct="0">
              <a:spcBef>
                <a:spcPts val="0"/>
              </a:spcBef>
              <a:spcAft>
                <a:spcPts val="2400"/>
              </a:spcAft>
              <a:buClr>
                <a:srgbClr val="C00000"/>
              </a:buClr>
              <a:buSzPct val="100000"/>
              <a:buFont typeface="Arial" panose="020B0604020202020204" pitchFamily="34" charset="0"/>
              <a:buChar char="•"/>
              <a:defRPr/>
            </a:pPr>
            <a:r>
              <a:rPr lang="es-ES" sz="1800" b="0" spc="-50" dirty="0" err="1" smtClean="0">
                <a:solidFill>
                  <a:srgbClr val="000000"/>
                </a:solidFill>
                <a:latin typeface="Arial"/>
                <a:ea typeface="+mn-ea"/>
              </a:rPr>
              <a:t>Classificació</a:t>
            </a:r>
            <a:r>
              <a:rPr lang="es-ES" sz="1800" b="0" spc="-50" dirty="0" smtClean="0">
                <a:solidFill>
                  <a:srgbClr val="000000"/>
                </a:solidFill>
                <a:latin typeface="Arial"/>
                <a:ea typeface="+mn-ea"/>
              </a:rPr>
              <a:t> específica </a:t>
            </a:r>
            <a:r>
              <a:rPr lang="es-ES" sz="1800" spc="-50" dirty="0" smtClean="0">
                <a:solidFill>
                  <a:srgbClr val="000000"/>
                </a:solidFill>
                <a:latin typeface="Arial"/>
                <a:ea typeface="+mn-ea"/>
              </a:rPr>
              <a:t>“</a:t>
            </a:r>
            <a:r>
              <a:rPr lang="es-ES" sz="1800" spc="-50" dirty="0" err="1" smtClean="0">
                <a:solidFill>
                  <a:srgbClr val="000000"/>
                </a:solidFill>
                <a:latin typeface="Arial"/>
                <a:ea typeface="+mn-ea"/>
              </a:rPr>
              <a:t>consumidors</a:t>
            </a:r>
            <a:r>
              <a:rPr lang="es-ES" sz="1800" spc="-50" dirty="0" smtClean="0">
                <a:solidFill>
                  <a:srgbClr val="000000"/>
                </a:solidFill>
                <a:latin typeface="Arial"/>
                <a:ea typeface="+mn-ea"/>
              </a:rPr>
              <a:t> de </a:t>
            </a:r>
            <a:r>
              <a:rPr lang="es-ES" sz="1800" spc="-50" dirty="0" err="1" smtClean="0">
                <a:solidFill>
                  <a:srgbClr val="000000"/>
                </a:solidFill>
                <a:latin typeface="Arial"/>
                <a:ea typeface="+mn-ea"/>
              </a:rPr>
              <a:t>cànnabis</a:t>
            </a:r>
            <a:r>
              <a:rPr lang="es-ES" sz="1800" spc="-50" dirty="0" smtClean="0">
                <a:solidFill>
                  <a:srgbClr val="000000"/>
                </a:solidFill>
                <a:latin typeface="Arial"/>
                <a:ea typeface="+mn-ea"/>
              </a:rPr>
              <a:t>” </a:t>
            </a:r>
            <a:r>
              <a:rPr lang="es-ES" sz="1800" b="0" spc="-50" dirty="0" smtClean="0">
                <a:solidFill>
                  <a:srgbClr val="000000"/>
                </a:solidFill>
                <a:latin typeface="Arial"/>
                <a:ea typeface="+mn-ea"/>
              </a:rPr>
              <a:t>en el </a:t>
            </a:r>
            <a:r>
              <a:rPr lang="es-ES" sz="1800" u="sng" spc="-50" dirty="0" smtClean="0">
                <a:solidFill>
                  <a:srgbClr val="000000"/>
                </a:solidFill>
                <a:latin typeface="Arial"/>
                <a:ea typeface="+mn-ea"/>
              </a:rPr>
              <a:t>Registre </a:t>
            </a:r>
            <a:r>
              <a:rPr lang="es-ES" sz="1800" u="sng" spc="-50" dirty="0" err="1" smtClean="0">
                <a:solidFill>
                  <a:srgbClr val="000000"/>
                </a:solidFill>
                <a:latin typeface="Arial"/>
                <a:ea typeface="+mn-ea"/>
              </a:rPr>
              <a:t>d’Associacions</a:t>
            </a:r>
            <a:r>
              <a:rPr lang="es-ES" sz="1800" spc="-50" dirty="0" smtClean="0">
                <a:solidFill>
                  <a:srgbClr val="000000"/>
                </a:solidFill>
                <a:latin typeface="Arial"/>
                <a:ea typeface="+mn-ea"/>
              </a:rPr>
              <a:t> </a:t>
            </a:r>
            <a:r>
              <a:rPr lang="es-ES" sz="1800" b="0" spc="-50" dirty="0" smtClean="0">
                <a:solidFill>
                  <a:srgbClr val="000000"/>
                </a:solidFill>
                <a:latin typeface="Arial"/>
                <a:ea typeface="+mn-ea"/>
              </a:rPr>
              <a:t>de la Generalitat de Catalunya, (</a:t>
            </a:r>
            <a:r>
              <a:rPr lang="es-ES" sz="1800" b="0" spc="-50" dirty="0" err="1" smtClean="0">
                <a:solidFill>
                  <a:srgbClr val="000000"/>
                </a:solidFill>
                <a:latin typeface="Arial"/>
                <a:ea typeface="+mn-ea"/>
              </a:rPr>
              <a:t>maig</a:t>
            </a:r>
            <a:r>
              <a:rPr lang="es-ES" sz="1800" b="0" spc="-50" dirty="0" smtClean="0">
                <a:solidFill>
                  <a:srgbClr val="000000"/>
                </a:solidFill>
                <a:latin typeface="Arial"/>
                <a:ea typeface="+mn-ea"/>
              </a:rPr>
              <a:t> 2015)</a:t>
            </a:r>
            <a:endParaRPr lang="es-ES" sz="1800" spc="-50" dirty="0" smtClean="0">
              <a:solidFill>
                <a:srgbClr val="000000"/>
              </a:solidFill>
              <a:latin typeface="Arial"/>
              <a:ea typeface="+mn-ea"/>
            </a:endParaRPr>
          </a:p>
        </p:txBody>
      </p:sp>
      <p:grpSp>
        <p:nvGrpSpPr>
          <p:cNvPr id="2" name="1 Grupo"/>
          <p:cNvGrpSpPr>
            <a:grpSpLocks noChangeAspect="1"/>
          </p:cNvGrpSpPr>
          <p:nvPr/>
        </p:nvGrpSpPr>
        <p:grpSpPr>
          <a:xfrm>
            <a:off x="1141509" y="2204864"/>
            <a:ext cx="6958883" cy="4176464"/>
            <a:chOff x="997589" y="2132855"/>
            <a:chExt cx="7318827" cy="4392489"/>
          </a:xfrm>
        </p:grpSpPr>
        <p:pic>
          <p:nvPicPr>
            <p:cNvPr id="1027" name="Picture 3"/>
            <p:cNvPicPr>
              <a:picLocks noChangeAspect="1" noChangeArrowheads="1"/>
            </p:cNvPicPr>
            <p:nvPr/>
          </p:nvPicPr>
          <p:blipFill>
            <a:blip r:embed="rId3" cstate="print"/>
            <a:srcRect/>
            <a:stretch>
              <a:fillRect/>
            </a:stretch>
          </p:blipFill>
          <p:spPr bwMode="auto">
            <a:xfrm>
              <a:off x="997589" y="2132855"/>
              <a:ext cx="7318827" cy="4392489"/>
            </a:xfrm>
            <a:prstGeom prst="rect">
              <a:avLst/>
            </a:prstGeom>
            <a:ln>
              <a:noFill/>
            </a:ln>
            <a:effectLst>
              <a:outerShdw blurRad="292100" dist="139700" dir="2700000" algn="tl" rotWithShape="0">
                <a:srgbClr val="333333">
                  <a:alpha val="65000"/>
                </a:srgbClr>
              </a:outerShdw>
            </a:effectLst>
          </p:spPr>
        </p:pic>
        <p:sp>
          <p:nvSpPr>
            <p:cNvPr id="7" name="Rectangle arrodonit 6"/>
            <p:cNvSpPr/>
            <p:nvPr/>
          </p:nvSpPr>
          <p:spPr bwMode="auto">
            <a:xfrm>
              <a:off x="1259632" y="6093296"/>
              <a:ext cx="3096344" cy="432048"/>
            </a:xfrm>
            <a:prstGeom prst="roundRect">
              <a:avLst/>
            </a:prstGeom>
            <a:noFill/>
            <a:ln w="19050" cap="flat" cmpd="sng" algn="ctr">
              <a:solidFill>
                <a:schemeClr val="tx1">
                  <a:lumMod val="65000"/>
                  <a:lumOff val="35000"/>
                </a:schemeClr>
              </a:solidFill>
              <a:prstDash val="solid"/>
              <a:round/>
              <a:headEnd type="none" w="med" len="med"/>
              <a:tailEnd type="none" w="med" len="med"/>
            </a:ln>
            <a:effectLst>
              <a:glow rad="38100">
                <a:schemeClr val="accent4">
                  <a:satMod val="175000"/>
                  <a:alpha val="3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grpSp>
    </p:spTree>
    <p:extLst>
      <p:ext uri="{BB962C8B-B14F-4D97-AF65-F5344CB8AC3E}">
        <p14:creationId xmlns:p14="http://schemas.microsoft.com/office/powerpoint/2010/main" val="42873530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redondeado"/>
          <p:cNvSpPr/>
          <p:nvPr/>
        </p:nvSpPr>
        <p:spPr bwMode="auto">
          <a:xfrm>
            <a:off x="883905" y="1844823"/>
            <a:ext cx="7792551" cy="4680521"/>
          </a:xfrm>
          <a:prstGeom prst="roundRect">
            <a:avLst>
              <a:gd name="adj" fmla="val 6413"/>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Intervencions</a:t>
            </a:r>
            <a:endParaRPr lang="ca-ES" sz="3600" dirty="0">
              <a:latin typeface="Arial" pitchFamily="34" charset="0"/>
              <a:cs typeface="Arial" pitchFamily="34" charset="0"/>
            </a:endParaRPr>
          </a:p>
        </p:txBody>
      </p:sp>
      <p:sp>
        <p:nvSpPr>
          <p:cNvPr id="5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43</a:t>
            </a:fld>
            <a:endParaRPr lang="es-ES_tradnl" sz="1050" b="0" dirty="0">
              <a:solidFill>
                <a:srgbClr val="FFFFFF">
                  <a:lumMod val="50000"/>
                </a:srgbClr>
              </a:solidFill>
            </a:endParaRPr>
          </a:p>
        </p:txBody>
      </p:sp>
      <p:sp>
        <p:nvSpPr>
          <p:cNvPr id="12" name="QuadreDeText 11"/>
          <p:cNvSpPr txBox="1"/>
          <p:nvPr/>
        </p:nvSpPr>
        <p:spPr>
          <a:xfrm>
            <a:off x="684783" y="1344825"/>
            <a:ext cx="8423721" cy="892552"/>
          </a:xfrm>
          <a:prstGeom prst="rect">
            <a:avLst/>
          </a:prstGeom>
          <a:noFill/>
        </p:spPr>
        <p:txBody>
          <a:bodyPr wrap="square" rtlCol="0">
            <a:spAutoFit/>
          </a:bodyPr>
          <a:lstStyle/>
          <a:p>
            <a:pPr marL="179388" indent="-179388" eaLnBrk="0" hangingPunct="0">
              <a:spcBef>
                <a:spcPts val="0"/>
              </a:spcBef>
              <a:spcAft>
                <a:spcPts val="1200"/>
              </a:spcAft>
              <a:buClr>
                <a:srgbClr val="C00000"/>
              </a:buClr>
              <a:buSzPct val="100000"/>
              <a:defRPr/>
            </a:pPr>
            <a:r>
              <a:rPr lang="ca-ES" sz="2400" spc="-50" dirty="0" smtClean="0">
                <a:solidFill>
                  <a:schemeClr val="bg2">
                    <a:lumMod val="60000"/>
                    <a:lumOff val="40000"/>
                  </a:schemeClr>
                </a:solidFill>
                <a:latin typeface="Arial"/>
              </a:rPr>
              <a:t>Impuls a la recerca: </a:t>
            </a:r>
          </a:p>
          <a:p>
            <a:pPr marL="450850" indent="-179388" eaLnBrk="0" hangingPunct="0">
              <a:spcBef>
                <a:spcPts val="0"/>
              </a:spcBef>
              <a:spcAft>
                <a:spcPts val="2400"/>
              </a:spcAft>
              <a:buClr>
                <a:srgbClr val="C00000"/>
              </a:buClr>
              <a:buSzPct val="100000"/>
              <a:buFont typeface="Arial" panose="020B0604020202020204" pitchFamily="34" charset="0"/>
              <a:buChar char="•"/>
              <a:defRPr/>
            </a:pPr>
            <a:r>
              <a:rPr lang="ca-ES" sz="1800" u="sng" spc="-50" dirty="0" smtClean="0">
                <a:solidFill>
                  <a:srgbClr val="000000"/>
                </a:solidFill>
                <a:latin typeface="Arial"/>
              </a:rPr>
              <a:t>Sobre la Unitat de Porro Estàndard</a:t>
            </a:r>
            <a:r>
              <a:rPr lang="ca-ES" sz="1800" spc="-50" dirty="0" smtClean="0">
                <a:solidFill>
                  <a:srgbClr val="000000"/>
                </a:solidFill>
                <a:latin typeface="Arial"/>
              </a:rPr>
              <a:t> (</a:t>
            </a:r>
            <a:r>
              <a:rPr lang="ca-ES" sz="1800" spc="-50" dirty="0" err="1" smtClean="0">
                <a:solidFill>
                  <a:srgbClr val="000000"/>
                </a:solidFill>
                <a:latin typeface="Arial"/>
              </a:rPr>
              <a:t>UPE</a:t>
            </a:r>
            <a:r>
              <a:rPr lang="ca-ES" sz="1800" spc="-50" dirty="0" smtClean="0">
                <a:solidFill>
                  <a:srgbClr val="000000"/>
                </a:solidFill>
                <a:latin typeface="Arial"/>
              </a:rPr>
              <a:t>)</a:t>
            </a:r>
            <a:endParaRPr lang="es-ES" sz="1800" spc="-50" dirty="0" smtClean="0">
              <a:solidFill>
                <a:srgbClr val="000000"/>
              </a:solidFill>
              <a:latin typeface="Arial"/>
              <a:ea typeface="+mn-ea"/>
            </a:endParaRPr>
          </a:p>
        </p:txBody>
      </p:sp>
      <p:sp>
        <p:nvSpPr>
          <p:cNvPr id="3" name="AutoShape 2" descr="Resultat d'imatges de Psychol M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4" name="AutoShape 4" descr="Resultat d'imatges de Psychol Me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0" name="Rectangle 19"/>
          <p:cNvSpPr/>
          <p:nvPr/>
        </p:nvSpPr>
        <p:spPr>
          <a:xfrm>
            <a:off x="-1620688" y="5949860"/>
            <a:ext cx="8691327" cy="200055"/>
          </a:xfrm>
          <a:prstGeom prst="rect">
            <a:avLst/>
          </a:prstGeom>
        </p:spPr>
        <p:txBody>
          <a:bodyPr>
            <a:spAutoFit/>
          </a:bodyPr>
          <a:lstStyle/>
          <a:p>
            <a:pPr algn="r"/>
            <a:r>
              <a:rPr lang="ca-ES" sz="700" b="0" dirty="0" smtClean="0"/>
              <a:t>https://www.ncbi.nlm.nih.gov/pubmed/27556867</a:t>
            </a:r>
            <a:endParaRPr lang="ca-ES" sz="700" b="0" dirty="0"/>
          </a:p>
        </p:txBody>
      </p:sp>
      <p:grpSp>
        <p:nvGrpSpPr>
          <p:cNvPr id="10" name="9 Grupo"/>
          <p:cNvGrpSpPr/>
          <p:nvPr/>
        </p:nvGrpSpPr>
        <p:grpSpPr>
          <a:xfrm>
            <a:off x="1274941" y="2385328"/>
            <a:ext cx="7340198" cy="3996000"/>
            <a:chOff x="899255" y="2274429"/>
            <a:chExt cx="7340198" cy="3996000"/>
          </a:xfrm>
        </p:grpSpPr>
        <p:sp>
          <p:nvSpPr>
            <p:cNvPr id="9" name="8 Rectángulo"/>
            <p:cNvSpPr/>
            <p:nvPr/>
          </p:nvSpPr>
          <p:spPr bwMode="auto">
            <a:xfrm>
              <a:off x="905272" y="2274429"/>
              <a:ext cx="7056000" cy="3996000"/>
            </a:xfrm>
            <a:prstGeom prst="rect">
              <a:avLst/>
            </a:prstGeom>
            <a:solidFill>
              <a:srgbClr val="F8F6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pic>
          <p:nvPicPr>
            <p:cNvPr id="4106"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22356"/>
            <a:stretch/>
          </p:blipFill>
          <p:spPr bwMode="auto">
            <a:xfrm>
              <a:off x="905272" y="2842115"/>
              <a:ext cx="6596567" cy="3340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Imatge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9089"/>
            <a:stretch/>
          </p:blipFill>
          <p:spPr bwMode="auto">
            <a:xfrm>
              <a:off x="6716594" y="2998594"/>
              <a:ext cx="1522859" cy="75155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3572">
              <a:off x="7129151" y="3903658"/>
              <a:ext cx="964394" cy="1285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descr="Resultat d'imatges de subst use misu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1030" y="4904238"/>
              <a:ext cx="900587" cy="1278834"/>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498639" y="3789040"/>
              <a:ext cx="4572000" cy="200055"/>
            </a:xfrm>
            <a:prstGeom prst="rect">
              <a:avLst/>
            </a:prstGeom>
          </p:spPr>
          <p:txBody>
            <a:bodyPr>
              <a:spAutoFit/>
            </a:bodyPr>
            <a:lstStyle/>
            <a:p>
              <a:pPr algn="r"/>
              <a:r>
                <a:rPr lang="ca-ES" sz="700" b="0" dirty="0"/>
                <a:t>http://www.adicciones.es/index.php/adicciones/article/view/721</a:t>
              </a:r>
            </a:p>
          </p:txBody>
        </p:sp>
        <p:sp>
          <p:nvSpPr>
            <p:cNvPr id="8" name="7 Rectángulo"/>
            <p:cNvSpPr/>
            <p:nvPr/>
          </p:nvSpPr>
          <p:spPr>
            <a:xfrm>
              <a:off x="2498639" y="4864397"/>
              <a:ext cx="4572000" cy="200055"/>
            </a:xfrm>
            <a:prstGeom prst="rect">
              <a:avLst/>
            </a:prstGeom>
          </p:spPr>
          <p:txBody>
            <a:bodyPr>
              <a:spAutoFit/>
            </a:bodyPr>
            <a:lstStyle/>
            <a:p>
              <a:pPr algn="r"/>
              <a:r>
                <a:rPr lang="ca-ES" sz="700" b="0" dirty="0"/>
                <a:t>https://www.ncbi.nlm.nih.gov/pubmed/25366671</a:t>
              </a:r>
            </a:p>
          </p:txBody>
        </p:sp>
        <p:pic>
          <p:nvPicPr>
            <p:cNvPr id="41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255" y="2274429"/>
              <a:ext cx="7092000" cy="69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ectangle 20"/>
          <p:cNvSpPr/>
          <p:nvPr/>
        </p:nvSpPr>
        <p:spPr>
          <a:xfrm>
            <a:off x="4211960" y="6036677"/>
            <a:ext cx="3218719" cy="200635"/>
          </a:xfrm>
          <a:prstGeom prst="rect">
            <a:avLst/>
          </a:prstGeom>
        </p:spPr>
        <p:txBody>
          <a:bodyPr wrap="square">
            <a:spAutoFit/>
          </a:bodyPr>
          <a:lstStyle/>
          <a:p>
            <a:pPr algn="r"/>
            <a:r>
              <a:rPr lang="ca-ES" sz="700" b="0" dirty="0"/>
              <a:t>https://www.ncbi.nlm.nih.gov/pubmed/27556867</a:t>
            </a:r>
          </a:p>
        </p:txBody>
      </p:sp>
    </p:spTree>
    <p:extLst>
      <p:ext uri="{BB962C8B-B14F-4D97-AF65-F5344CB8AC3E}">
        <p14:creationId xmlns:p14="http://schemas.microsoft.com/office/powerpoint/2010/main" val="428735309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redondeado"/>
          <p:cNvSpPr/>
          <p:nvPr/>
        </p:nvSpPr>
        <p:spPr bwMode="auto">
          <a:xfrm>
            <a:off x="883905" y="2780927"/>
            <a:ext cx="7792551" cy="3893143"/>
          </a:xfrm>
          <a:prstGeom prst="roundRect">
            <a:avLst>
              <a:gd name="adj" fmla="val 4320"/>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18" name="17 Rectángulo redondeado"/>
          <p:cNvSpPr/>
          <p:nvPr/>
        </p:nvSpPr>
        <p:spPr bwMode="auto">
          <a:xfrm>
            <a:off x="883905" y="1844825"/>
            <a:ext cx="7792551" cy="754190"/>
          </a:xfrm>
          <a:prstGeom prst="roundRect">
            <a:avLst>
              <a:gd name="adj" fmla="val 16517"/>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13" name="Rectangle 12"/>
          <p:cNvSpPr/>
          <p:nvPr/>
        </p:nvSpPr>
        <p:spPr bwMode="auto">
          <a:xfrm>
            <a:off x="1187623" y="3990543"/>
            <a:ext cx="4752529" cy="2102753"/>
          </a:xfrm>
          <a:prstGeom prst="rect">
            <a:avLst/>
          </a:pr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Intervencions</a:t>
            </a:r>
            <a:endParaRPr lang="ca-ES" sz="3600" dirty="0">
              <a:latin typeface="Arial" pitchFamily="34" charset="0"/>
              <a:cs typeface="Arial" pitchFamily="34" charset="0"/>
            </a:endParaRPr>
          </a:p>
        </p:txBody>
      </p:sp>
      <p:sp>
        <p:nvSpPr>
          <p:cNvPr id="5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44</a:t>
            </a:fld>
            <a:endParaRPr lang="es-ES_tradnl" sz="1050" b="0" dirty="0">
              <a:solidFill>
                <a:srgbClr val="FFFFFF">
                  <a:lumMod val="50000"/>
                </a:srgbClr>
              </a:solidFill>
            </a:endParaRPr>
          </a:p>
        </p:txBody>
      </p:sp>
      <p:sp>
        <p:nvSpPr>
          <p:cNvPr id="12" name="QuadreDeText 11"/>
          <p:cNvSpPr txBox="1"/>
          <p:nvPr/>
        </p:nvSpPr>
        <p:spPr>
          <a:xfrm>
            <a:off x="683568" y="1344825"/>
            <a:ext cx="8208912" cy="2508379"/>
          </a:xfrm>
          <a:prstGeom prst="rect">
            <a:avLst/>
          </a:prstGeom>
          <a:noFill/>
        </p:spPr>
        <p:txBody>
          <a:bodyPr wrap="square" rtlCol="0">
            <a:spAutoFit/>
          </a:bodyPr>
          <a:lstStyle/>
          <a:p>
            <a:pPr marL="179388" indent="-179388" eaLnBrk="0" hangingPunct="0">
              <a:spcBef>
                <a:spcPts val="0"/>
              </a:spcBef>
              <a:spcAft>
                <a:spcPts val="1200"/>
              </a:spcAft>
              <a:buClr>
                <a:srgbClr val="C00000"/>
              </a:buClr>
              <a:buSzPct val="100000"/>
              <a:defRPr/>
            </a:pPr>
            <a:r>
              <a:rPr lang="ca-ES" sz="2400" spc="-50" dirty="0" smtClean="0">
                <a:solidFill>
                  <a:schemeClr val="bg2">
                    <a:lumMod val="60000"/>
                    <a:lumOff val="40000"/>
                  </a:schemeClr>
                </a:solidFill>
                <a:latin typeface="Arial"/>
              </a:rPr>
              <a:t>Impuls a la recerca: </a:t>
            </a:r>
          </a:p>
          <a:p>
            <a:pPr marL="363538" indent="-179388" eaLnBrk="0" hangingPunct="0">
              <a:spcBef>
                <a:spcPts val="0"/>
              </a:spcBef>
              <a:spcAft>
                <a:spcPts val="3800"/>
              </a:spcAft>
              <a:buClr>
                <a:srgbClr val="C00000"/>
              </a:buClr>
              <a:buSzPct val="100000"/>
              <a:buFont typeface="Arial" panose="020B0604020202020204" pitchFamily="34" charset="0"/>
              <a:buChar char="•"/>
              <a:defRPr/>
            </a:pPr>
            <a:r>
              <a:rPr lang="ca-ES" sz="1800" u="sng" spc="-50" dirty="0" smtClean="0">
                <a:solidFill>
                  <a:srgbClr val="000000"/>
                </a:solidFill>
                <a:latin typeface="Arial"/>
              </a:rPr>
              <a:t>Grup per a l’avaluació de l’impacte de la Resolució </a:t>
            </a:r>
            <a:r>
              <a:rPr lang="ca-ES" sz="1800" u="sng" spc="-50" dirty="0" err="1" smtClean="0">
                <a:solidFill>
                  <a:srgbClr val="000000"/>
                </a:solidFill>
                <a:latin typeface="Arial"/>
              </a:rPr>
              <a:t>SLT</a:t>
            </a:r>
            <a:r>
              <a:rPr lang="ca-ES" sz="1800" u="sng" spc="-50" dirty="0" smtClean="0">
                <a:solidFill>
                  <a:srgbClr val="000000"/>
                </a:solidFill>
                <a:latin typeface="Arial"/>
              </a:rPr>
              <a:t>/32/2015</a:t>
            </a:r>
            <a:r>
              <a:rPr lang="ca-ES" sz="1800" spc="-50" dirty="0" smtClean="0">
                <a:solidFill>
                  <a:srgbClr val="000000"/>
                </a:solidFill>
                <a:latin typeface="Arial"/>
              </a:rPr>
              <a:t> </a:t>
            </a:r>
            <a:br>
              <a:rPr lang="ca-ES" sz="1800" spc="-50" dirty="0" smtClean="0">
                <a:solidFill>
                  <a:srgbClr val="000000"/>
                </a:solidFill>
                <a:latin typeface="Arial"/>
              </a:rPr>
            </a:br>
            <a:r>
              <a:rPr lang="ca-ES" sz="1600" b="0" spc="-50" dirty="0" smtClean="0">
                <a:solidFill>
                  <a:srgbClr val="000000"/>
                </a:solidFill>
                <a:latin typeface="Arial"/>
              </a:rPr>
              <a:t>(Universitat de Vic, Universitat Pompeu Fabra, </a:t>
            </a:r>
            <a:r>
              <a:rPr lang="ca-ES" sz="1600" b="0" spc="-50" dirty="0" err="1" smtClean="0">
                <a:solidFill>
                  <a:srgbClr val="000000"/>
                </a:solidFill>
                <a:latin typeface="Arial"/>
              </a:rPr>
              <a:t>SGD</a:t>
            </a:r>
            <a:r>
              <a:rPr lang="ca-ES" sz="1600" b="0" spc="-50" dirty="0" smtClean="0">
                <a:solidFill>
                  <a:srgbClr val="000000"/>
                </a:solidFill>
                <a:latin typeface="Arial"/>
              </a:rPr>
              <a:t>)</a:t>
            </a:r>
            <a:endParaRPr lang="ca-ES" sz="1800" b="0" spc="-50" dirty="0" smtClean="0">
              <a:solidFill>
                <a:srgbClr val="000000"/>
              </a:solidFill>
              <a:latin typeface="Arial"/>
            </a:endParaRPr>
          </a:p>
          <a:p>
            <a:pPr marL="363538" indent="-179388" eaLnBrk="0" hangingPunct="0">
              <a:spcBef>
                <a:spcPts val="0"/>
              </a:spcBef>
              <a:spcAft>
                <a:spcPts val="2400"/>
              </a:spcAft>
              <a:buClr>
                <a:srgbClr val="C00000"/>
              </a:buClr>
              <a:buSzPct val="100000"/>
              <a:buFont typeface="Arial" panose="020B0604020202020204" pitchFamily="34" charset="0"/>
              <a:buChar char="•"/>
              <a:defRPr/>
            </a:pPr>
            <a:r>
              <a:rPr lang="ca-ES" sz="1800" u="sng" spc="-50" dirty="0" smtClean="0">
                <a:solidFill>
                  <a:srgbClr val="000000"/>
                </a:solidFill>
                <a:latin typeface="Arial"/>
              </a:rPr>
              <a:t>Projecte marc,</a:t>
            </a:r>
            <a:r>
              <a:rPr lang="ca-ES" sz="1800" spc="-50" dirty="0" smtClean="0">
                <a:solidFill>
                  <a:srgbClr val="000000"/>
                </a:solidFill>
                <a:latin typeface="Arial"/>
              </a:rPr>
              <a:t> </a:t>
            </a:r>
            <a:r>
              <a:rPr lang="ca-ES" sz="1600" b="0" spc="-50" dirty="0" smtClean="0">
                <a:solidFill>
                  <a:srgbClr val="000000"/>
                </a:solidFill>
                <a:latin typeface="Arial"/>
              </a:rPr>
              <a:t>per a l’avaluació del impacte de la </a:t>
            </a:r>
            <a:br>
              <a:rPr lang="ca-ES" sz="1600" b="0" spc="-50" dirty="0" smtClean="0">
                <a:solidFill>
                  <a:srgbClr val="000000"/>
                </a:solidFill>
                <a:latin typeface="Arial"/>
              </a:rPr>
            </a:br>
            <a:r>
              <a:rPr lang="ca-ES" sz="1600" b="0" spc="-50" dirty="0" smtClean="0">
                <a:solidFill>
                  <a:srgbClr val="000000"/>
                </a:solidFill>
                <a:latin typeface="Arial"/>
              </a:rPr>
              <a:t>implementació dels criteris orientatius en matèria de salut </a:t>
            </a:r>
            <a:br>
              <a:rPr lang="ca-ES" sz="1600" b="0" spc="-50" dirty="0" smtClean="0">
                <a:solidFill>
                  <a:srgbClr val="000000"/>
                </a:solidFill>
                <a:latin typeface="Arial"/>
              </a:rPr>
            </a:br>
            <a:r>
              <a:rPr lang="ca-ES" sz="1600" b="0" spc="-50" dirty="0" smtClean="0">
                <a:solidFill>
                  <a:srgbClr val="000000"/>
                </a:solidFill>
                <a:latin typeface="Arial"/>
              </a:rPr>
              <a:t>pública per les associacions, clubs </a:t>
            </a:r>
            <a:r>
              <a:rPr lang="ca-ES" sz="1600" b="0" spc="-50" dirty="0" err="1" smtClean="0">
                <a:solidFill>
                  <a:srgbClr val="000000"/>
                </a:solidFill>
                <a:latin typeface="Arial"/>
              </a:rPr>
              <a:t>cannàbics</a:t>
            </a:r>
            <a:r>
              <a:rPr lang="ca-ES" sz="1600" b="0" spc="-50" dirty="0" smtClean="0">
                <a:solidFill>
                  <a:srgbClr val="000000"/>
                </a:solidFill>
                <a:latin typeface="Arial"/>
              </a:rPr>
              <a:t> i els ajuntaments</a:t>
            </a:r>
            <a:r>
              <a:rPr lang="ca-ES" sz="1800" b="0" spc="-50" dirty="0" smtClean="0">
                <a:solidFill>
                  <a:srgbClr val="000000"/>
                </a:solidFill>
                <a:latin typeface="Arial"/>
              </a:rPr>
              <a:t>.</a:t>
            </a:r>
            <a:endParaRPr lang="es-ES" sz="1800" b="0" spc="-50" dirty="0" smtClean="0">
              <a:solidFill>
                <a:srgbClr val="000000"/>
              </a:solidFill>
              <a:latin typeface="Arial"/>
              <a:ea typeface="+mn-ea"/>
            </a:endParaRPr>
          </a:p>
        </p:txBody>
      </p:sp>
      <p:sp>
        <p:nvSpPr>
          <p:cNvPr id="11" name="Rectangle 10"/>
          <p:cNvSpPr/>
          <p:nvPr/>
        </p:nvSpPr>
        <p:spPr>
          <a:xfrm>
            <a:off x="827584" y="4072423"/>
            <a:ext cx="4968551" cy="1938992"/>
          </a:xfrm>
          <a:prstGeom prst="rect">
            <a:avLst/>
          </a:prstGeom>
        </p:spPr>
        <p:txBody>
          <a:bodyPr wrap="square">
            <a:spAutoFit/>
          </a:bodyPr>
          <a:lstStyle/>
          <a:p>
            <a:pPr lvl="1" algn="just">
              <a:spcBef>
                <a:spcPct val="0"/>
              </a:spcBef>
            </a:pPr>
            <a:r>
              <a:rPr lang="ca-ES" sz="1200" dirty="0" smtClean="0">
                <a:solidFill>
                  <a:srgbClr val="000000"/>
                </a:solidFill>
                <a:latin typeface="+mn-lt"/>
                <a:ea typeface="Calibri" pitchFamily="34" charset="0"/>
                <a:cs typeface="Mangal" pitchFamily="2"/>
              </a:rPr>
              <a:t>Tipus d’estudi</a:t>
            </a:r>
            <a:r>
              <a:rPr lang="ca-ES" sz="1200" b="0" dirty="0" smtClean="0">
                <a:solidFill>
                  <a:srgbClr val="000000"/>
                </a:solidFill>
                <a:latin typeface="+mn-lt"/>
                <a:ea typeface="Calibri" pitchFamily="34" charset="0"/>
                <a:cs typeface="Mangal" pitchFamily="2"/>
              </a:rPr>
              <a:t>: observacional, longitudinal, retrospectiu, prospectiu i de cohorts, segons les variables d’estudi.</a:t>
            </a:r>
            <a:endParaRPr lang="ca-ES" sz="1200" b="0" dirty="0" smtClean="0">
              <a:solidFill>
                <a:srgbClr val="000000"/>
              </a:solidFill>
              <a:latin typeface="+mn-lt"/>
            </a:endParaRPr>
          </a:p>
          <a:p>
            <a:pPr lvl="1" algn="just" eaLnBrk="0" hangingPunct="0">
              <a:spcBef>
                <a:spcPct val="0"/>
              </a:spcBef>
            </a:pPr>
            <a:endParaRPr lang="ca-ES" sz="1200" dirty="0" smtClean="0">
              <a:solidFill>
                <a:srgbClr val="000000"/>
              </a:solidFill>
              <a:latin typeface="+mn-lt"/>
              <a:ea typeface="Calibri" pitchFamily="34" charset="0"/>
              <a:cs typeface="Mangal" pitchFamily="2"/>
            </a:endParaRPr>
          </a:p>
          <a:p>
            <a:pPr lvl="1" algn="just" eaLnBrk="0" hangingPunct="0">
              <a:spcBef>
                <a:spcPct val="0"/>
              </a:spcBef>
            </a:pPr>
            <a:r>
              <a:rPr lang="ca-ES" sz="1200" dirty="0" smtClean="0">
                <a:solidFill>
                  <a:srgbClr val="000000"/>
                </a:solidFill>
                <a:latin typeface="+mn-lt"/>
                <a:ea typeface="Calibri" pitchFamily="34" charset="0"/>
                <a:cs typeface="Mangal" pitchFamily="2"/>
              </a:rPr>
              <a:t>Àmbit</a:t>
            </a:r>
            <a:r>
              <a:rPr lang="ca-ES" sz="1200" b="0" dirty="0" smtClean="0">
                <a:solidFill>
                  <a:srgbClr val="000000"/>
                </a:solidFill>
                <a:latin typeface="+mn-lt"/>
                <a:ea typeface="Calibri" pitchFamily="34" charset="0"/>
                <a:cs typeface="Mangal" pitchFamily="2"/>
              </a:rPr>
              <a:t>: comunitari, incloent zones urbanes i rurals.</a:t>
            </a:r>
            <a:endParaRPr lang="ca-ES" sz="1200" b="0" dirty="0" smtClean="0">
              <a:solidFill>
                <a:srgbClr val="000000"/>
              </a:solidFill>
              <a:latin typeface="+mn-lt"/>
            </a:endParaRPr>
          </a:p>
          <a:p>
            <a:pPr lvl="1" algn="just" eaLnBrk="0" hangingPunct="0">
              <a:spcBef>
                <a:spcPct val="0"/>
              </a:spcBef>
            </a:pPr>
            <a:endParaRPr lang="ca-ES" sz="1200" dirty="0" smtClean="0">
              <a:solidFill>
                <a:srgbClr val="000000"/>
              </a:solidFill>
              <a:latin typeface="+mn-lt"/>
              <a:ea typeface="Calibri" pitchFamily="34" charset="0"/>
              <a:cs typeface="Mangal" pitchFamily="2"/>
            </a:endParaRPr>
          </a:p>
          <a:p>
            <a:pPr lvl="1" algn="just" eaLnBrk="0" hangingPunct="0">
              <a:spcBef>
                <a:spcPct val="0"/>
              </a:spcBef>
            </a:pPr>
            <a:r>
              <a:rPr lang="ca-ES" sz="1200" dirty="0" smtClean="0">
                <a:solidFill>
                  <a:srgbClr val="000000"/>
                </a:solidFill>
                <a:latin typeface="+mn-lt"/>
                <a:ea typeface="Calibri" pitchFamily="34" charset="0"/>
                <a:cs typeface="Mangal" pitchFamily="2"/>
              </a:rPr>
              <a:t>Participants</a:t>
            </a:r>
            <a:r>
              <a:rPr lang="ca-ES" sz="1200" b="0" dirty="0" smtClean="0">
                <a:solidFill>
                  <a:srgbClr val="000000"/>
                </a:solidFill>
                <a:latin typeface="+mn-lt"/>
                <a:ea typeface="Calibri" pitchFamily="34" charset="0"/>
                <a:cs typeface="Mangal" pitchFamily="2"/>
              </a:rPr>
              <a:t>: Representants de les Federacions dels clubs de cànnabis, Propietaris de Clubs, Consumidors membres dels clubs, representants dels ens locals, veïns dels barris on estan ubicats els clubs, referents institucionals, mitjans de comunicació.</a:t>
            </a:r>
          </a:p>
        </p:txBody>
      </p:sp>
      <p:grpSp>
        <p:nvGrpSpPr>
          <p:cNvPr id="14" name="Agrupa 13"/>
          <p:cNvGrpSpPr>
            <a:grpSpLocks noChangeAspect="1"/>
          </p:cNvGrpSpPr>
          <p:nvPr/>
        </p:nvGrpSpPr>
        <p:grpSpPr>
          <a:xfrm>
            <a:off x="6084168" y="2704210"/>
            <a:ext cx="2592288" cy="4037158"/>
            <a:chOff x="6228184" y="1988840"/>
            <a:chExt cx="2663557" cy="4757238"/>
          </a:xfrm>
        </p:grpSpPr>
        <p:pic>
          <p:nvPicPr>
            <p:cNvPr id="15" name="Picture 6"/>
            <p:cNvPicPr>
              <a:picLocks noChangeAspect="1" noChangeArrowheads="1"/>
            </p:cNvPicPr>
            <p:nvPr/>
          </p:nvPicPr>
          <p:blipFill>
            <a:blip r:embed="rId3" cstate="print"/>
            <a:stretch>
              <a:fillRect/>
            </a:stretch>
          </p:blipFill>
          <p:spPr bwMode="auto">
            <a:xfrm>
              <a:off x="7092280" y="1988840"/>
              <a:ext cx="1658526" cy="2610270"/>
            </a:xfrm>
            <a:prstGeom prst="rect">
              <a:avLst/>
            </a:prstGeom>
            <a:ln>
              <a:noFill/>
            </a:ln>
            <a:effectLst>
              <a:outerShdw blurRad="50800" dist="38100" dir="2700000" algn="tl" rotWithShape="0">
                <a:prstClr val="black">
                  <a:alpha val="40000"/>
                </a:prstClr>
              </a:outerShdw>
            </a:effectLst>
          </p:spPr>
        </p:pic>
        <p:pic>
          <p:nvPicPr>
            <p:cNvPr id="16" name="Picture 4"/>
            <p:cNvPicPr>
              <a:picLocks noChangeAspect="1" noChangeArrowheads="1"/>
            </p:cNvPicPr>
            <p:nvPr/>
          </p:nvPicPr>
          <p:blipFill>
            <a:blip r:embed="rId4" cstate="print"/>
            <a:srcRect/>
            <a:stretch>
              <a:fillRect/>
            </a:stretch>
          </p:blipFill>
          <p:spPr bwMode="auto">
            <a:xfrm rot="740027">
              <a:off x="7207144" y="2424944"/>
              <a:ext cx="1637968" cy="2610270"/>
            </a:xfrm>
            <a:prstGeom prst="rect">
              <a:avLst/>
            </a:prstGeom>
            <a:ln>
              <a:noFill/>
            </a:ln>
            <a:effectLst>
              <a:outerShdw blurRad="50800" dist="38100" dir="2700000" algn="tl" rotWithShape="0">
                <a:prstClr val="black">
                  <a:alpha val="40000"/>
                </a:prstClr>
              </a:outerShdw>
            </a:effectLst>
          </p:spPr>
        </p:pic>
        <p:pic>
          <p:nvPicPr>
            <p:cNvPr id="17" name="Picture 2"/>
            <p:cNvPicPr>
              <a:picLocks noChangeAspect="1" noChangeArrowheads="1"/>
            </p:cNvPicPr>
            <p:nvPr/>
          </p:nvPicPr>
          <p:blipFill>
            <a:blip r:embed="rId5" cstate="print"/>
            <a:srcRect/>
            <a:stretch>
              <a:fillRect/>
            </a:stretch>
          </p:blipFill>
          <p:spPr bwMode="auto">
            <a:xfrm rot="1410617">
              <a:off x="7141880" y="2961056"/>
              <a:ext cx="1749861" cy="2610270"/>
            </a:xfrm>
            <a:prstGeom prst="rect">
              <a:avLst/>
            </a:prstGeom>
            <a:ln>
              <a:noFill/>
            </a:ln>
            <a:effectLst>
              <a:outerShdw blurRad="50800" dist="38100" dir="2700000" algn="tl" rotWithShape="0">
                <a:prstClr val="black">
                  <a:alpha val="40000"/>
                </a:prstClr>
              </a:outerShdw>
            </a:effectLst>
          </p:spPr>
        </p:pic>
        <p:pic>
          <p:nvPicPr>
            <p:cNvPr id="19" name="Picture 7"/>
            <p:cNvPicPr>
              <a:picLocks noChangeAspect="1" noChangeArrowheads="1"/>
            </p:cNvPicPr>
            <p:nvPr/>
          </p:nvPicPr>
          <p:blipFill>
            <a:blip r:embed="rId6" cstate="print"/>
            <a:srcRect/>
            <a:stretch>
              <a:fillRect/>
            </a:stretch>
          </p:blipFill>
          <p:spPr bwMode="auto">
            <a:xfrm rot="1985887">
              <a:off x="7011352" y="3613696"/>
              <a:ext cx="1736525" cy="2610270"/>
            </a:xfrm>
            <a:prstGeom prst="rect">
              <a:avLst/>
            </a:prstGeom>
            <a:ln>
              <a:noFill/>
            </a:ln>
            <a:effectLst>
              <a:outerShdw blurRad="50800" dist="38100" dir="2700000" algn="tl" rotWithShape="0">
                <a:prstClr val="black">
                  <a:alpha val="40000"/>
                </a:prstClr>
              </a:outerShdw>
            </a:effectLst>
          </p:spPr>
        </p:pic>
        <p:pic>
          <p:nvPicPr>
            <p:cNvPr id="22" name="Picture 8"/>
            <p:cNvPicPr>
              <a:picLocks noChangeAspect="1" noChangeArrowheads="1"/>
            </p:cNvPicPr>
            <p:nvPr/>
          </p:nvPicPr>
          <p:blipFill>
            <a:blip r:embed="rId7" cstate="print"/>
            <a:srcRect/>
            <a:stretch>
              <a:fillRect/>
            </a:stretch>
          </p:blipFill>
          <p:spPr bwMode="auto">
            <a:xfrm>
              <a:off x="6358712" y="3678960"/>
              <a:ext cx="1715670" cy="2610270"/>
            </a:xfrm>
            <a:prstGeom prst="rect">
              <a:avLst/>
            </a:prstGeom>
            <a:ln>
              <a:noFill/>
            </a:ln>
            <a:effectLst>
              <a:outerShdw blurRad="50800" dist="38100" dir="2700000" algn="tl" rotWithShape="0">
                <a:prstClr val="black">
                  <a:alpha val="40000"/>
                </a:prstClr>
              </a:outerShdw>
            </a:effectLst>
          </p:spPr>
        </p:pic>
        <p:pic>
          <p:nvPicPr>
            <p:cNvPr id="23" name="Picture 3"/>
            <p:cNvPicPr>
              <a:picLocks noChangeAspect="1" noChangeArrowheads="1"/>
            </p:cNvPicPr>
            <p:nvPr/>
          </p:nvPicPr>
          <p:blipFill>
            <a:blip r:embed="rId8" cstate="print"/>
            <a:srcRect/>
            <a:stretch>
              <a:fillRect/>
            </a:stretch>
          </p:blipFill>
          <p:spPr bwMode="auto">
            <a:xfrm>
              <a:off x="6228184" y="4135808"/>
              <a:ext cx="1620973" cy="2610270"/>
            </a:xfrm>
            <a:prstGeom prst="rect">
              <a:avLst/>
            </a:prstGeom>
            <a:ln>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28735309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redondeado"/>
          <p:cNvSpPr/>
          <p:nvPr/>
        </p:nvSpPr>
        <p:spPr bwMode="auto">
          <a:xfrm>
            <a:off x="739889" y="1416833"/>
            <a:ext cx="7792551" cy="1796143"/>
          </a:xfrm>
          <a:prstGeom prst="roundRect">
            <a:avLst>
              <a:gd name="adj" fmla="val 8417"/>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Intervencions</a:t>
            </a:r>
            <a:endParaRPr lang="ca-ES" sz="3600" dirty="0">
              <a:latin typeface="Arial" pitchFamily="34" charset="0"/>
              <a:cs typeface="Arial" pitchFamily="34" charset="0"/>
            </a:endParaRPr>
          </a:p>
        </p:txBody>
      </p:sp>
      <p:sp>
        <p:nvSpPr>
          <p:cNvPr id="5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45</a:t>
            </a:fld>
            <a:endParaRPr lang="es-ES_tradnl" sz="1050" b="0" dirty="0">
              <a:solidFill>
                <a:srgbClr val="FFFFFF">
                  <a:lumMod val="50000"/>
                </a:srgbClr>
              </a:solidFill>
            </a:endParaRPr>
          </a:p>
        </p:txBody>
      </p:sp>
      <p:sp>
        <p:nvSpPr>
          <p:cNvPr id="12" name="QuadreDeText 11"/>
          <p:cNvSpPr txBox="1"/>
          <p:nvPr/>
        </p:nvSpPr>
        <p:spPr>
          <a:xfrm>
            <a:off x="683568" y="1484784"/>
            <a:ext cx="5688632" cy="1315745"/>
          </a:xfrm>
          <a:prstGeom prst="rect">
            <a:avLst/>
          </a:prstGeom>
          <a:noFill/>
        </p:spPr>
        <p:txBody>
          <a:bodyPr wrap="square" rtlCol="0">
            <a:spAutoFit/>
          </a:bodyPr>
          <a:lstStyle/>
          <a:p>
            <a:pPr marL="179388" indent="-179388" eaLnBrk="0" hangingPunct="0">
              <a:spcBef>
                <a:spcPts val="0"/>
              </a:spcBef>
              <a:spcAft>
                <a:spcPts val="600"/>
              </a:spcAft>
              <a:buClr>
                <a:srgbClr val="C00000"/>
              </a:buClr>
              <a:buSzPct val="100000"/>
              <a:buFont typeface="Arial" panose="020B0604020202020204" pitchFamily="34" charset="0"/>
              <a:buChar char="•"/>
              <a:defRPr/>
            </a:pPr>
            <a:r>
              <a:rPr lang="es-ES" sz="1800" u="sng" spc="-50" dirty="0" err="1" smtClean="0">
                <a:solidFill>
                  <a:srgbClr val="000000"/>
                </a:solidFill>
                <a:latin typeface="Arial"/>
              </a:rPr>
              <a:t>Formació</a:t>
            </a:r>
            <a:r>
              <a:rPr lang="es-ES" sz="1800" spc="-50" dirty="0" smtClean="0">
                <a:solidFill>
                  <a:srgbClr val="000000"/>
                </a:solidFill>
                <a:latin typeface="Arial"/>
              </a:rPr>
              <a:t> en </a:t>
            </a:r>
            <a:r>
              <a:rPr lang="es-ES" sz="1800" spc="-50" dirty="0" err="1" smtClean="0">
                <a:solidFill>
                  <a:srgbClr val="000000"/>
                </a:solidFill>
                <a:latin typeface="Arial"/>
              </a:rPr>
              <a:t>reducció</a:t>
            </a:r>
            <a:r>
              <a:rPr lang="es-ES" sz="1800" spc="-50" dirty="0" smtClean="0">
                <a:solidFill>
                  <a:srgbClr val="000000"/>
                </a:solidFill>
                <a:latin typeface="Arial"/>
              </a:rPr>
              <a:t> de riscos i </a:t>
            </a:r>
            <a:r>
              <a:rPr lang="es-ES" sz="1800" spc="-50" dirty="0" err="1" smtClean="0">
                <a:solidFill>
                  <a:srgbClr val="000000"/>
                </a:solidFill>
                <a:latin typeface="Arial"/>
              </a:rPr>
              <a:t>danys</a:t>
            </a:r>
            <a:r>
              <a:rPr lang="es-ES" sz="1800" spc="-50" dirty="0" smtClean="0">
                <a:solidFill>
                  <a:srgbClr val="000000"/>
                </a:solidFill>
                <a:latin typeface="Arial"/>
              </a:rPr>
              <a:t> </a:t>
            </a:r>
            <a:r>
              <a:rPr lang="es-ES" sz="1800" spc="-50" dirty="0" err="1" smtClean="0">
                <a:solidFill>
                  <a:srgbClr val="000000"/>
                </a:solidFill>
                <a:latin typeface="Arial"/>
              </a:rPr>
              <a:t>associats</a:t>
            </a:r>
            <a:r>
              <a:rPr lang="es-ES" sz="1800" spc="-50" dirty="0" smtClean="0">
                <a:solidFill>
                  <a:srgbClr val="000000"/>
                </a:solidFill>
                <a:latin typeface="Arial"/>
              </a:rPr>
              <a:t> </a:t>
            </a:r>
            <a:r>
              <a:rPr lang="es-ES" sz="1800" spc="-50" dirty="0" err="1" smtClean="0">
                <a:solidFill>
                  <a:srgbClr val="000000"/>
                </a:solidFill>
                <a:latin typeface="Arial"/>
              </a:rPr>
              <a:t>als</a:t>
            </a:r>
            <a:r>
              <a:rPr lang="es-ES" sz="1800" spc="-50" dirty="0" smtClean="0">
                <a:solidFill>
                  <a:srgbClr val="000000"/>
                </a:solidFill>
                <a:latin typeface="Arial"/>
              </a:rPr>
              <a:t> </a:t>
            </a:r>
            <a:r>
              <a:rPr lang="es-ES" sz="1800" spc="-50" dirty="0" err="1" smtClean="0">
                <a:solidFill>
                  <a:srgbClr val="000000"/>
                </a:solidFill>
                <a:latin typeface="Arial"/>
              </a:rPr>
              <a:t>consums</a:t>
            </a:r>
            <a:r>
              <a:rPr lang="es-ES" sz="1800" spc="-50" dirty="0" smtClean="0">
                <a:solidFill>
                  <a:srgbClr val="000000"/>
                </a:solidFill>
                <a:latin typeface="Arial"/>
              </a:rPr>
              <a:t> de </a:t>
            </a:r>
            <a:r>
              <a:rPr lang="es-ES" sz="1800" spc="-50" dirty="0" err="1" smtClean="0">
                <a:solidFill>
                  <a:srgbClr val="000000"/>
                </a:solidFill>
                <a:latin typeface="Arial"/>
              </a:rPr>
              <a:t>cànnabis</a:t>
            </a:r>
            <a:r>
              <a:rPr lang="es-ES" sz="1800" spc="-50" dirty="0" smtClean="0">
                <a:solidFill>
                  <a:srgbClr val="000000"/>
                </a:solidFill>
                <a:latin typeface="Arial"/>
              </a:rPr>
              <a:t> </a:t>
            </a:r>
          </a:p>
          <a:p>
            <a:pPr marL="363538" lvl="1" indent="-179388" eaLnBrk="0" hangingPunct="0">
              <a:spcBef>
                <a:spcPts val="0"/>
              </a:spcBef>
              <a:spcAft>
                <a:spcPts val="300"/>
              </a:spcAft>
              <a:buClr>
                <a:schemeClr val="tx1"/>
              </a:buClr>
              <a:buSzPct val="100000"/>
              <a:buFont typeface="Arial" pitchFamily="34" charset="0"/>
              <a:buChar char="­"/>
              <a:defRPr/>
            </a:pPr>
            <a:r>
              <a:rPr lang="es-ES" sz="1200" b="0" spc="-50" dirty="0" smtClean="0">
                <a:solidFill>
                  <a:srgbClr val="000000"/>
                </a:solidFill>
                <a:latin typeface="Arial"/>
              </a:rPr>
              <a:t>Jornada “</a:t>
            </a:r>
            <a:r>
              <a:rPr lang="es-ES" sz="1200" b="0" spc="-50" dirty="0" err="1" smtClean="0">
                <a:solidFill>
                  <a:srgbClr val="000000"/>
                </a:solidFill>
                <a:latin typeface="Arial"/>
              </a:rPr>
              <a:t>Fer</a:t>
            </a:r>
            <a:r>
              <a:rPr lang="es-ES" sz="1200" b="0" spc="-50" dirty="0" smtClean="0">
                <a:solidFill>
                  <a:srgbClr val="000000"/>
                </a:solidFill>
                <a:latin typeface="Arial"/>
              </a:rPr>
              <a:t> de la </a:t>
            </a:r>
            <a:r>
              <a:rPr lang="es-ES" sz="1200" b="0" spc="-50" dirty="0" err="1" smtClean="0">
                <a:solidFill>
                  <a:srgbClr val="000000"/>
                </a:solidFill>
                <a:latin typeface="Arial"/>
              </a:rPr>
              <a:t>necessitat</a:t>
            </a:r>
            <a:r>
              <a:rPr lang="es-ES" sz="1200" b="0" spc="-50" dirty="0" smtClean="0">
                <a:solidFill>
                  <a:srgbClr val="000000"/>
                </a:solidFill>
                <a:latin typeface="Arial"/>
              </a:rPr>
              <a:t>, </a:t>
            </a:r>
            <a:r>
              <a:rPr lang="es-ES" sz="1200" b="0" spc="-50" dirty="0" err="1" smtClean="0">
                <a:solidFill>
                  <a:srgbClr val="000000"/>
                </a:solidFill>
                <a:latin typeface="Arial"/>
              </a:rPr>
              <a:t>virtrut</a:t>
            </a:r>
            <a:r>
              <a:rPr lang="es-ES" sz="1200" b="0" spc="-50" dirty="0" smtClean="0">
                <a:solidFill>
                  <a:srgbClr val="000000"/>
                </a:solidFill>
                <a:latin typeface="Arial"/>
              </a:rPr>
              <a:t>”, 21 </a:t>
            </a:r>
            <a:r>
              <a:rPr lang="es-ES" sz="1200" b="0" spc="-50" dirty="0" err="1" smtClean="0">
                <a:solidFill>
                  <a:srgbClr val="000000"/>
                </a:solidFill>
                <a:latin typeface="Arial"/>
              </a:rPr>
              <a:t>setembre</a:t>
            </a:r>
            <a:r>
              <a:rPr lang="es-ES" sz="1200" b="0" spc="-50" dirty="0" smtClean="0">
                <a:solidFill>
                  <a:srgbClr val="000000"/>
                </a:solidFill>
                <a:latin typeface="Arial"/>
              </a:rPr>
              <a:t> 2015</a:t>
            </a:r>
          </a:p>
          <a:p>
            <a:pPr marL="363538" lvl="1" indent="-179388" eaLnBrk="0" hangingPunct="0">
              <a:spcBef>
                <a:spcPts val="0"/>
              </a:spcBef>
              <a:spcAft>
                <a:spcPts val="1200"/>
              </a:spcAft>
              <a:buClr>
                <a:schemeClr val="tx1"/>
              </a:buClr>
              <a:buSzPct val="100000"/>
              <a:buFont typeface="Arial" pitchFamily="34" charset="0"/>
              <a:buChar char="­"/>
              <a:tabLst>
                <a:tab pos="1436688" algn="l"/>
              </a:tabLst>
              <a:defRPr/>
            </a:pPr>
            <a:r>
              <a:rPr lang="es-ES" sz="1200" b="0" spc="-50" dirty="0" smtClean="0">
                <a:solidFill>
                  <a:srgbClr val="000000"/>
                </a:solidFill>
                <a:latin typeface="Arial"/>
              </a:rPr>
              <a:t>Cursos a clubs:	1ª </a:t>
            </a:r>
            <a:r>
              <a:rPr lang="es-ES" sz="1200" b="0" spc="-50" dirty="0" err="1" smtClean="0">
                <a:solidFill>
                  <a:srgbClr val="000000"/>
                </a:solidFill>
                <a:latin typeface="Arial"/>
              </a:rPr>
              <a:t>edició</a:t>
            </a:r>
            <a:r>
              <a:rPr lang="es-ES" sz="1200" b="0" spc="-50" dirty="0" smtClean="0">
                <a:solidFill>
                  <a:srgbClr val="000000"/>
                </a:solidFill>
                <a:latin typeface="Arial"/>
              </a:rPr>
              <a:t>: 19-20 de </a:t>
            </a:r>
            <a:r>
              <a:rPr lang="es-ES" sz="1200" b="0" spc="-50" dirty="0" err="1" smtClean="0">
                <a:solidFill>
                  <a:srgbClr val="000000"/>
                </a:solidFill>
                <a:latin typeface="Arial"/>
              </a:rPr>
              <a:t>maig</a:t>
            </a:r>
            <a:r>
              <a:rPr lang="es-ES" sz="1200" b="0" spc="-50" dirty="0" smtClean="0">
                <a:solidFill>
                  <a:srgbClr val="000000"/>
                </a:solidFill>
                <a:latin typeface="Arial"/>
              </a:rPr>
              <a:t> 2016</a:t>
            </a:r>
            <a:br>
              <a:rPr lang="es-ES" sz="1200" b="0" spc="-50" dirty="0" smtClean="0">
                <a:solidFill>
                  <a:srgbClr val="000000"/>
                </a:solidFill>
                <a:latin typeface="Arial"/>
              </a:rPr>
            </a:br>
            <a:r>
              <a:rPr lang="es-ES" sz="1200" b="0" spc="-50" dirty="0" smtClean="0">
                <a:solidFill>
                  <a:srgbClr val="000000"/>
                </a:solidFill>
                <a:latin typeface="Arial"/>
              </a:rPr>
              <a:t>	2ª </a:t>
            </a:r>
            <a:r>
              <a:rPr lang="es-ES" sz="1200" b="0" spc="-50" dirty="0" err="1" smtClean="0">
                <a:solidFill>
                  <a:srgbClr val="000000"/>
                </a:solidFill>
                <a:latin typeface="Arial"/>
              </a:rPr>
              <a:t>edició</a:t>
            </a:r>
            <a:r>
              <a:rPr lang="es-ES" sz="1200" b="0" spc="-50" dirty="0" smtClean="0">
                <a:solidFill>
                  <a:srgbClr val="000000"/>
                </a:solidFill>
                <a:latin typeface="Arial"/>
              </a:rPr>
              <a:t>: 15-16 </a:t>
            </a:r>
            <a:r>
              <a:rPr lang="es-ES" sz="1200" b="0" spc="-50" dirty="0" err="1" smtClean="0">
                <a:solidFill>
                  <a:srgbClr val="000000"/>
                </a:solidFill>
                <a:latin typeface="Arial"/>
              </a:rPr>
              <a:t>juny</a:t>
            </a:r>
            <a:r>
              <a:rPr lang="es-ES" sz="1200" b="0" spc="-50" dirty="0" smtClean="0">
                <a:solidFill>
                  <a:srgbClr val="000000"/>
                </a:solidFill>
                <a:latin typeface="Arial"/>
              </a:rPr>
              <a:t> 2016</a:t>
            </a:r>
          </a:p>
        </p:txBody>
      </p:sp>
      <p:sp>
        <p:nvSpPr>
          <p:cNvPr id="22" name="21 Rectángulo redondeado"/>
          <p:cNvSpPr/>
          <p:nvPr/>
        </p:nvSpPr>
        <p:spPr bwMode="auto">
          <a:xfrm>
            <a:off x="739889" y="3356992"/>
            <a:ext cx="7792551" cy="3240360"/>
          </a:xfrm>
          <a:prstGeom prst="roundRect">
            <a:avLst>
              <a:gd name="adj" fmla="val 7073"/>
            </a:avLst>
          </a:prstGeom>
          <a:ln>
            <a:solidFill>
              <a:schemeClr val="bg2">
                <a:lumMod val="60000"/>
                <a:lumOff val="40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18" name="QuadreDeText 17"/>
          <p:cNvSpPr txBox="1"/>
          <p:nvPr/>
        </p:nvSpPr>
        <p:spPr>
          <a:xfrm>
            <a:off x="683568" y="3430741"/>
            <a:ext cx="8064936" cy="646331"/>
          </a:xfrm>
          <a:prstGeom prst="rect">
            <a:avLst/>
          </a:prstGeom>
          <a:noFill/>
        </p:spPr>
        <p:txBody>
          <a:bodyPr wrap="square" rtlCol="0">
            <a:spAutoFit/>
          </a:bodyPr>
          <a:lstStyle/>
          <a:p>
            <a:pPr marL="179388" indent="-179388" eaLnBrk="0" hangingPunct="0">
              <a:spcBef>
                <a:spcPts val="0"/>
              </a:spcBef>
              <a:spcAft>
                <a:spcPts val="1200"/>
              </a:spcAft>
              <a:buClr>
                <a:srgbClr val="C00000"/>
              </a:buClr>
              <a:buSzPct val="100000"/>
              <a:buFont typeface="Arial" panose="020B0604020202020204" pitchFamily="34" charset="0"/>
              <a:buChar char="•"/>
              <a:defRPr/>
            </a:pPr>
            <a:r>
              <a:rPr lang="ca-ES" sz="1800" b="0" spc="-50" dirty="0" smtClean="0">
                <a:solidFill>
                  <a:srgbClr val="000000"/>
                </a:solidFill>
              </a:rPr>
              <a:t>Elaboració de </a:t>
            </a:r>
            <a:r>
              <a:rPr lang="ca-ES" sz="1800" u="sng" spc="-50" dirty="0" smtClean="0">
                <a:solidFill>
                  <a:srgbClr val="000000"/>
                </a:solidFill>
              </a:rPr>
              <a:t>material de sensibilització</a:t>
            </a:r>
            <a:r>
              <a:rPr lang="ca-ES" sz="1800" spc="-50" dirty="0" smtClean="0">
                <a:solidFill>
                  <a:srgbClr val="000000"/>
                </a:solidFill>
              </a:rPr>
              <a:t> </a:t>
            </a:r>
            <a:r>
              <a:rPr lang="ca-ES" sz="1800" b="0" spc="-50" dirty="0" smtClean="0">
                <a:solidFill>
                  <a:srgbClr val="000000"/>
                </a:solidFill>
              </a:rPr>
              <a:t>sobre els riscos </a:t>
            </a:r>
            <a:r>
              <a:rPr lang="ca-ES" sz="1800" spc="-50" dirty="0" smtClean="0">
                <a:solidFill>
                  <a:srgbClr val="000000"/>
                </a:solidFill>
              </a:rPr>
              <a:t>adreçats als </a:t>
            </a:r>
            <a:br>
              <a:rPr lang="ca-ES" sz="1800" spc="-50" dirty="0" smtClean="0">
                <a:solidFill>
                  <a:srgbClr val="000000"/>
                </a:solidFill>
              </a:rPr>
            </a:br>
            <a:r>
              <a:rPr lang="ca-ES" sz="1800" spc="-50" dirty="0" smtClean="0">
                <a:solidFill>
                  <a:srgbClr val="000000"/>
                </a:solidFill>
              </a:rPr>
              <a:t>Clubs de Cànnabis.</a:t>
            </a:r>
          </a:p>
        </p:txBody>
      </p:sp>
      <p:grpSp>
        <p:nvGrpSpPr>
          <p:cNvPr id="2" name="1 Grupo"/>
          <p:cNvGrpSpPr>
            <a:grpSpLocks noChangeAspect="1"/>
          </p:cNvGrpSpPr>
          <p:nvPr/>
        </p:nvGrpSpPr>
        <p:grpSpPr>
          <a:xfrm>
            <a:off x="1171358" y="3914069"/>
            <a:ext cx="6948129" cy="2575343"/>
            <a:chOff x="1008247" y="3696743"/>
            <a:chExt cx="7812225" cy="2895623"/>
          </a:xfrm>
        </p:grpSpPr>
        <p:pic>
          <p:nvPicPr>
            <p:cNvPr id="24" name="Imagen 25" descr="basic_infosalut.png"/>
            <p:cNvPicPr>
              <a:picLocks noChangeAspect="1"/>
            </p:cNvPicPr>
            <p:nvPr/>
          </p:nvPicPr>
          <p:blipFill>
            <a:blip r:embed="rId3" cstate="print"/>
            <a:srcRect/>
            <a:stretch>
              <a:fillRect/>
            </a:stretch>
          </p:blipFill>
          <p:spPr bwMode="auto">
            <a:xfrm>
              <a:off x="6480855" y="3983693"/>
              <a:ext cx="864096" cy="1477664"/>
            </a:xfrm>
            <a:prstGeom prst="rect">
              <a:avLst/>
            </a:prstGeom>
            <a:noFill/>
            <a:ln w="9525">
              <a:noFill/>
              <a:miter lim="800000"/>
              <a:headEnd/>
              <a:tailEnd/>
            </a:ln>
          </p:spPr>
        </p:pic>
        <p:pic>
          <p:nvPicPr>
            <p:cNvPr id="20" name="Picture 5"/>
            <p:cNvPicPr>
              <a:picLocks noChangeAspect="1" noChangeArrowheads="1"/>
            </p:cNvPicPr>
            <p:nvPr/>
          </p:nvPicPr>
          <p:blipFill>
            <a:blip r:embed="rId4"/>
            <a:srcRect l="30590" t="27400" r="5741" b="53280"/>
            <a:stretch>
              <a:fillRect/>
            </a:stretch>
          </p:blipFill>
          <p:spPr bwMode="auto">
            <a:xfrm>
              <a:off x="3333077" y="6001000"/>
              <a:ext cx="3291794" cy="576064"/>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1008247" y="3983693"/>
              <a:ext cx="1512168" cy="2204177"/>
            </a:xfrm>
            <a:prstGeom prst="rect">
              <a:avLst/>
            </a:prstGeom>
            <a:noFill/>
            <a:ln w="9525">
              <a:noFill/>
              <a:miter lim="800000"/>
              <a:headEnd/>
              <a:tailEnd/>
            </a:ln>
          </p:spPr>
        </p:pic>
        <p:pic>
          <p:nvPicPr>
            <p:cNvPr id="2051" name="Picture 3"/>
            <p:cNvPicPr>
              <a:picLocks noChangeAspect="1" noChangeArrowheads="1"/>
            </p:cNvPicPr>
            <p:nvPr/>
          </p:nvPicPr>
          <p:blipFill>
            <a:blip r:embed="rId6"/>
            <a:srcRect/>
            <a:stretch>
              <a:fillRect/>
            </a:stretch>
          </p:blipFill>
          <p:spPr bwMode="auto">
            <a:xfrm>
              <a:off x="2631908" y="3983693"/>
              <a:ext cx="1008112" cy="1546341"/>
            </a:xfrm>
            <a:prstGeom prst="rect">
              <a:avLst/>
            </a:prstGeom>
            <a:noFill/>
            <a:ln w="9525">
              <a:noFill/>
              <a:miter lim="800000"/>
              <a:headEnd/>
              <a:tailEnd/>
            </a:ln>
          </p:spPr>
        </p:pic>
        <p:pic>
          <p:nvPicPr>
            <p:cNvPr id="2052" name="Picture 4"/>
            <p:cNvPicPr>
              <a:picLocks noChangeAspect="1" noChangeArrowheads="1"/>
            </p:cNvPicPr>
            <p:nvPr/>
          </p:nvPicPr>
          <p:blipFill>
            <a:blip r:embed="rId7"/>
            <a:srcRect/>
            <a:stretch>
              <a:fillRect/>
            </a:stretch>
          </p:blipFill>
          <p:spPr bwMode="auto">
            <a:xfrm>
              <a:off x="1152263" y="5589240"/>
              <a:ext cx="2060038" cy="1003126"/>
            </a:xfrm>
            <a:prstGeom prst="rect">
              <a:avLst/>
            </a:prstGeom>
            <a:noFill/>
            <a:ln w="9525">
              <a:noFill/>
              <a:miter lim="800000"/>
              <a:headEnd/>
              <a:tailEnd/>
            </a:ln>
          </p:spPr>
        </p:pic>
        <p:pic>
          <p:nvPicPr>
            <p:cNvPr id="2053" name="Picture 5"/>
            <p:cNvPicPr>
              <a:picLocks noChangeAspect="1" noChangeArrowheads="1"/>
            </p:cNvPicPr>
            <p:nvPr/>
          </p:nvPicPr>
          <p:blipFill>
            <a:blip r:embed="rId8"/>
            <a:srcRect/>
            <a:stretch>
              <a:fillRect/>
            </a:stretch>
          </p:blipFill>
          <p:spPr bwMode="auto">
            <a:xfrm>
              <a:off x="7465987" y="3696743"/>
              <a:ext cx="1354485" cy="2880320"/>
            </a:xfrm>
            <a:prstGeom prst="rect">
              <a:avLst/>
            </a:prstGeom>
            <a:noFill/>
            <a:ln w="9525">
              <a:noFill/>
              <a:miter lim="800000"/>
              <a:headEnd/>
              <a:tailEnd/>
            </a:ln>
          </p:spPr>
        </p:pic>
        <p:pic>
          <p:nvPicPr>
            <p:cNvPr id="25" name="Picture 2"/>
            <p:cNvPicPr>
              <a:picLocks noChangeAspect="1" noChangeArrowheads="1"/>
            </p:cNvPicPr>
            <p:nvPr/>
          </p:nvPicPr>
          <p:blipFill>
            <a:blip r:embed="rId9"/>
            <a:srcRect/>
            <a:stretch>
              <a:fillRect/>
            </a:stretch>
          </p:blipFill>
          <p:spPr bwMode="auto">
            <a:xfrm rot="686113">
              <a:off x="3651936" y="4295941"/>
              <a:ext cx="2738912" cy="1359532"/>
            </a:xfrm>
            <a:prstGeom prst="rect">
              <a:avLst/>
            </a:prstGeom>
            <a:noFill/>
            <a:ln w="9525">
              <a:noFill/>
              <a:miter lim="800000"/>
              <a:headEnd/>
              <a:tailEnd/>
            </a:ln>
          </p:spPr>
        </p:pic>
        <p:pic>
          <p:nvPicPr>
            <p:cNvPr id="21" name="Picture 16"/>
            <p:cNvPicPr>
              <a:picLocks noChangeAspect="1" noChangeArrowheads="1"/>
            </p:cNvPicPr>
            <p:nvPr/>
          </p:nvPicPr>
          <p:blipFill>
            <a:blip r:embed="rId10" cstate="print"/>
            <a:srcRect l="61573" r="20123"/>
            <a:stretch>
              <a:fillRect/>
            </a:stretch>
          </p:blipFill>
          <p:spPr bwMode="auto">
            <a:xfrm>
              <a:off x="6577109" y="5461356"/>
              <a:ext cx="767842" cy="1115707"/>
            </a:xfrm>
            <a:prstGeom prst="rect">
              <a:avLst/>
            </a:prstGeom>
            <a:noFill/>
            <a:ln w="9525">
              <a:noFill/>
              <a:miter lim="800000"/>
              <a:headEnd/>
              <a:tailEnd/>
            </a:ln>
          </p:spPr>
        </p:pic>
      </p:grpSp>
      <p:grpSp>
        <p:nvGrpSpPr>
          <p:cNvPr id="3" name="2 Grupo"/>
          <p:cNvGrpSpPr>
            <a:grpSpLocks noChangeAspect="1"/>
          </p:cNvGrpSpPr>
          <p:nvPr/>
        </p:nvGrpSpPr>
        <p:grpSpPr>
          <a:xfrm>
            <a:off x="4644008" y="1556792"/>
            <a:ext cx="3780000" cy="1477399"/>
            <a:chOff x="4415223" y="1387752"/>
            <a:chExt cx="4117217" cy="1609200"/>
          </a:xfrm>
        </p:grpSpPr>
        <p:pic>
          <p:nvPicPr>
            <p:cNvPr id="14" name="Picture 2" descr="http://2.bp.blogspot.com/-xBpOXYEJ5UI/TnhQspYNP1I/AAAAAAAAA04/avI-mVz3wc8/s320/public.jpg"/>
            <p:cNvPicPr>
              <a:picLocks noChangeAspect="1" noChangeArrowheads="1"/>
            </p:cNvPicPr>
            <p:nvPr/>
          </p:nvPicPr>
          <p:blipFill rotWithShape="1">
            <a:blip r:embed="rId11" cstate="print">
              <a:lum bright="20000"/>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7960" t="3312"/>
            <a:stretch/>
          </p:blipFill>
          <p:spPr bwMode="auto">
            <a:xfrm>
              <a:off x="4415223" y="2075919"/>
              <a:ext cx="1534092" cy="9210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3"/>
            <a:srcRect/>
            <a:stretch>
              <a:fillRect/>
            </a:stretch>
          </p:blipFill>
          <p:spPr bwMode="auto">
            <a:xfrm>
              <a:off x="7399022" y="1387752"/>
              <a:ext cx="1133418" cy="1609200"/>
            </a:xfrm>
            <a:prstGeom prst="rect">
              <a:avLst/>
            </a:prstGeom>
            <a:noFill/>
            <a:ln w="9525">
              <a:noFill/>
              <a:miter lim="800000"/>
              <a:headEnd/>
              <a:tailEnd/>
            </a:ln>
          </p:spPr>
        </p:pic>
        <p:pic>
          <p:nvPicPr>
            <p:cNvPr id="2054" name="Picture 6"/>
            <p:cNvPicPr>
              <a:picLocks noChangeAspect="1" noChangeArrowheads="1"/>
            </p:cNvPicPr>
            <p:nvPr/>
          </p:nvPicPr>
          <p:blipFill>
            <a:blip r:embed="rId14"/>
            <a:srcRect/>
            <a:stretch>
              <a:fillRect/>
            </a:stretch>
          </p:blipFill>
          <p:spPr bwMode="auto">
            <a:xfrm>
              <a:off x="6030870" y="1389651"/>
              <a:ext cx="1305212" cy="1607301"/>
            </a:xfrm>
            <a:prstGeom prst="rect">
              <a:avLst/>
            </a:prstGeom>
            <a:noFill/>
            <a:ln w="9525">
              <a:noFill/>
              <a:miter lim="800000"/>
              <a:headEnd/>
              <a:tailEnd/>
            </a:ln>
          </p:spPr>
        </p:pic>
      </p:grpSp>
    </p:spTree>
    <p:extLst>
      <p:ext uri="{BB962C8B-B14F-4D97-AF65-F5344CB8AC3E}">
        <p14:creationId xmlns:p14="http://schemas.microsoft.com/office/powerpoint/2010/main" val="428735309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rgbClr val="FFFFFF">
                    <a:lumMod val="50000"/>
                  </a:srgbClr>
                </a:solidFill>
              </a:rPr>
              <a:pPr algn="r">
                <a:defRPr/>
              </a:pPr>
              <a:t>46</a:t>
            </a:fld>
            <a:endParaRPr lang="es-ES_tradnl" sz="1050" b="0" dirty="0">
              <a:solidFill>
                <a:srgbClr val="FFFFFF">
                  <a:lumMod val="50000"/>
                </a:srgbClr>
              </a:solidFill>
            </a:endParaRPr>
          </a:p>
        </p:txBody>
      </p:sp>
      <p:sp>
        <p:nvSpPr>
          <p:cNvPr id="5" name="Rectangle 2"/>
          <p:cNvSpPr txBox="1">
            <a:spLocks noChangeArrowheads="1"/>
          </p:cNvSpPr>
          <p:nvPr/>
        </p:nvSpPr>
        <p:spPr bwMode="auto">
          <a:xfrm>
            <a:off x="1259632" y="2060848"/>
            <a:ext cx="7197900" cy="1569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40182" algn="r">
              <a:spcBef>
                <a:spcPct val="0"/>
              </a:spcBef>
            </a:pPr>
            <a:r>
              <a:rPr lang="ca-ES" sz="4800" dirty="0" smtClean="0">
                <a:solidFill>
                  <a:srgbClr val="C00000"/>
                </a:solidFill>
                <a:ea typeface="Arial Unicode MS" pitchFamily="34" charset="-128"/>
                <a:cs typeface="Arial Unicode MS" pitchFamily="34" charset="-128"/>
              </a:rPr>
              <a:t>PERSPECTIVA </a:t>
            </a:r>
            <a:br>
              <a:rPr lang="ca-ES" sz="4800" dirty="0" smtClean="0">
                <a:solidFill>
                  <a:srgbClr val="C00000"/>
                </a:solidFill>
                <a:ea typeface="Arial Unicode MS" pitchFamily="34" charset="-128"/>
                <a:cs typeface="Arial Unicode MS" pitchFamily="34" charset="-128"/>
              </a:rPr>
            </a:br>
            <a:r>
              <a:rPr lang="ca-ES" sz="4800" dirty="0" smtClean="0">
                <a:solidFill>
                  <a:srgbClr val="C00000"/>
                </a:solidFill>
                <a:ea typeface="Arial Unicode MS" pitchFamily="34" charset="-128"/>
                <a:cs typeface="Arial Unicode MS" pitchFamily="34" charset="-128"/>
              </a:rPr>
              <a:t>DE SALUT</a:t>
            </a:r>
          </a:p>
        </p:txBody>
      </p:sp>
      <p:sp>
        <p:nvSpPr>
          <p:cNvPr id="6" name="Line 7"/>
          <p:cNvSpPr>
            <a:spLocks noChangeShapeType="1"/>
          </p:cNvSpPr>
          <p:nvPr/>
        </p:nvSpPr>
        <p:spPr bwMode="auto">
          <a:xfrm>
            <a:off x="762000" y="3573016"/>
            <a:ext cx="7696200" cy="0"/>
          </a:xfrm>
          <a:prstGeom prst="line">
            <a:avLst/>
          </a:prstGeom>
          <a:noFill/>
          <a:ln w="28575">
            <a:solidFill>
              <a:srgbClr val="C00000"/>
            </a:solidFill>
            <a:round/>
            <a:headEnd/>
            <a:tailEnd/>
          </a:ln>
          <a:effectLst/>
        </p:spPr>
        <p:txBody>
          <a:bodyPr wrap="none" anchor="ctr"/>
          <a:lstStyle/>
          <a:p>
            <a:pPr>
              <a:defRPr/>
            </a:pPr>
            <a:endParaRPr lang="es-ES_tradnl" dirty="0">
              <a:solidFill>
                <a:srgbClr val="000000"/>
              </a:solidFill>
              <a:latin typeface="Arial" pitchFamily="54" charset="0"/>
            </a:endParaRPr>
          </a:p>
        </p:txBody>
      </p:sp>
    </p:spTree>
    <p:extLst>
      <p:ext uri="{BB962C8B-B14F-4D97-AF65-F5344CB8AC3E}">
        <p14:creationId xmlns:p14="http://schemas.microsoft.com/office/powerpoint/2010/main" val="4017047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Marcador de número de diapositiva"/>
          <p:cNvSpPr txBox="1">
            <a:spLocks/>
          </p:cNvSpPr>
          <p:nvPr/>
        </p:nvSpPr>
        <p:spPr>
          <a:xfrm>
            <a:off x="8316416" y="6597384"/>
            <a:ext cx="828088" cy="432016"/>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47</a:t>
            </a:fld>
            <a:endParaRPr lang="es-ES_tradnl" sz="1050" b="0" dirty="0">
              <a:solidFill>
                <a:schemeClr val="bg1">
                  <a:lumMod val="50000"/>
                </a:schemeClr>
              </a:solidFill>
            </a:endParaRPr>
          </a:p>
        </p:txBody>
      </p:sp>
      <p:sp>
        <p:nvSpPr>
          <p:cNvPr id="8" name="Títol 1"/>
          <p:cNvSpPr>
            <a:spLocks noGrp="1"/>
          </p:cNvSpPr>
          <p:nvPr>
            <p:ph type="title" idx="4294967295"/>
          </p:nvPr>
        </p:nvSpPr>
        <p:spPr>
          <a:xfrm>
            <a:off x="683568" y="188640"/>
            <a:ext cx="7773988" cy="1008062"/>
          </a:xfrm>
        </p:spPr>
        <p:txBody>
          <a:bodyPr/>
          <a:lstStyle/>
          <a:p>
            <a:pPr>
              <a:lnSpc>
                <a:spcPts val="3500"/>
              </a:lnSpc>
            </a:pPr>
            <a:r>
              <a:rPr lang="es-ES" sz="3600" dirty="0" smtClean="0">
                <a:latin typeface="Arial" pitchFamily="34" charset="0"/>
                <a:cs typeface="Arial" pitchFamily="34" charset="0"/>
              </a:rPr>
              <a:t>Impacte en la </a:t>
            </a:r>
            <a:r>
              <a:rPr lang="es-ES" sz="3600" dirty="0" err="1" smtClean="0">
                <a:latin typeface="Arial" pitchFamily="34" charset="0"/>
                <a:cs typeface="Arial" pitchFamily="34" charset="0"/>
              </a:rPr>
              <a:t>Salut</a:t>
            </a:r>
            <a:endParaRPr lang="es-ES" sz="3600" dirty="0">
              <a:latin typeface="Arial" pitchFamily="34" charset="0"/>
              <a:cs typeface="Arial" pitchFamily="34" charset="0"/>
            </a:endParaRPr>
          </a:p>
        </p:txBody>
      </p:sp>
      <p:pic>
        <p:nvPicPr>
          <p:cNvPr id="226306" name="Picture 2"/>
          <p:cNvPicPr>
            <a:picLocks noChangeAspect="1" noChangeArrowheads="1"/>
          </p:cNvPicPr>
          <p:nvPr/>
        </p:nvPicPr>
        <p:blipFill>
          <a:blip r:embed="rId2"/>
          <a:srcRect/>
          <a:stretch>
            <a:fillRect/>
          </a:stretch>
        </p:blipFill>
        <p:spPr bwMode="auto">
          <a:xfrm>
            <a:off x="827584" y="1340768"/>
            <a:ext cx="3744416" cy="5294785"/>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3"/>
          <a:srcRect/>
          <a:stretch>
            <a:fillRect/>
          </a:stretch>
        </p:blipFill>
        <p:spPr bwMode="auto">
          <a:xfrm>
            <a:off x="4716016" y="1426238"/>
            <a:ext cx="3384376" cy="4760224"/>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rot="1287562">
            <a:off x="5985644" y="2027960"/>
            <a:ext cx="3109232" cy="4774429"/>
          </a:xfrm>
          <a:prstGeom prst="rect">
            <a:avLst/>
          </a:prstGeom>
          <a:noFill/>
          <a:ln w="9525">
            <a:noFill/>
            <a:miter lim="800000"/>
            <a:headEnd/>
            <a:tailEnd/>
          </a:ln>
        </p:spPr>
      </p:pic>
      <p:sp>
        <p:nvSpPr>
          <p:cNvPr id="6" name="Rectangle 5"/>
          <p:cNvSpPr/>
          <p:nvPr/>
        </p:nvSpPr>
        <p:spPr>
          <a:xfrm>
            <a:off x="3744416" y="6392361"/>
            <a:ext cx="4572000" cy="276999"/>
          </a:xfrm>
          <a:prstGeom prst="rect">
            <a:avLst/>
          </a:prstGeom>
        </p:spPr>
        <p:txBody>
          <a:bodyPr>
            <a:spAutoFit/>
          </a:bodyPr>
          <a:lstStyle/>
          <a:p>
            <a:pPr algn="r"/>
            <a:r>
              <a:rPr lang="ca-ES" sz="1200" dirty="0" smtClean="0"/>
              <a:t>© </a:t>
            </a:r>
            <a:r>
              <a:rPr lang="ca-ES" sz="1200" dirty="0" err="1" smtClean="0"/>
              <a:t>World</a:t>
            </a:r>
            <a:r>
              <a:rPr lang="ca-ES" sz="1200" dirty="0" smtClean="0"/>
              <a:t> Health </a:t>
            </a:r>
            <a:r>
              <a:rPr lang="ca-ES" sz="1200" dirty="0" err="1" smtClean="0"/>
              <a:t>Organization</a:t>
            </a:r>
            <a:r>
              <a:rPr lang="ca-ES" sz="1200" dirty="0" smtClean="0"/>
              <a:t> 2016</a:t>
            </a:r>
            <a:endParaRPr lang="ca-ES" sz="1200" dirty="0"/>
          </a:p>
        </p:txBody>
      </p:sp>
    </p:spTree>
    <p:extLst>
      <p:ext uri="{BB962C8B-B14F-4D97-AF65-F5344CB8AC3E}">
        <p14:creationId xmlns:p14="http://schemas.microsoft.com/office/powerpoint/2010/main" val="43209831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p:cNvSpPr>
          <p:nvPr/>
        </p:nvSpPr>
        <p:spPr bwMode="auto">
          <a:xfrm>
            <a:off x="827584" y="1484784"/>
            <a:ext cx="7632000" cy="5544616"/>
          </a:xfrm>
          <a:prstGeom prst="rect">
            <a:avLst/>
          </a:prstGeom>
          <a:noFill/>
          <a:ln w="12700" cap="flat">
            <a:noFill/>
            <a:miter lim="800000"/>
            <a:headEnd type="none" w="med" len="med"/>
            <a:tailEnd type="none" w="med" len="med"/>
          </a:ln>
        </p:spPr>
        <p:txBody>
          <a:bodyPr lIns="0" tIns="0" rIns="40638" bIns="0"/>
          <a:lstStyle/>
          <a:p>
            <a:pPr marL="265113" indent="-265113" algn="just">
              <a:spcBef>
                <a:spcPts val="0"/>
              </a:spcBef>
              <a:spcAft>
                <a:spcPts val="600"/>
              </a:spcAft>
              <a:buClr>
                <a:srgbClr val="C00000"/>
              </a:buClr>
              <a:buSzPct val="100000"/>
              <a:buFont typeface="Wingdings" pitchFamily="2" charset="2"/>
              <a:buChar char="§"/>
            </a:pPr>
            <a:r>
              <a:rPr lang="ca-ES" sz="1800" b="0" dirty="0" smtClean="0">
                <a:cs typeface="Arial" charset="0"/>
                <a:sym typeface="Arial" charset="0"/>
              </a:rPr>
              <a:t>Permet conèixer millor la realitat del fenomen (nº de consumidors, de clubs, maneres de consum, pràctiques de risc) per intervenir‐hi amb major eficàcia.</a:t>
            </a:r>
          </a:p>
          <a:p>
            <a:pPr marL="265113" indent="-265113" algn="just">
              <a:spcBef>
                <a:spcPts val="0"/>
              </a:spcBef>
              <a:spcAft>
                <a:spcPts val="600"/>
              </a:spcAft>
              <a:buClr>
                <a:srgbClr val="C00000"/>
              </a:buClr>
              <a:buSzPct val="100000"/>
              <a:buFont typeface="Wingdings" pitchFamily="2" charset="2"/>
              <a:buChar char="§"/>
            </a:pPr>
            <a:r>
              <a:rPr lang="ca-ES" sz="1800" b="0" dirty="0" smtClean="0">
                <a:cs typeface="Arial" charset="0"/>
                <a:sym typeface="Arial" charset="0"/>
              </a:rPr>
              <a:t>Permet accedir a població usuària de drogues per establir mètodes de detecció precoç, prevenció de riscos i reducció de danys.</a:t>
            </a:r>
          </a:p>
          <a:p>
            <a:pPr marL="265113" indent="-265113" algn="just">
              <a:spcBef>
                <a:spcPts val="0"/>
              </a:spcBef>
              <a:spcAft>
                <a:spcPts val="600"/>
              </a:spcAft>
              <a:buClr>
                <a:srgbClr val="C00000"/>
              </a:buClr>
              <a:buSzPct val="100000"/>
              <a:buFont typeface="Wingdings" pitchFamily="2" charset="2"/>
              <a:buChar char="§"/>
            </a:pPr>
            <a:r>
              <a:rPr lang="ca-ES" sz="1800" b="0" dirty="0" smtClean="0">
                <a:cs typeface="Arial" charset="0"/>
                <a:sym typeface="Arial" charset="0"/>
              </a:rPr>
              <a:t>Evita el contacte del consumidor amb el mercat negre i altres drogues il·lícites.</a:t>
            </a:r>
          </a:p>
          <a:p>
            <a:pPr marL="265113" indent="-265113" algn="just">
              <a:spcBef>
                <a:spcPts val="0"/>
              </a:spcBef>
              <a:spcAft>
                <a:spcPts val="600"/>
              </a:spcAft>
              <a:buClr>
                <a:srgbClr val="C00000"/>
              </a:buClr>
              <a:buSzPct val="100000"/>
              <a:buFont typeface="Wingdings" pitchFamily="2" charset="2"/>
              <a:buChar char="§"/>
            </a:pPr>
            <a:r>
              <a:rPr lang="ca-ES" sz="1800" b="0" dirty="0" smtClean="0">
                <a:cs typeface="Arial" charset="0"/>
                <a:sym typeface="Arial" charset="0"/>
              </a:rPr>
              <a:t>Possibilita conèixer la composició, la potència, l’adulteració de la planta i els seus derivats.</a:t>
            </a:r>
          </a:p>
          <a:p>
            <a:pPr marL="265113" indent="-265113" algn="just">
              <a:spcBef>
                <a:spcPts val="0"/>
              </a:spcBef>
              <a:spcAft>
                <a:spcPts val="600"/>
              </a:spcAft>
              <a:buClr>
                <a:srgbClr val="C00000"/>
              </a:buClr>
              <a:buSzPct val="100000"/>
              <a:buFont typeface="Wingdings" pitchFamily="2" charset="2"/>
              <a:buChar char="§"/>
            </a:pPr>
            <a:r>
              <a:rPr lang="ca-ES" sz="1800" b="0" dirty="0" smtClean="0">
                <a:cs typeface="Arial" charset="0"/>
                <a:sym typeface="Arial" charset="0"/>
              </a:rPr>
              <a:t>Incorpora politiques de prevenció de riscos i danys dins dels clubs.</a:t>
            </a:r>
            <a:endParaRPr lang="ca-ES" sz="1600" b="0" dirty="0" smtClean="0">
              <a:cs typeface="Arial" charset="0"/>
              <a:sym typeface="Arial" charset="0"/>
            </a:endParaRPr>
          </a:p>
          <a:p>
            <a:pPr marL="265113" indent="-265113" algn="just">
              <a:spcBef>
                <a:spcPts val="0"/>
              </a:spcBef>
              <a:spcAft>
                <a:spcPts val="600"/>
              </a:spcAft>
              <a:buClr>
                <a:srgbClr val="C00000"/>
              </a:buClr>
              <a:buSzPct val="100000"/>
              <a:buFont typeface="Wingdings" pitchFamily="2" charset="2"/>
              <a:buChar char="§"/>
            </a:pPr>
            <a:r>
              <a:rPr lang="ca-ES" sz="1800" b="0" dirty="0">
                <a:cs typeface="Arial" charset="0"/>
                <a:sym typeface="Arial" charset="0"/>
              </a:rPr>
              <a:t>Possibilita límits:</a:t>
            </a:r>
          </a:p>
          <a:p>
            <a:pPr marL="360363" lvl="1" algn="just" eaLnBrk="0" hangingPunct="0">
              <a:spcBef>
                <a:spcPts val="0"/>
              </a:spcBef>
              <a:spcAft>
                <a:spcPts val="0"/>
              </a:spcAft>
              <a:buClr>
                <a:srgbClr val="C00000"/>
              </a:buClr>
              <a:buSzPct val="100000"/>
            </a:pPr>
            <a:r>
              <a:rPr lang="ca-ES" sz="1200" b="0" dirty="0">
                <a:solidFill>
                  <a:schemeClr val="bg2">
                    <a:lumMod val="60000"/>
                    <a:lumOff val="40000"/>
                  </a:schemeClr>
                </a:solidFill>
                <a:latin typeface="Arial"/>
                <a:cs typeface="Arial"/>
              </a:rPr>
              <a:t>□ </a:t>
            </a:r>
            <a:r>
              <a:rPr lang="ca-ES" sz="1200" b="0" dirty="0" smtClean="0"/>
              <a:t>Edat mínima    </a:t>
            </a:r>
            <a:r>
              <a:rPr lang="ca-ES" sz="1200" b="0" dirty="0" smtClean="0">
                <a:solidFill>
                  <a:schemeClr val="bg2">
                    <a:lumMod val="60000"/>
                    <a:lumOff val="40000"/>
                  </a:schemeClr>
                </a:solidFill>
                <a:latin typeface="Arial"/>
                <a:cs typeface="Arial"/>
              </a:rPr>
              <a:t>□ </a:t>
            </a:r>
            <a:r>
              <a:rPr lang="ca-ES" sz="1200" b="0" dirty="0" smtClean="0"/>
              <a:t>Període de carència (evita el turisme </a:t>
            </a:r>
            <a:r>
              <a:rPr lang="ca-ES" sz="1200" b="0" dirty="0" err="1" smtClean="0"/>
              <a:t>cannàbic</a:t>
            </a:r>
            <a:r>
              <a:rPr lang="ca-ES" sz="1200" b="0" dirty="0" smtClean="0"/>
              <a:t>) </a:t>
            </a:r>
            <a:r>
              <a:rPr lang="ca-ES" sz="1200" b="0" dirty="0">
                <a:solidFill>
                  <a:schemeClr val="bg2">
                    <a:lumMod val="60000"/>
                    <a:lumOff val="40000"/>
                  </a:schemeClr>
                </a:solidFill>
                <a:latin typeface="Arial"/>
                <a:cs typeface="Arial"/>
              </a:rPr>
              <a:t>□ </a:t>
            </a:r>
            <a:r>
              <a:rPr lang="ca-ES" sz="1200" b="0" dirty="0" smtClean="0"/>
              <a:t>Nombre màxim de socis.</a:t>
            </a:r>
          </a:p>
          <a:p>
            <a:pPr marL="360363" lvl="1" algn="just" eaLnBrk="0" hangingPunct="0">
              <a:spcBef>
                <a:spcPts val="0"/>
              </a:spcBef>
              <a:spcAft>
                <a:spcPts val="0"/>
              </a:spcAft>
              <a:buClr>
                <a:srgbClr val="C00000"/>
              </a:buClr>
              <a:buSzPct val="100000"/>
            </a:pPr>
            <a:r>
              <a:rPr lang="ca-ES" sz="1200" b="0" dirty="0">
                <a:solidFill>
                  <a:schemeClr val="bg2">
                    <a:lumMod val="60000"/>
                    <a:lumOff val="40000"/>
                  </a:schemeClr>
                </a:solidFill>
                <a:latin typeface="Arial"/>
                <a:cs typeface="Arial"/>
              </a:rPr>
              <a:t>□ </a:t>
            </a:r>
            <a:r>
              <a:rPr lang="ca-ES" sz="1200" b="0" dirty="0" smtClean="0"/>
              <a:t>Horaris i condicions de salubritat dels locals </a:t>
            </a:r>
          </a:p>
          <a:p>
            <a:pPr marL="360363" lvl="1" algn="just" eaLnBrk="0" hangingPunct="0">
              <a:spcBef>
                <a:spcPts val="0"/>
              </a:spcBef>
              <a:spcAft>
                <a:spcPts val="600"/>
              </a:spcAft>
              <a:buClr>
                <a:srgbClr val="C00000"/>
              </a:buClr>
              <a:buSzPct val="100000"/>
            </a:pPr>
            <a:r>
              <a:rPr lang="ca-ES" sz="1200" b="0" dirty="0" smtClean="0">
                <a:solidFill>
                  <a:schemeClr val="bg2">
                    <a:lumMod val="60000"/>
                    <a:lumOff val="40000"/>
                  </a:schemeClr>
                </a:solidFill>
                <a:latin typeface="Arial"/>
                <a:cs typeface="Arial"/>
              </a:rPr>
              <a:t>□ </a:t>
            </a:r>
            <a:r>
              <a:rPr lang="ca-ES" sz="1200" b="0" dirty="0" smtClean="0"/>
              <a:t>Ubicació (distància mínima entre determinats dispositius com escoles, centres sanitaris, </a:t>
            </a:r>
            <a:r>
              <a:rPr lang="ca-ES" sz="1200" b="0" dirty="0" err="1" smtClean="0"/>
              <a:t>etc</a:t>
            </a:r>
            <a:r>
              <a:rPr lang="ca-ES" sz="1200" b="0" dirty="0" smtClean="0"/>
              <a:t>).</a:t>
            </a:r>
          </a:p>
          <a:p>
            <a:pPr marL="265113" indent="-265113" algn="just">
              <a:spcBef>
                <a:spcPts val="0"/>
              </a:spcBef>
              <a:spcAft>
                <a:spcPts val="600"/>
              </a:spcAft>
              <a:buClr>
                <a:srgbClr val="C00000"/>
              </a:buClr>
              <a:buSzPct val="100000"/>
              <a:buFont typeface="Wingdings" pitchFamily="2" charset="2"/>
              <a:buChar char="§"/>
            </a:pPr>
            <a:r>
              <a:rPr lang="ca-ES" sz="1800" b="0" dirty="0" smtClean="0">
                <a:cs typeface="Arial" charset="0"/>
                <a:sym typeface="Arial" charset="0"/>
              </a:rPr>
              <a:t>Prohibeix</a:t>
            </a:r>
            <a:r>
              <a:rPr lang="ca-ES" sz="1800" b="0" dirty="0">
                <a:cs typeface="Arial" charset="0"/>
                <a:sym typeface="Arial" charset="0"/>
              </a:rPr>
              <a:t>, controla i sanciona activitats de promoció.</a:t>
            </a:r>
          </a:p>
          <a:p>
            <a:pPr marL="265113" indent="-265113" algn="just">
              <a:spcBef>
                <a:spcPts val="0"/>
              </a:spcBef>
              <a:spcAft>
                <a:spcPts val="600"/>
              </a:spcAft>
              <a:buClr>
                <a:srgbClr val="C00000"/>
              </a:buClr>
              <a:buSzPct val="100000"/>
              <a:buFont typeface="Wingdings" pitchFamily="2" charset="2"/>
              <a:buChar char="§"/>
            </a:pPr>
            <a:r>
              <a:rPr lang="ca-ES" sz="1800" b="0" dirty="0">
                <a:cs typeface="Arial" charset="0"/>
                <a:sym typeface="Arial" charset="0"/>
              </a:rPr>
              <a:t>Actua envers aquells que no compleixin o tinguin criteris comercials.</a:t>
            </a:r>
          </a:p>
          <a:p>
            <a:pPr marL="265113" indent="-265113" algn="just">
              <a:spcBef>
                <a:spcPts val="0"/>
              </a:spcBef>
              <a:spcAft>
                <a:spcPts val="600"/>
              </a:spcAft>
              <a:buClr>
                <a:srgbClr val="C00000"/>
              </a:buClr>
              <a:buSzPct val="100000"/>
              <a:buFont typeface="Wingdings" pitchFamily="2" charset="2"/>
              <a:buChar char="§"/>
            </a:pPr>
            <a:r>
              <a:rPr lang="ca-ES" sz="1800" b="0" dirty="0">
                <a:cs typeface="Arial" charset="0"/>
                <a:sym typeface="Arial" charset="0"/>
              </a:rPr>
              <a:t>Evita l’escalada de penalització en el sistema judicial.</a:t>
            </a:r>
          </a:p>
          <a:p>
            <a:pPr marL="265113" indent="-265113" algn="just">
              <a:spcBef>
                <a:spcPts val="0"/>
              </a:spcBef>
              <a:spcAft>
                <a:spcPts val="600"/>
              </a:spcAft>
              <a:buClr>
                <a:srgbClr val="C00000"/>
              </a:buClr>
              <a:buSzPct val="100000"/>
              <a:buFont typeface="Wingdings" pitchFamily="2" charset="2"/>
              <a:buChar char="§"/>
            </a:pPr>
            <a:endParaRPr lang="ca-ES" sz="1600" b="0" dirty="0" smtClean="0">
              <a:cs typeface="Arial" charset="0"/>
              <a:sym typeface="Arial" charset="0"/>
            </a:endParaRPr>
          </a:p>
          <a:p>
            <a:pPr marL="265113" indent="-265113" algn="just">
              <a:spcBef>
                <a:spcPts val="0"/>
              </a:spcBef>
              <a:spcAft>
                <a:spcPts val="600"/>
              </a:spcAft>
              <a:buClr>
                <a:srgbClr val="C00000"/>
              </a:buClr>
              <a:buSzPct val="100000"/>
              <a:buFont typeface="Wingdings" pitchFamily="2" charset="2"/>
              <a:buChar char="§"/>
            </a:pPr>
            <a:endParaRPr lang="ca-ES" sz="1600" b="0" dirty="0" smtClean="0">
              <a:cs typeface="Arial" charset="0"/>
              <a:sym typeface="Arial" charset="0"/>
            </a:endParaRPr>
          </a:p>
          <a:p>
            <a:pPr marL="265113" indent="-265113" algn="just">
              <a:spcBef>
                <a:spcPts val="0"/>
              </a:spcBef>
              <a:spcAft>
                <a:spcPts val="600"/>
              </a:spcAft>
              <a:buClr>
                <a:srgbClr val="C00000"/>
              </a:buClr>
              <a:buSzPct val="100000"/>
              <a:buFont typeface="Wingdings" pitchFamily="2" charset="2"/>
              <a:buChar char="§"/>
            </a:pPr>
            <a:endParaRPr lang="ca-ES" sz="1600" b="0" dirty="0" smtClean="0">
              <a:cs typeface="Arial" charset="0"/>
              <a:sym typeface="Arial" charset="0"/>
            </a:endParaRPr>
          </a:p>
        </p:txBody>
      </p:sp>
      <p:sp>
        <p:nvSpPr>
          <p:cNvPr id="5" name="1 Marcador de número de diapositiva"/>
          <p:cNvSpPr txBox="1">
            <a:spLocks/>
          </p:cNvSpPr>
          <p:nvPr/>
        </p:nvSpPr>
        <p:spPr>
          <a:xfrm>
            <a:off x="8316416" y="6597384"/>
            <a:ext cx="828088" cy="432016"/>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48</a:t>
            </a:fld>
            <a:endParaRPr lang="es-ES_tradnl" sz="1050" b="0" dirty="0">
              <a:solidFill>
                <a:schemeClr val="bg1">
                  <a:lumMod val="50000"/>
                </a:schemeClr>
              </a:solidFill>
            </a:endParaRPr>
          </a:p>
        </p:txBody>
      </p:sp>
      <p:pic>
        <p:nvPicPr>
          <p:cNvPr id="6" name="Picture 2" descr="Resultat d'imatges de oportunita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248" y="-8507"/>
            <a:ext cx="1826150" cy="1205259"/>
          </a:xfrm>
          <a:prstGeom prst="rect">
            <a:avLst/>
          </a:prstGeom>
          <a:noFill/>
          <a:extLst>
            <a:ext uri="{909E8E84-426E-40DD-AFC4-6F175D3DCCD1}">
              <a14:hiddenFill xmlns:a14="http://schemas.microsoft.com/office/drawing/2010/main">
                <a:solidFill>
                  <a:srgbClr val="FFFFFF"/>
                </a:solidFill>
              </a14:hiddenFill>
            </a:ext>
          </a:extLst>
        </p:spPr>
      </p:pic>
      <p:sp>
        <p:nvSpPr>
          <p:cNvPr id="7" name="Títol 1"/>
          <p:cNvSpPr>
            <a:spLocks noGrp="1"/>
          </p:cNvSpPr>
          <p:nvPr>
            <p:ph type="title" idx="4294967295"/>
          </p:nvPr>
        </p:nvSpPr>
        <p:spPr>
          <a:xfrm>
            <a:off x="683568" y="188640"/>
            <a:ext cx="7773988" cy="1008062"/>
          </a:xfrm>
        </p:spPr>
        <p:txBody>
          <a:bodyPr/>
          <a:lstStyle/>
          <a:p>
            <a:pPr>
              <a:lnSpc>
                <a:spcPts val="3600"/>
              </a:lnSpc>
            </a:pPr>
            <a:r>
              <a:rPr lang="es-ES" sz="3200" dirty="0" err="1" smtClean="0">
                <a:latin typeface="Arial" pitchFamily="34" charset="0"/>
                <a:cs typeface="Arial" pitchFamily="34" charset="0"/>
              </a:rPr>
              <a:t>Model</a:t>
            </a:r>
            <a:r>
              <a:rPr lang="es-ES" sz="3200" dirty="0" smtClean="0">
                <a:latin typeface="Arial" pitchFamily="34" charset="0"/>
                <a:cs typeface="Arial" pitchFamily="34" charset="0"/>
              </a:rPr>
              <a:t> de </a:t>
            </a:r>
            <a:r>
              <a:rPr lang="es-ES" sz="3200" dirty="0" err="1" smtClean="0">
                <a:latin typeface="Arial" pitchFamily="34" charset="0"/>
                <a:cs typeface="Arial" pitchFamily="34" charset="0"/>
              </a:rPr>
              <a:t>Salut</a:t>
            </a:r>
            <a:r>
              <a:rPr lang="es-ES" sz="3200" dirty="0" smtClean="0">
                <a:latin typeface="Arial" pitchFamily="34" charset="0"/>
                <a:cs typeface="Arial" pitchFamily="34" charset="0"/>
              </a:rPr>
              <a:t> Pública: </a:t>
            </a:r>
            <a:br>
              <a:rPr lang="es-ES" sz="3200" dirty="0" smtClean="0">
                <a:latin typeface="Arial" pitchFamily="34" charset="0"/>
                <a:cs typeface="Arial" pitchFamily="34" charset="0"/>
              </a:rPr>
            </a:br>
            <a:r>
              <a:rPr lang="es-ES" sz="3600" dirty="0" err="1" smtClean="0">
                <a:latin typeface="Arial" pitchFamily="34" charset="0"/>
                <a:cs typeface="Arial" pitchFamily="34" charset="0"/>
              </a:rPr>
              <a:t>Oportunitats</a:t>
            </a:r>
            <a:endParaRPr lang="es-ES" sz="3600" dirty="0">
              <a:latin typeface="Arial" pitchFamily="34" charset="0"/>
              <a:cs typeface="Arial" pitchFamily="34" charset="0"/>
            </a:endParaRPr>
          </a:p>
        </p:txBody>
      </p:sp>
    </p:spTree>
    <p:extLst>
      <p:ext uri="{BB962C8B-B14F-4D97-AF65-F5344CB8AC3E}">
        <p14:creationId xmlns:p14="http://schemas.microsoft.com/office/powerpoint/2010/main" val="43209831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p:cNvSpPr>
          <p:nvPr/>
        </p:nvSpPr>
        <p:spPr bwMode="auto">
          <a:xfrm>
            <a:off x="515690" y="1225601"/>
            <a:ext cx="8108156" cy="5331023"/>
          </a:xfrm>
          <a:prstGeom prst="rect">
            <a:avLst/>
          </a:prstGeom>
          <a:noFill/>
          <a:ln w="12700" cap="flat">
            <a:noFill/>
            <a:miter lim="800000"/>
            <a:headEnd type="none" w="med" len="med"/>
            <a:tailEnd type="none" w="med" len="med"/>
          </a:ln>
        </p:spPr>
        <p:txBody>
          <a:bodyPr lIns="0" tIns="0" rIns="40636" bIns="0"/>
          <a:lstStyle/>
          <a:p>
            <a:pPr marL="40180"/>
            <a:endParaRPr lang="en-US" sz="1500" dirty="0">
              <a:cs typeface="Arial" charset="0"/>
              <a:sym typeface="Arial" charset="0"/>
            </a:endParaRPr>
          </a:p>
        </p:txBody>
      </p:sp>
      <p:sp>
        <p:nvSpPr>
          <p:cNvPr id="8" name="Contenidor de contingut 4"/>
          <p:cNvSpPr>
            <a:spLocks noGrp="1"/>
          </p:cNvSpPr>
          <p:nvPr>
            <p:ph idx="1"/>
          </p:nvPr>
        </p:nvSpPr>
        <p:spPr>
          <a:xfrm>
            <a:off x="395536" y="6597352"/>
            <a:ext cx="9505056" cy="504056"/>
          </a:xfrm>
        </p:spPr>
        <p:txBody>
          <a:bodyPr>
            <a:normAutofit/>
          </a:bodyPr>
          <a:lstStyle/>
          <a:p>
            <a:pPr marL="439738" lvl="1">
              <a:lnSpc>
                <a:spcPct val="110000"/>
              </a:lnSpc>
              <a:spcBef>
                <a:spcPts val="0"/>
              </a:spcBef>
              <a:buClr>
                <a:srgbClr val="C00000"/>
              </a:buClr>
              <a:buNone/>
            </a:pPr>
            <a:r>
              <a:rPr lang="en-US" sz="900" dirty="0" smtClean="0">
                <a:latin typeface="Arial Italic" charset="0"/>
                <a:ea typeface="Arial Italic" charset="0"/>
                <a:cs typeface="Arial Italic" charset="0"/>
                <a:sym typeface="Arial Italic" charset="0"/>
              </a:rPr>
              <a:t>A cannabis reader: global issues and local experiences</a:t>
            </a:r>
            <a:r>
              <a:rPr lang="en-US" sz="900" dirty="0" smtClean="0">
                <a:latin typeface="Arial" charset="0"/>
                <a:cs typeface="Arial" charset="0"/>
                <a:sym typeface="Arial" charset="0"/>
              </a:rPr>
              <a:t>. EMCDDA, Lisbon, June 2008</a:t>
            </a:r>
          </a:p>
          <a:p>
            <a:pPr marL="439738" lvl="1">
              <a:lnSpc>
                <a:spcPct val="110000"/>
              </a:lnSpc>
              <a:spcBef>
                <a:spcPts val="0"/>
              </a:spcBef>
              <a:buClr>
                <a:srgbClr val="C00000"/>
              </a:buClr>
              <a:buNone/>
            </a:pPr>
            <a:endParaRPr lang="es-ES" sz="900" dirty="0" smtClean="0">
              <a:latin typeface="Helvetica" pitchFamily="34" charset="0"/>
              <a:cs typeface="Arial" charset="0"/>
              <a:sym typeface="Arial" charset="0"/>
            </a:endParaRPr>
          </a:p>
          <a:p>
            <a:pPr>
              <a:lnSpc>
                <a:spcPct val="110000"/>
              </a:lnSpc>
              <a:spcBef>
                <a:spcPts val="0"/>
              </a:spcBef>
              <a:buClr>
                <a:srgbClr val="C00000"/>
              </a:buClr>
            </a:pPr>
            <a:endParaRPr lang="es-ES" sz="900" dirty="0">
              <a:latin typeface="Helvetica" pitchFamily="34" charset="0"/>
            </a:endParaRPr>
          </a:p>
        </p:txBody>
      </p:sp>
      <p:sp>
        <p:nvSpPr>
          <p:cNvPr id="15" name="Crida rectangular arrodonida 14"/>
          <p:cNvSpPr/>
          <p:nvPr/>
        </p:nvSpPr>
        <p:spPr bwMode="auto">
          <a:xfrm>
            <a:off x="7632848" y="1340768"/>
            <a:ext cx="1331640" cy="1872000"/>
          </a:xfrm>
          <a:prstGeom prst="wedgeRoundRectCallout">
            <a:avLst>
              <a:gd name="adj1" fmla="val -98715"/>
              <a:gd name="adj2" fmla="val -28437"/>
              <a:gd name="adj3" fmla="val 16667"/>
            </a:avLst>
          </a:prstGeom>
          <a:solidFill>
            <a:schemeClr val="accent3">
              <a:lumMod val="95000"/>
            </a:schemeClr>
          </a:solidFill>
          <a:ln w="9525" cap="flat">
            <a:noFill/>
            <a:round/>
            <a:headEnd type="none" w="med" len="med"/>
            <a:tailEnd type="none" w="med" len="med"/>
          </a:ln>
          <a:effectLst>
            <a:innerShdw blurRad="63500" dist="50800" dir="2700000">
              <a:prstClr val="black">
                <a:alpha val="50000"/>
              </a:prstClr>
            </a:innerShdw>
          </a:effectLst>
        </p:spPr>
        <p:txBody>
          <a:bodyPr lIns="0" tIns="0" rIns="0" bIns="0"/>
          <a:lstStyle/>
          <a:p>
            <a:endParaRPr lang="ca-ES"/>
          </a:p>
        </p:txBody>
      </p:sp>
      <p:sp>
        <p:nvSpPr>
          <p:cNvPr id="16" name="Rectangle 9"/>
          <p:cNvSpPr>
            <a:spLocks/>
          </p:cNvSpPr>
          <p:nvPr/>
        </p:nvSpPr>
        <p:spPr bwMode="auto">
          <a:xfrm>
            <a:off x="7632848" y="1484784"/>
            <a:ext cx="1331640" cy="1998216"/>
          </a:xfrm>
          <a:prstGeom prst="rect">
            <a:avLst/>
          </a:prstGeom>
          <a:noFill/>
          <a:ln w="12700" cap="flat">
            <a:noFill/>
            <a:miter lim="800000"/>
            <a:headEnd type="none" w="med" len="med"/>
            <a:tailEnd type="none" w="med" len="med"/>
          </a:ln>
        </p:spPr>
        <p:txBody>
          <a:bodyPr lIns="0" tIns="0" rIns="40639" bIns="0"/>
          <a:lstStyle/>
          <a:p>
            <a:pPr marL="39688" algn="ctr">
              <a:spcBef>
                <a:spcPts val="0"/>
              </a:spcBef>
              <a:spcAft>
                <a:spcPts val="600"/>
              </a:spcAft>
            </a:pPr>
            <a:r>
              <a:rPr lang="ca-ES" sz="1200" b="0" dirty="0" smtClean="0">
                <a:cs typeface="Arial" charset="0"/>
                <a:sym typeface="Arial" charset="0"/>
              </a:rPr>
              <a:t>Involucra als actors de la "cultura del cànnabis" en la transmissió de missatges precisos de reducció de riscos i danys.</a:t>
            </a:r>
            <a:endParaRPr lang="ca-ES" sz="1200" b="0" dirty="0">
              <a:cs typeface="Arial" charset="0"/>
              <a:sym typeface="Arial" charset="0"/>
            </a:endParaRPr>
          </a:p>
        </p:txBody>
      </p:sp>
      <p:sp>
        <p:nvSpPr>
          <p:cNvPr id="14"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49</a:t>
            </a:fld>
            <a:endParaRPr lang="es-ES_tradnl" sz="1050" b="0" dirty="0">
              <a:solidFill>
                <a:schemeClr val="bg1">
                  <a:lumMod val="50000"/>
                </a:schemeClr>
              </a:solidFill>
            </a:endParaRPr>
          </a:p>
        </p:txBody>
      </p:sp>
      <p:sp>
        <p:nvSpPr>
          <p:cNvPr id="11" name="Contenidor de contingut 2"/>
          <p:cNvSpPr txBox="1">
            <a:spLocks/>
          </p:cNvSpPr>
          <p:nvPr/>
        </p:nvSpPr>
        <p:spPr bwMode="auto">
          <a:xfrm>
            <a:off x="827584" y="2924944"/>
            <a:ext cx="7560840" cy="25237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65113" lvl="1" indent="-265113" eaLnBrk="0" hangingPunct="0">
              <a:spcBef>
                <a:spcPts val="0"/>
              </a:spcBef>
              <a:spcAft>
                <a:spcPts val="1200"/>
              </a:spcAft>
              <a:buClr>
                <a:srgbClr val="C00000"/>
              </a:buClr>
              <a:buSzPct val="100000"/>
              <a:buFont typeface="Wingdings" pitchFamily="2" charset="2"/>
              <a:buChar char="§"/>
            </a:pPr>
            <a:r>
              <a:rPr lang="ca-ES" sz="1800" b="0" dirty="0" smtClean="0">
                <a:cs typeface="Arial" charset="0"/>
                <a:sym typeface="Arial" charset="0"/>
              </a:rPr>
              <a:t>Encoratja als usuaris a moderar el seu ús </a:t>
            </a:r>
          </a:p>
          <a:p>
            <a:pPr marL="265113" lvl="1" indent="-265113" eaLnBrk="0" hangingPunct="0">
              <a:spcBef>
                <a:spcPts val="0"/>
              </a:spcBef>
              <a:spcAft>
                <a:spcPts val="1200"/>
              </a:spcAft>
              <a:buClr>
                <a:srgbClr val="C00000"/>
              </a:buClr>
              <a:buSzPct val="100000"/>
              <a:buFont typeface="Wingdings" pitchFamily="2" charset="2"/>
              <a:buChar char="§"/>
            </a:pPr>
            <a:r>
              <a:rPr lang="ca-ES" sz="1800" b="0" dirty="0" smtClean="0">
                <a:cs typeface="Arial" charset="0"/>
                <a:sym typeface="Arial" charset="0"/>
              </a:rPr>
              <a:t>Descoratja la barreja de cànnabis amb altres drogues </a:t>
            </a:r>
          </a:p>
          <a:p>
            <a:pPr marL="265113" lvl="1" indent="-265113" eaLnBrk="0" hangingPunct="0">
              <a:spcBef>
                <a:spcPts val="0"/>
              </a:spcBef>
              <a:spcAft>
                <a:spcPts val="1200"/>
              </a:spcAft>
              <a:buClr>
                <a:srgbClr val="C00000"/>
              </a:buClr>
              <a:buSzPct val="100000"/>
              <a:buFont typeface="Wingdings" pitchFamily="2" charset="2"/>
              <a:buChar char="§"/>
            </a:pPr>
            <a:r>
              <a:rPr lang="ca-ES" sz="1800" b="0" dirty="0" smtClean="0">
                <a:cs typeface="Arial" charset="0"/>
                <a:sym typeface="Arial" charset="0"/>
              </a:rPr>
              <a:t>Prevenció en "drogues i conducció" i controls </a:t>
            </a:r>
          </a:p>
          <a:p>
            <a:pPr marL="265113" lvl="1" indent="-265113" eaLnBrk="0" hangingPunct="0">
              <a:spcBef>
                <a:spcPts val="0"/>
              </a:spcBef>
              <a:spcAft>
                <a:spcPts val="1200"/>
              </a:spcAft>
              <a:buClr>
                <a:srgbClr val="C00000"/>
              </a:buClr>
              <a:buSzPct val="100000"/>
              <a:buFont typeface="Wingdings" pitchFamily="2" charset="2"/>
              <a:buChar char="§"/>
            </a:pPr>
            <a:r>
              <a:rPr lang="ca-ES" sz="1800" b="0" dirty="0" smtClean="0">
                <a:cs typeface="Arial" charset="0"/>
                <a:sym typeface="Arial" charset="0"/>
              </a:rPr>
              <a:t>Reducció de l'exposició al fum de no fumadors </a:t>
            </a:r>
          </a:p>
          <a:p>
            <a:pPr marL="265113" lvl="1" indent="-265113" eaLnBrk="0" hangingPunct="0">
              <a:spcBef>
                <a:spcPts val="0"/>
              </a:spcBef>
              <a:spcAft>
                <a:spcPts val="1200"/>
              </a:spcAft>
              <a:buClr>
                <a:srgbClr val="C00000"/>
              </a:buClr>
              <a:buSzPct val="100000"/>
              <a:buFont typeface="Wingdings" pitchFamily="2" charset="2"/>
              <a:buChar char="§"/>
            </a:pPr>
            <a:r>
              <a:rPr lang="ca-ES" sz="1800" b="0" dirty="0" smtClean="0">
                <a:cs typeface="Arial" charset="0"/>
                <a:sym typeface="Arial" charset="0"/>
              </a:rPr>
              <a:t>Educació sobre la determinació de signes d'ús problemàtic </a:t>
            </a:r>
          </a:p>
          <a:p>
            <a:pPr marL="265113" lvl="1" indent="-265113" eaLnBrk="0" hangingPunct="0">
              <a:spcBef>
                <a:spcPts val="0"/>
              </a:spcBef>
              <a:spcAft>
                <a:spcPts val="1200"/>
              </a:spcAft>
              <a:buClr>
                <a:srgbClr val="C00000"/>
              </a:buClr>
              <a:buSzPct val="100000"/>
              <a:buFont typeface="Wingdings" pitchFamily="2" charset="2"/>
              <a:buChar char="§"/>
            </a:pPr>
            <a:r>
              <a:rPr lang="ca-ES" sz="1800" b="0" dirty="0" smtClean="0">
                <a:cs typeface="Arial" charset="0"/>
                <a:sym typeface="Arial" charset="0"/>
              </a:rPr>
              <a:t>Auto-detecció del consum problemàtic </a:t>
            </a:r>
          </a:p>
        </p:txBody>
      </p:sp>
      <p:sp>
        <p:nvSpPr>
          <p:cNvPr id="17" name="Contenidor de contingut 2"/>
          <p:cNvSpPr txBox="1">
            <a:spLocks/>
          </p:cNvSpPr>
          <p:nvPr/>
        </p:nvSpPr>
        <p:spPr bwMode="auto">
          <a:xfrm>
            <a:off x="827584" y="1535301"/>
            <a:ext cx="6984776" cy="1169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65113" lvl="1" indent="-265113" algn="just" eaLnBrk="0" hangingPunct="0">
              <a:spcBef>
                <a:spcPts val="0"/>
              </a:spcBef>
              <a:spcAft>
                <a:spcPts val="600"/>
              </a:spcAft>
              <a:buClr>
                <a:srgbClr val="C00000"/>
              </a:buClr>
              <a:buSzPct val="100000"/>
              <a:buFont typeface="Wingdings" pitchFamily="2" charset="2"/>
              <a:buChar char="§"/>
            </a:pPr>
            <a:r>
              <a:rPr lang="ca-ES" sz="1800" b="0" dirty="0" err="1" smtClean="0">
                <a:cs typeface="Arial" charset="0"/>
                <a:sym typeface="Arial" charset="0"/>
              </a:rPr>
              <a:t>Counselling</a:t>
            </a:r>
            <a:r>
              <a:rPr lang="ca-ES" sz="1800" b="0" dirty="0" smtClean="0">
                <a:cs typeface="Arial" charset="0"/>
                <a:sym typeface="Arial" charset="0"/>
              </a:rPr>
              <a:t> sobre seguretat en la forma d'administració: </a:t>
            </a:r>
          </a:p>
          <a:p>
            <a:pPr marL="636588" lvl="2" indent="-285750" defTabSz="719138" eaLnBrk="0" hangingPunct="0">
              <a:spcBef>
                <a:spcPts val="0"/>
              </a:spcBef>
              <a:spcAft>
                <a:spcPts val="300"/>
              </a:spcAft>
              <a:buClr>
                <a:schemeClr val="tx1"/>
              </a:buClr>
              <a:buSzPct val="90000"/>
              <a:buFont typeface="Wingdings 3" panose="05040102010807070707" pitchFamily="18" charset="2"/>
              <a:buChar char=""/>
            </a:pPr>
            <a:r>
              <a:rPr lang="ca-ES" sz="1400" b="0" dirty="0" smtClean="0"/>
              <a:t>Ús de vaporitzadors </a:t>
            </a:r>
          </a:p>
          <a:p>
            <a:pPr marL="636588" lvl="2" indent="-285750" defTabSz="719138" eaLnBrk="0" hangingPunct="0">
              <a:spcBef>
                <a:spcPts val="0"/>
              </a:spcBef>
              <a:spcAft>
                <a:spcPts val="300"/>
              </a:spcAft>
              <a:buClr>
                <a:schemeClr val="tx1"/>
              </a:buClr>
              <a:buSzPct val="90000"/>
              <a:buFont typeface="Wingdings 3" panose="05040102010807070707" pitchFamily="18" charset="2"/>
              <a:buChar char=""/>
            </a:pPr>
            <a:r>
              <a:rPr lang="ca-ES" sz="1400" b="0" dirty="0" smtClean="0"/>
              <a:t>Preparació de cigarrets de cànnabis menys nocius </a:t>
            </a:r>
          </a:p>
          <a:p>
            <a:pPr marL="636588" lvl="2" indent="-285750" defTabSz="719138" eaLnBrk="0" hangingPunct="0">
              <a:spcBef>
                <a:spcPts val="0"/>
              </a:spcBef>
              <a:spcAft>
                <a:spcPts val="300"/>
              </a:spcAft>
              <a:buClr>
                <a:schemeClr val="tx1"/>
              </a:buClr>
              <a:buSzPct val="90000"/>
              <a:buFont typeface="Wingdings 3" panose="05040102010807070707" pitchFamily="18" charset="2"/>
              <a:buChar char=""/>
            </a:pPr>
            <a:r>
              <a:rPr lang="ca-ES" sz="1400" b="0" dirty="0" smtClean="0"/>
              <a:t>Maneres d'inhalació amb menys risc </a:t>
            </a:r>
          </a:p>
        </p:txBody>
      </p:sp>
      <p:pic>
        <p:nvPicPr>
          <p:cNvPr id="5122" name="Picture 2" descr="Resultat d'imatges de oportunita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248" y="-8507"/>
            <a:ext cx="1826150" cy="1205259"/>
          </a:xfrm>
          <a:prstGeom prst="rect">
            <a:avLst/>
          </a:prstGeom>
          <a:noFill/>
          <a:extLst>
            <a:ext uri="{909E8E84-426E-40DD-AFC4-6F175D3DCCD1}">
              <a14:hiddenFill xmlns:a14="http://schemas.microsoft.com/office/drawing/2010/main">
                <a:solidFill>
                  <a:srgbClr val="FFFFFF"/>
                </a:solidFill>
              </a14:hiddenFill>
            </a:ext>
          </a:extLst>
        </p:spPr>
      </p:pic>
      <p:sp>
        <p:nvSpPr>
          <p:cNvPr id="12" name="Títol 1"/>
          <p:cNvSpPr>
            <a:spLocks noGrp="1"/>
          </p:cNvSpPr>
          <p:nvPr>
            <p:ph type="title" idx="4294967295"/>
          </p:nvPr>
        </p:nvSpPr>
        <p:spPr>
          <a:xfrm>
            <a:off x="683568" y="188640"/>
            <a:ext cx="7773988" cy="1008062"/>
          </a:xfrm>
        </p:spPr>
        <p:txBody>
          <a:bodyPr/>
          <a:lstStyle/>
          <a:p>
            <a:pPr>
              <a:lnSpc>
                <a:spcPts val="3600"/>
              </a:lnSpc>
            </a:pPr>
            <a:r>
              <a:rPr lang="es-ES" sz="3200" dirty="0" err="1" smtClean="0">
                <a:latin typeface="Arial" pitchFamily="34" charset="0"/>
                <a:cs typeface="Arial" pitchFamily="34" charset="0"/>
              </a:rPr>
              <a:t>Model</a:t>
            </a:r>
            <a:r>
              <a:rPr lang="es-ES" sz="3200" dirty="0" smtClean="0">
                <a:latin typeface="Arial" pitchFamily="34" charset="0"/>
                <a:cs typeface="Arial" pitchFamily="34" charset="0"/>
              </a:rPr>
              <a:t> de </a:t>
            </a:r>
            <a:r>
              <a:rPr lang="es-ES" sz="3200" dirty="0" err="1" smtClean="0">
                <a:latin typeface="Arial" pitchFamily="34" charset="0"/>
                <a:cs typeface="Arial" pitchFamily="34" charset="0"/>
              </a:rPr>
              <a:t>Reducció</a:t>
            </a:r>
            <a:r>
              <a:rPr lang="es-ES" sz="3200" dirty="0" smtClean="0">
                <a:latin typeface="Arial" pitchFamily="34" charset="0"/>
                <a:cs typeface="Arial" pitchFamily="34" charset="0"/>
              </a:rPr>
              <a:t> de </a:t>
            </a:r>
            <a:r>
              <a:rPr lang="es-ES" sz="3200" dirty="0" err="1" smtClean="0">
                <a:latin typeface="Arial" pitchFamily="34" charset="0"/>
                <a:cs typeface="Arial" pitchFamily="34" charset="0"/>
              </a:rPr>
              <a:t>Danys</a:t>
            </a:r>
            <a:r>
              <a:rPr lang="es-ES" sz="3200" dirty="0" smtClean="0">
                <a:latin typeface="Arial" pitchFamily="34" charset="0"/>
                <a:cs typeface="Arial" pitchFamily="34" charset="0"/>
              </a:rPr>
              <a:t>: </a:t>
            </a:r>
            <a:r>
              <a:rPr lang="es-ES" sz="3600" dirty="0" err="1" smtClean="0">
                <a:latin typeface="Arial" pitchFamily="34" charset="0"/>
                <a:cs typeface="Arial" pitchFamily="34" charset="0"/>
              </a:rPr>
              <a:t>Oportunitats</a:t>
            </a:r>
            <a:endParaRPr lang="es-ES" sz="36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redondeado"/>
          <p:cNvSpPr/>
          <p:nvPr/>
        </p:nvSpPr>
        <p:spPr>
          <a:xfrm>
            <a:off x="772592" y="1475514"/>
            <a:ext cx="7687765" cy="4977822"/>
          </a:xfrm>
          <a:prstGeom prst="roundRect">
            <a:avLst>
              <a:gd name="adj" fmla="val 1000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79560" name="Picture 8" descr="Plantació de marihuana"/>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496" b="11869"/>
          <a:stretch/>
        </p:blipFill>
        <p:spPr bwMode="auto">
          <a:xfrm>
            <a:off x="899667" y="1619514"/>
            <a:ext cx="121912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5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5</a:t>
            </a:fld>
            <a:endParaRPr lang="es-ES_tradnl" sz="1050" b="0" dirty="0">
              <a:solidFill>
                <a:schemeClr val="bg1">
                  <a:lumMod val="50000"/>
                </a:schemeClr>
              </a:solidFill>
            </a:endParaRPr>
          </a:p>
        </p:txBody>
      </p:sp>
      <p:sp>
        <p:nvSpPr>
          <p:cNvPr id="7" name="6 Rectángulo"/>
          <p:cNvSpPr/>
          <p:nvPr/>
        </p:nvSpPr>
        <p:spPr>
          <a:xfrm>
            <a:off x="985900" y="1815207"/>
            <a:ext cx="986168" cy="523220"/>
          </a:xfrm>
          <a:prstGeom prst="rect">
            <a:avLst/>
          </a:prstGeom>
          <a:noFill/>
        </p:spPr>
        <p:txBody>
          <a:bodyPr wrap="none" lIns="91440" tIns="45720" rIns="91440" bIns="45720">
            <a:spAutoFit/>
          </a:bodyPr>
          <a:lstStyle/>
          <a:p>
            <a:pPr algn="ctr"/>
            <a:r>
              <a:rPr lang="es-E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2012</a:t>
            </a:r>
            <a:endParaRPr lang="es-E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7" name="Contenidor de contingut 2"/>
          <p:cNvSpPr txBox="1">
            <a:spLocks/>
          </p:cNvSpPr>
          <p:nvPr/>
        </p:nvSpPr>
        <p:spPr bwMode="auto">
          <a:xfrm>
            <a:off x="2195810" y="1523211"/>
            <a:ext cx="6120000" cy="4331955"/>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600"/>
              </a:spcAft>
              <a:buClr>
                <a:srgbClr val="C00000"/>
              </a:buClr>
              <a:buSzPct val="100000"/>
              <a:buFont typeface="Arial" panose="020B0604020202020204" pitchFamily="34" charset="0"/>
              <a:buChar char="•"/>
              <a:defRPr/>
            </a:pPr>
            <a:r>
              <a:rPr lang="ca-ES" sz="1200" spc="-50" dirty="0" smtClean="0">
                <a:solidFill>
                  <a:srgbClr val="000000"/>
                </a:solidFill>
              </a:rPr>
              <a:t>Sol·licitud de suport per abordar el fenomen </a:t>
            </a:r>
            <a:r>
              <a:rPr lang="ca-ES" sz="1200" b="0" spc="-50" dirty="0" smtClean="0">
                <a:solidFill>
                  <a:srgbClr val="000000"/>
                </a:solidFill>
              </a:rPr>
              <a:t>del  Associacionisme </a:t>
            </a:r>
            <a:r>
              <a:rPr lang="ca-ES" sz="1200" b="0" spc="-50" dirty="0" err="1" smtClean="0">
                <a:solidFill>
                  <a:srgbClr val="000000"/>
                </a:solidFill>
              </a:rPr>
              <a:t>Cannàbic</a:t>
            </a:r>
            <a:r>
              <a:rPr lang="ca-ES" sz="1200" b="0" spc="-50" dirty="0" smtClean="0">
                <a:solidFill>
                  <a:srgbClr val="000000"/>
                </a:solidFill>
              </a:rPr>
              <a:t> a  Catalunya als grups parlamentaris de la comissió de Salut.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Legislació:</a:t>
            </a:r>
          </a:p>
          <a:p>
            <a:pPr marL="630238" lvl="0" indent="-274638" algn="just" eaLnBrk="0" hangingPunct="0">
              <a:spcBef>
                <a:spcPts val="0"/>
              </a:spcBef>
              <a:spcAft>
                <a:spcPts val="300"/>
              </a:spcAft>
              <a:buClr>
                <a:schemeClr val="tx1"/>
              </a:buClr>
              <a:buSzPct val="100000"/>
              <a:buFont typeface="Wingdings" pitchFamily="2" charset="2"/>
              <a:buChar char="q"/>
            </a:pPr>
            <a:r>
              <a:rPr lang="ca-ES" sz="1100" u="sng" dirty="0" smtClean="0"/>
              <a:t>Doctrina del Consum Compartit</a:t>
            </a:r>
          </a:p>
          <a:p>
            <a:pPr marL="630238" lvl="0" indent="-274638" algn="just" eaLnBrk="0" hangingPunct="0">
              <a:spcBef>
                <a:spcPts val="0"/>
              </a:spcBef>
              <a:spcAft>
                <a:spcPts val="600"/>
              </a:spcAft>
              <a:buClr>
                <a:srgbClr val="C00000"/>
              </a:buClr>
              <a:buSzPct val="100000"/>
            </a:pPr>
            <a:r>
              <a:rPr lang="ca-ES" sz="1100" dirty="0" smtClean="0"/>
              <a:t>	</a:t>
            </a:r>
            <a:r>
              <a:rPr lang="ca-ES" sz="900" b="0" dirty="0" smtClean="0"/>
              <a:t>Diverses sentències del Tribunal Suprem recorden quins són els requisits exigits per la Jurisprudència per poder parlar de “consum compartit”</a:t>
            </a:r>
            <a:endParaRPr lang="ca-ES" sz="1100" b="0" dirty="0" smtClean="0"/>
          </a:p>
          <a:p>
            <a:pPr marL="804863" lvl="2" indent="-3175" algn="just" eaLnBrk="0" hangingPunct="0">
              <a:spcBef>
                <a:spcPts val="0"/>
              </a:spcBef>
              <a:spcAft>
                <a:spcPts val="0"/>
              </a:spcAft>
              <a:buClr>
                <a:srgbClr val="C00000"/>
              </a:buClr>
              <a:buSzPct val="100000"/>
            </a:pPr>
            <a:r>
              <a:rPr lang="ca-ES" sz="900" b="0" dirty="0" smtClean="0"/>
              <a:t>“</a:t>
            </a:r>
            <a:r>
              <a:rPr lang="ca-ES" sz="900" dirty="0" smtClean="0"/>
              <a:t>que no es produeixi difusió de la droga respecte a tercers; que no existeixi contraprestació alguna com a conseqüència de la donació; que la donació sigui per a un consum més o menys immediat (en presència o no de qui l’entrega); </a:t>
            </a:r>
            <a:r>
              <a:rPr lang="ca-ES" sz="900" b="0" dirty="0" smtClean="0"/>
              <a:t>que es persegueixi una finalitat humanitària i altruista (que vagi cap a drogodependents, per alleujar el síndrome d’abstinència), i que es tracti de quantitats mínimes tot i que els màxims no estan fixats per no generar greuges injustos”.</a:t>
            </a:r>
          </a:p>
          <a:p>
            <a:pPr marL="1447800" lvl="2" indent="-3175" algn="just" eaLnBrk="0" hangingPunct="0">
              <a:spcBef>
                <a:spcPts val="0"/>
              </a:spcBef>
              <a:spcAft>
                <a:spcPts val="0"/>
              </a:spcAft>
              <a:buClr>
                <a:srgbClr val="C00000"/>
              </a:buClr>
              <a:buSzPct val="100000"/>
            </a:pPr>
            <a:endParaRPr lang="ca-ES" sz="1200" b="0" dirty="0" smtClean="0"/>
          </a:p>
          <a:p>
            <a:pPr marL="630238" indent="-274638" algn="just" eaLnBrk="0" hangingPunct="0">
              <a:spcBef>
                <a:spcPts val="0"/>
              </a:spcBef>
              <a:spcAft>
                <a:spcPts val="300"/>
              </a:spcAft>
              <a:buClr>
                <a:srgbClr val="000000"/>
              </a:buClr>
              <a:buSzPct val="100000"/>
              <a:buFont typeface="Wingdings" pitchFamily="2" charset="2"/>
              <a:buChar char="q"/>
            </a:pPr>
            <a:r>
              <a:rPr lang="ca-ES" sz="1100" u="sng" dirty="0" smtClean="0"/>
              <a:t>Dictàmens jurídics: Muñoz i </a:t>
            </a:r>
            <a:r>
              <a:rPr lang="ca-ES" sz="1100" u="sng" dirty="0" err="1" smtClean="0"/>
              <a:t>Soto</a:t>
            </a:r>
            <a:r>
              <a:rPr lang="ca-ES" sz="1100" u="sng" dirty="0" smtClean="0"/>
              <a:t> (1996); </a:t>
            </a:r>
            <a:r>
              <a:rPr lang="ca-ES" sz="1100" u="sng" dirty="0" err="1" smtClean="0"/>
              <a:t>Díez</a:t>
            </a:r>
            <a:r>
              <a:rPr lang="ca-ES" sz="1100" u="sng" dirty="0" smtClean="0"/>
              <a:t> </a:t>
            </a:r>
            <a:r>
              <a:rPr lang="ca-ES" sz="1100" u="sng" dirty="0" err="1" smtClean="0"/>
              <a:t>Ripollés</a:t>
            </a:r>
            <a:r>
              <a:rPr lang="ca-ES" sz="1100" u="sng" dirty="0" smtClean="0"/>
              <a:t> i Muñoz Sánchez (2012) </a:t>
            </a:r>
          </a:p>
          <a:p>
            <a:pPr marL="619125" lvl="2" indent="-3175" algn="just" eaLnBrk="0" hangingPunct="0">
              <a:spcBef>
                <a:spcPts val="0"/>
              </a:spcBef>
              <a:spcAft>
                <a:spcPts val="300"/>
              </a:spcAft>
              <a:buClr>
                <a:srgbClr val="C00000"/>
              </a:buClr>
              <a:buSzPct val="100000"/>
            </a:pPr>
            <a:r>
              <a:rPr lang="ca-ES" sz="900" b="0" dirty="0" smtClean="0"/>
              <a:t>Els membres de l’associació de cànnabis han de </a:t>
            </a:r>
            <a:r>
              <a:rPr lang="ca-ES" sz="900" dirty="0" smtClean="0"/>
              <a:t>ser usuaris previs de cànnabis</a:t>
            </a:r>
            <a:r>
              <a:rPr lang="ca-ES" sz="900" b="0" dirty="0" smtClean="0"/>
              <a:t>, els membres del club han de pertànyer a </a:t>
            </a:r>
            <a:r>
              <a:rPr lang="ca-ES" sz="900" dirty="0" smtClean="0"/>
              <a:t>un circuit tancat de persones</a:t>
            </a:r>
            <a:r>
              <a:rPr lang="ca-ES" sz="900" b="0" dirty="0" smtClean="0"/>
              <a:t>. El cànnabis de l'associació ha d'estar enterament produït per l'associació, no comprada al mercat negre. </a:t>
            </a:r>
          </a:p>
          <a:p>
            <a:pPr marL="619125" lvl="2" indent="-3175" algn="just" eaLnBrk="0" hangingPunct="0">
              <a:spcBef>
                <a:spcPts val="0"/>
              </a:spcBef>
              <a:spcAft>
                <a:spcPts val="1200"/>
              </a:spcAft>
              <a:buClr>
                <a:srgbClr val="C00000"/>
              </a:buClr>
              <a:buSzPct val="100000"/>
            </a:pPr>
            <a:r>
              <a:rPr lang="ca-ES" sz="900" b="0" dirty="0" smtClean="0"/>
              <a:t>Respecte al cultiu amb la intenció per part dels associats de consumir conjuntament el cànnabis (marihuana), aquest acte pot tenir rellevància penal (art. 368 del Codi penal), per tant, cal que el cultiu i posterior consum del producte es faci únicament dins del propi grup (associació) i no vagi destinat a terceres persones alienes de l’activitat. La quantitat de droga cultivada pel consum ha de ser insignificant, atès que la quantitat que es cultivi pot tenir rellevància penal. </a:t>
            </a:r>
            <a:endParaRPr lang="ca-ES" sz="1200" b="0" spc="-50" dirty="0" smtClean="0">
              <a:solidFill>
                <a:srgbClr val="000000"/>
              </a:solidFill>
            </a:endParaRPr>
          </a:p>
          <a:p>
            <a:pPr marL="179388" indent="-179388" algn="just" eaLnBrk="0" hangingPunct="0">
              <a:spcBef>
                <a:spcPts val="0"/>
              </a:spcBef>
              <a:spcAft>
                <a:spcPts val="600"/>
              </a:spcAft>
              <a:buClr>
                <a:srgbClr val="C00000"/>
              </a:buClr>
              <a:buSzPct val="100000"/>
              <a:buFont typeface="Arial" panose="020B0604020202020204" pitchFamily="34" charset="0"/>
              <a:buChar char="•"/>
              <a:defRPr/>
            </a:pPr>
            <a:r>
              <a:rPr lang="ca-ES" sz="1200" spc="-50" dirty="0" smtClean="0">
                <a:solidFill>
                  <a:srgbClr val="000000"/>
                </a:solidFill>
              </a:rPr>
              <a:t>Creació del Grup de treball institucional </a:t>
            </a:r>
            <a:r>
              <a:rPr lang="ca-ES" sz="1200" b="0" spc="-50" dirty="0" smtClean="0">
                <a:solidFill>
                  <a:srgbClr val="000000"/>
                </a:solidFill>
              </a:rPr>
              <a:t>(DG Policia, DG de Dret i entitats Jurídiques, DG d'Administració Local, i la Fiscalia Superior de Catalunya). </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t>Diàleg organitzat amb el sector</a:t>
            </a:r>
            <a:r>
              <a:rPr lang="ca-ES" sz="1200" b="0" spc="-50" dirty="0" smtClean="0"/>
              <a:t> liderat </a:t>
            </a:r>
            <a:r>
              <a:rPr lang="ca-ES" sz="1200" b="0" spc="-50" dirty="0" smtClean="0">
                <a:solidFill>
                  <a:srgbClr val="000000"/>
                </a:solidFill>
              </a:rPr>
              <a:t>per la CATFAC i la </a:t>
            </a:r>
            <a:r>
              <a:rPr lang="ca-ES" sz="1200" b="0" spc="-50" dirty="0" err="1" smtClean="0">
                <a:solidFill>
                  <a:srgbClr val="000000"/>
                </a:solidFill>
              </a:rPr>
              <a:t>FEDCAC</a:t>
            </a:r>
            <a:r>
              <a:rPr lang="ca-ES" sz="1200" b="0" spc="-50" dirty="0" smtClean="0">
                <a:solidFill>
                  <a:srgbClr val="000000"/>
                </a:solidFill>
              </a:rPr>
              <a:t>.</a:t>
            </a:r>
            <a:endParaRPr lang="ca-ES" sz="1200" b="0" spc="-50" dirty="0">
              <a:solidFill>
                <a:srgbClr val="000000">
                  <a:lumMod val="50000"/>
                  <a:lumOff val="50000"/>
                </a:srgbClr>
              </a:solidFill>
            </a:endParaRPr>
          </a:p>
        </p:txBody>
      </p:sp>
      <p:sp>
        <p:nvSpPr>
          <p:cNvPr id="19" name="18 Rectángulo"/>
          <p:cNvSpPr/>
          <p:nvPr/>
        </p:nvSpPr>
        <p:spPr>
          <a:xfrm>
            <a:off x="2470307" y="1547514"/>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pic>
        <p:nvPicPr>
          <p:cNvPr id="33" name="Picture 5" descr="http://greenardo.cat/wp-content/uploads/2013/11/FEDCA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12" t="13829" r="21476" b="20766"/>
          <a:stretch/>
        </p:blipFill>
        <p:spPr bwMode="auto">
          <a:xfrm>
            <a:off x="6948263" y="6093298"/>
            <a:ext cx="756000" cy="2967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948263" y="5517232"/>
            <a:ext cx="756000" cy="51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lum bright="40000"/>
          </a:blip>
          <a:srcRect/>
          <a:stretch>
            <a:fillRect/>
          </a:stretch>
        </p:blipFill>
        <p:spPr bwMode="auto">
          <a:xfrm>
            <a:off x="7668344" y="717451"/>
            <a:ext cx="1228725" cy="695325"/>
          </a:xfrm>
          <a:prstGeom prst="rect">
            <a:avLst/>
          </a:prstGeom>
          <a:noFill/>
          <a:ln w="9525">
            <a:noFill/>
            <a:miter lim="800000"/>
            <a:headEnd/>
            <a:tailEnd/>
          </a:ln>
        </p:spPr>
      </p:pic>
      <p:sp>
        <p:nvSpPr>
          <p:cNvPr id="10" name="Títol 1"/>
          <p:cNvSpPr txBox="1">
            <a:spLocks/>
          </p:cNvSpPr>
          <p:nvPr/>
        </p:nvSpPr>
        <p:spPr bwMode="auto">
          <a:xfrm>
            <a:off x="467544" y="188640"/>
            <a:ext cx="8136904" cy="10080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eaLnBrk="0" hangingPunct="0">
              <a:lnSpc>
                <a:spcPts val="3500"/>
              </a:lnSpc>
              <a:spcBef>
                <a:spcPct val="0"/>
              </a:spcBef>
            </a:pPr>
            <a:r>
              <a:rPr lang="ca-ES" sz="3200" kern="0" dirty="0" smtClean="0">
                <a:solidFill>
                  <a:srgbClr val="C00000"/>
                </a:solidFill>
                <a:latin typeface="Arial" pitchFamily="34" charset="0"/>
                <a:cs typeface="Arial" pitchFamily="34" charset="0"/>
              </a:rPr>
              <a:t>Posicionament a favor de la legalització des de la visió de la  salut pública</a:t>
            </a:r>
            <a:endParaRPr kumimoji="0" lang="ca-ES" sz="3200" b="1" i="0" u="none" strike="noStrike" kern="0" cap="none" spc="0" normalizeH="0" baseline="0" dirty="0">
              <a:ln>
                <a:noFill/>
              </a:ln>
              <a:solidFill>
                <a:srgbClr val="C00000"/>
              </a:solidFill>
              <a:effectLst/>
              <a:uLnTx/>
              <a:uFillTx/>
              <a:latin typeface="Arial" pitchFamily="34" charset="0"/>
              <a:cs typeface="Arial" pitchFamily="34" charset="0"/>
            </a:endParaRPr>
          </a:p>
        </p:txBody>
      </p:sp>
      <p:sp>
        <p:nvSpPr>
          <p:cNvPr id="4" name="Rectangle 3"/>
          <p:cNvSpPr/>
          <p:nvPr/>
        </p:nvSpPr>
        <p:spPr>
          <a:xfrm>
            <a:off x="1259632" y="1484784"/>
            <a:ext cx="7128792" cy="307777"/>
          </a:xfrm>
          <a:prstGeom prst="rect">
            <a:avLst/>
          </a:prstGeom>
        </p:spPr>
        <p:txBody>
          <a:bodyPr wrap="square">
            <a:spAutoFit/>
          </a:bodyPr>
          <a:lstStyle/>
          <a:p>
            <a:pPr algn="just"/>
            <a:endParaRPr lang="es-ES" sz="1400" dirty="0" smtClean="0"/>
          </a:p>
        </p:txBody>
      </p:sp>
      <p:sp>
        <p:nvSpPr>
          <p:cNvPr id="2051" name="Rectangle 3"/>
          <p:cNvSpPr>
            <a:spLocks noChangeArrowheads="1"/>
          </p:cNvSpPr>
          <p:nvPr/>
        </p:nvSpPr>
        <p:spPr bwMode="auto">
          <a:xfrm>
            <a:off x="539552" y="18864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a-ES"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a:xfrm>
            <a:off x="611560" y="1412776"/>
            <a:ext cx="7671146" cy="5032147"/>
          </a:xfrm>
          <a:prstGeom prst="rect">
            <a:avLst/>
          </a:prstGeom>
        </p:spPr>
        <p:txBody>
          <a:bodyPr wrap="square">
            <a:spAutoFit/>
          </a:bodyPr>
          <a:lstStyle/>
          <a:p>
            <a:pPr marL="361950" indent="-361950" algn="just">
              <a:spcBef>
                <a:spcPts val="0"/>
              </a:spcBef>
              <a:spcAft>
                <a:spcPts val="600"/>
              </a:spcAft>
              <a:buFont typeface="+mj-lt"/>
              <a:buAutoNum type="arabicPeriod"/>
            </a:pPr>
            <a:r>
              <a:rPr lang="ca-ES" sz="1200" b="0" dirty="0" smtClean="0"/>
              <a:t>Establir un </a:t>
            </a:r>
            <a:r>
              <a:rPr lang="ca-ES" sz="1200" dirty="0" smtClean="0"/>
              <a:t>monopoli del govern sobre la venda</a:t>
            </a:r>
            <a:r>
              <a:rPr lang="ca-ES" sz="1200" b="0" dirty="0" smtClean="0"/>
              <a:t>. Organismes de control amb responsabilitat social proporcionen un mitjà  eficaç de control del consum i de Reducció de danys.</a:t>
            </a:r>
          </a:p>
          <a:p>
            <a:pPr marL="361950" indent="-361950" algn="just">
              <a:spcBef>
                <a:spcPts val="0"/>
              </a:spcBef>
              <a:spcAft>
                <a:spcPts val="600"/>
              </a:spcAft>
              <a:buFont typeface="+mj-lt"/>
              <a:buAutoNum type="arabicPeriod"/>
            </a:pPr>
            <a:r>
              <a:rPr lang="ca-ES" sz="1200" b="0" dirty="0" smtClean="0"/>
              <a:t>Establir una </a:t>
            </a:r>
            <a:r>
              <a:rPr lang="ca-ES" sz="1200" dirty="0" smtClean="0"/>
              <a:t>edat mínima </a:t>
            </a:r>
            <a:r>
              <a:rPr lang="ca-ES" sz="1200" b="0" dirty="0" smtClean="0"/>
              <a:t>per a la compra i el consum de cànnabis. Penalitzant-ne la venda i el consum en menors. </a:t>
            </a:r>
          </a:p>
          <a:p>
            <a:pPr marL="361950" indent="-361950" algn="just">
              <a:spcBef>
                <a:spcPts val="0"/>
              </a:spcBef>
              <a:spcAft>
                <a:spcPts val="600"/>
              </a:spcAft>
              <a:buFont typeface="+mj-lt"/>
              <a:buAutoNum type="arabicPeriod"/>
            </a:pPr>
            <a:r>
              <a:rPr lang="ca-ES" sz="1200" b="0" dirty="0" smtClean="0"/>
              <a:t>Limitar l’accés. </a:t>
            </a:r>
            <a:r>
              <a:rPr lang="ca-ES" sz="1200" dirty="0" smtClean="0"/>
              <a:t>Establint límits en la densitat dels punts de venda i les hores</a:t>
            </a:r>
            <a:r>
              <a:rPr lang="ca-ES" sz="1200" b="0" dirty="0" smtClean="0"/>
              <a:t>.( 49 </a:t>
            </a:r>
            <a:r>
              <a:rPr lang="ca-ES" sz="1200" b="0" dirty="0" err="1" smtClean="0"/>
              <a:t>Room</a:t>
            </a:r>
            <a:r>
              <a:rPr lang="ca-ES" sz="1200" b="0" dirty="0" smtClean="0"/>
              <a:t> et al., 2010; </a:t>
            </a:r>
            <a:r>
              <a:rPr lang="ca-ES" sz="1200" b="0" dirty="0" err="1" smtClean="0"/>
              <a:t>Schwartz</a:t>
            </a:r>
            <a:r>
              <a:rPr lang="ca-ES" sz="1200" b="0" dirty="0" smtClean="0"/>
              <a:t>, 2014 50 </a:t>
            </a:r>
            <a:r>
              <a:rPr lang="ca-ES" sz="1200" b="0" dirty="0" err="1" smtClean="0"/>
              <a:t>Room</a:t>
            </a:r>
            <a:r>
              <a:rPr lang="ca-ES" sz="1200" b="0" dirty="0" smtClean="0"/>
              <a:t>, 2012 51 </a:t>
            </a:r>
            <a:r>
              <a:rPr lang="ca-ES" sz="1200" b="0" dirty="0" err="1" smtClean="0"/>
              <a:t>See</a:t>
            </a:r>
            <a:r>
              <a:rPr lang="ca-ES" sz="1200" b="0" dirty="0" smtClean="0"/>
              <a:t> </a:t>
            </a:r>
            <a:r>
              <a:rPr lang="ca-ES" sz="1200" b="0" dirty="0" err="1" smtClean="0"/>
              <a:t>Babor</a:t>
            </a:r>
            <a:r>
              <a:rPr lang="ca-ES" sz="1200" b="0" dirty="0" smtClean="0"/>
              <a:t> et al., 2010, and Canadian </a:t>
            </a:r>
            <a:r>
              <a:rPr lang="ca-ES" sz="1200" b="0" dirty="0" err="1" smtClean="0"/>
              <a:t>Public</a:t>
            </a:r>
            <a:r>
              <a:rPr lang="ca-ES" sz="1200" b="0" dirty="0" smtClean="0"/>
              <a:t> Health </a:t>
            </a:r>
            <a:r>
              <a:rPr lang="ca-ES" sz="1200" b="0" dirty="0" err="1" smtClean="0"/>
              <a:t>Association</a:t>
            </a:r>
            <a:r>
              <a:rPr lang="ca-ES" sz="1200" b="0" dirty="0" smtClean="0"/>
              <a:t>, 2011. 13)</a:t>
            </a:r>
          </a:p>
          <a:p>
            <a:pPr marL="361950" indent="-361950" algn="just">
              <a:spcBef>
                <a:spcPts val="0"/>
              </a:spcBef>
              <a:spcAft>
                <a:spcPts val="600"/>
              </a:spcAft>
              <a:buFont typeface="+mj-lt"/>
              <a:buAutoNum type="arabicPeriod"/>
            </a:pPr>
            <a:r>
              <a:rPr lang="ca-ES" sz="1200" b="0" dirty="0" smtClean="0"/>
              <a:t>Reduir la demanda a través de </a:t>
            </a:r>
            <a:r>
              <a:rPr lang="ca-ES" sz="1200" dirty="0" smtClean="0"/>
              <a:t>polítiques de preus </a:t>
            </a:r>
            <a:r>
              <a:rPr lang="ca-ES" sz="1200" b="0" dirty="0" smtClean="0"/>
              <a:t>i per acabar amb el  mercat  negre (promovent l'ús de productes de menor risc).</a:t>
            </a:r>
          </a:p>
          <a:p>
            <a:pPr marL="361950" indent="-361950" algn="just">
              <a:spcBef>
                <a:spcPts val="0"/>
              </a:spcBef>
              <a:spcAft>
                <a:spcPts val="600"/>
              </a:spcAft>
              <a:buFont typeface="+mj-lt"/>
              <a:buAutoNum type="arabicPeriod"/>
            </a:pPr>
            <a:r>
              <a:rPr lang="ca-ES" sz="1200" dirty="0" smtClean="0"/>
              <a:t>Reduir</a:t>
            </a:r>
            <a:r>
              <a:rPr lang="ca-ES" sz="1200" b="0" dirty="0" smtClean="0"/>
              <a:t> els productes i derivats de més risc, especialment els de </a:t>
            </a:r>
            <a:r>
              <a:rPr lang="ca-ES" sz="1200" dirty="0" smtClean="0"/>
              <a:t>major potència </a:t>
            </a:r>
            <a:r>
              <a:rPr lang="ca-ES" sz="1200" b="0" dirty="0" smtClean="0"/>
              <a:t>i aquells dissenyats per atraure els joves. </a:t>
            </a:r>
          </a:p>
          <a:p>
            <a:pPr marL="361950" indent="-361950" algn="just">
              <a:spcBef>
                <a:spcPts val="0"/>
              </a:spcBef>
              <a:spcAft>
                <a:spcPts val="600"/>
              </a:spcAft>
              <a:buFont typeface="+mj-lt"/>
              <a:buAutoNum type="arabicPeriod"/>
            </a:pPr>
            <a:r>
              <a:rPr lang="ca-ES" sz="1200" dirty="0" smtClean="0"/>
              <a:t>Prohibir  el </a:t>
            </a:r>
            <a:r>
              <a:rPr lang="ca-ES" sz="1200" dirty="0" err="1" smtClean="0"/>
              <a:t>marqueting</a:t>
            </a:r>
            <a:r>
              <a:rPr lang="ca-ES" sz="1200" dirty="0" smtClean="0"/>
              <a:t>, la publicitat i el patrocini</a:t>
            </a:r>
            <a:r>
              <a:rPr lang="ca-ES" sz="1200" b="0" dirty="0" smtClean="0"/>
              <a:t>.  Els productes han de ser venuts en un paquet senzill amb advertències sobre els riscos d'ús. </a:t>
            </a:r>
          </a:p>
          <a:p>
            <a:pPr marL="361950" indent="-361950" algn="just">
              <a:spcBef>
                <a:spcPts val="0"/>
              </a:spcBef>
              <a:spcAft>
                <a:spcPts val="600"/>
              </a:spcAft>
              <a:buFont typeface="+mj-lt"/>
              <a:buAutoNum type="arabicPeriod"/>
            </a:pPr>
            <a:r>
              <a:rPr lang="ca-ES" sz="1200" dirty="0" smtClean="0"/>
              <a:t>Explicitar clarament la informació del producte</a:t>
            </a:r>
            <a:r>
              <a:rPr lang="ca-ES" sz="1200" b="0" dirty="0" smtClean="0"/>
              <a:t>. En particular, els productes han de ser testats i etiquetats pel seu contingut en THC i CBD (</a:t>
            </a:r>
            <a:r>
              <a:rPr lang="ca-ES" sz="1200" b="0" dirty="0" err="1" smtClean="0"/>
              <a:t>cannabidiol</a:t>
            </a:r>
            <a:r>
              <a:rPr lang="ca-ES" sz="1200" b="0" dirty="0" smtClean="0"/>
              <a:t>).</a:t>
            </a:r>
          </a:p>
          <a:p>
            <a:pPr marL="361950" indent="-361950" algn="just">
              <a:spcBef>
                <a:spcPts val="0"/>
              </a:spcBef>
              <a:spcAft>
                <a:spcPts val="600"/>
              </a:spcAft>
              <a:buFont typeface="+mj-lt"/>
              <a:buAutoNum type="arabicPeriod"/>
            </a:pPr>
            <a:r>
              <a:rPr lang="ca-ES" sz="1200" b="0" dirty="0" smtClean="0"/>
              <a:t>Desenvolupar un marc integral per abordar i </a:t>
            </a:r>
            <a:r>
              <a:rPr lang="ca-ES" sz="1200" dirty="0" smtClean="0"/>
              <a:t>prevenir la conducció sota els efectes </a:t>
            </a:r>
            <a:r>
              <a:rPr lang="ca-ES" sz="1200" b="0" dirty="0" smtClean="0"/>
              <a:t>del cànnabis. Aquest marc ha d'incloure la prevenció, l'educació, i el control.  </a:t>
            </a:r>
          </a:p>
          <a:p>
            <a:pPr marL="361950" indent="-361950" algn="just">
              <a:spcBef>
                <a:spcPts val="0"/>
              </a:spcBef>
              <a:spcAft>
                <a:spcPts val="600"/>
              </a:spcAft>
              <a:buFont typeface="+mj-lt"/>
              <a:buAutoNum type="arabicPeriod"/>
            </a:pPr>
            <a:r>
              <a:rPr lang="ca-ES" sz="1200" dirty="0" smtClean="0"/>
              <a:t>Millorar l'accés i ampliar les  opcions de tractament</a:t>
            </a:r>
            <a:r>
              <a:rPr lang="ca-ES" sz="1200" b="0" dirty="0" smtClean="0"/>
              <a:t>. Incloure una gamma d'opcions des de les intervencions breus per als usuaris en situació de risc a les intervencions més intensives.</a:t>
            </a:r>
          </a:p>
          <a:p>
            <a:pPr marL="361950" indent="-361950" algn="just">
              <a:spcBef>
                <a:spcPts val="0"/>
              </a:spcBef>
              <a:spcAft>
                <a:spcPts val="600"/>
              </a:spcAft>
              <a:buFont typeface="+mj-lt"/>
              <a:buAutoNum type="arabicPeriod"/>
            </a:pPr>
            <a:r>
              <a:rPr lang="ca-ES" sz="1200" dirty="0" smtClean="0"/>
              <a:t>Invertir educació i prevenció.  </a:t>
            </a:r>
            <a:r>
              <a:rPr lang="ca-ES" sz="1200" b="0" dirty="0" smtClean="0"/>
              <a:t>Establint programes generals (com: promovent pautes de consum de cànnabis de menor risc) i específics (per augmentar la consciència dels riscos en grups especialment vulnerables com els adolescents o persones amb antecedents personals o familiars de malalties mentals).</a:t>
            </a:r>
          </a:p>
        </p:txBody>
      </p:sp>
      <p:sp>
        <p:nvSpPr>
          <p:cNvPr id="9" name="QuadreDeText 8"/>
          <p:cNvSpPr txBox="1"/>
          <p:nvPr/>
        </p:nvSpPr>
        <p:spPr>
          <a:xfrm>
            <a:off x="-540568" y="6292914"/>
            <a:ext cx="9001000" cy="592470"/>
          </a:xfrm>
          <a:prstGeom prst="rect">
            <a:avLst/>
          </a:prstGeom>
          <a:noFill/>
        </p:spPr>
        <p:txBody>
          <a:bodyPr wrap="square" rtlCol="0">
            <a:spAutoFit/>
          </a:bodyPr>
          <a:lstStyle/>
          <a:p>
            <a:pPr algn="r"/>
            <a:r>
              <a:rPr lang="ca-ES" sz="1000" dirty="0" err="1" smtClean="0"/>
              <a:t>Jürgen</a:t>
            </a:r>
            <a:r>
              <a:rPr lang="ca-ES" sz="1000" dirty="0" smtClean="0"/>
              <a:t> </a:t>
            </a:r>
            <a:r>
              <a:rPr lang="ca-ES" sz="1000" dirty="0" err="1" smtClean="0"/>
              <a:t>Rehm</a:t>
            </a:r>
            <a:r>
              <a:rPr lang="ca-ES" sz="1000" dirty="0" smtClean="0"/>
              <a:t>, </a:t>
            </a:r>
            <a:r>
              <a:rPr lang="ca-ES" sz="1000" dirty="0" err="1" smtClean="0"/>
              <a:t>Ph.D</a:t>
            </a:r>
            <a:r>
              <a:rPr lang="ca-ES" sz="1000" dirty="0" smtClean="0"/>
              <a:t>.</a:t>
            </a:r>
          </a:p>
          <a:p>
            <a:pPr algn="r">
              <a:lnSpc>
                <a:spcPts val="900"/>
              </a:lnSpc>
              <a:spcBef>
                <a:spcPts val="0"/>
              </a:spcBef>
            </a:pPr>
            <a:r>
              <a:rPr lang="en-US" sz="800" b="0" dirty="0" smtClean="0"/>
              <a:t>Director, Institute for Mental Health Policy Research, CAMH, Canada</a:t>
            </a:r>
          </a:p>
          <a:p>
            <a:pPr algn="r">
              <a:lnSpc>
                <a:spcPts val="900"/>
              </a:lnSpc>
              <a:spcBef>
                <a:spcPts val="0"/>
              </a:spcBef>
            </a:pPr>
            <a:r>
              <a:rPr lang="en-US" sz="800" b="0" dirty="0" smtClean="0"/>
              <a:t>Head, PAHO/WHO Collaborating Centre for Mental Health &amp; Addiction</a:t>
            </a:r>
          </a:p>
          <a:p>
            <a:pPr algn="r">
              <a:lnSpc>
                <a:spcPts val="900"/>
              </a:lnSpc>
              <a:spcBef>
                <a:spcPts val="0"/>
              </a:spcBef>
            </a:pPr>
            <a:r>
              <a:rPr lang="en-US" sz="800" b="0" dirty="0" smtClean="0"/>
              <a:t>Centre for Addiction and Mental Health (CAMH)</a:t>
            </a:r>
          </a:p>
        </p:txBody>
      </p:sp>
      <p:pic>
        <p:nvPicPr>
          <p:cNvPr id="1026" name="Picture 2"/>
          <p:cNvPicPr>
            <a:picLocks noChangeAspect="1" noChangeArrowheads="1"/>
          </p:cNvPicPr>
          <p:nvPr/>
        </p:nvPicPr>
        <p:blipFill>
          <a:blip r:embed="rId3"/>
          <a:srcRect l="5366" t="30979" r="3417" b="-3264"/>
          <a:stretch>
            <a:fillRect/>
          </a:stretch>
        </p:blipFill>
        <p:spPr bwMode="auto">
          <a:xfrm>
            <a:off x="611560" y="6353796"/>
            <a:ext cx="2232248" cy="45958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853838" y="2204864"/>
            <a:ext cx="7246553" cy="3672408"/>
          </a:xfrm>
          <a:prstGeom prst="rect">
            <a:avLst/>
          </a:prstGeom>
          <a:solidFill>
            <a:schemeClr val="bg1"/>
          </a:solidFill>
          <a:ln w="9525">
            <a:solidFill>
              <a:srgbClr val="B3B3B3"/>
            </a:solidFill>
            <a:headEnd type="none" w="med" len="med"/>
            <a:tailEnd type="none" w="med" len="me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ctr">
              <a:spcBef>
                <a:spcPts val="0"/>
              </a:spcBef>
              <a:spcAft>
                <a:spcPts val="0"/>
              </a:spcAft>
            </a:pPr>
            <a:r>
              <a:rPr lang="ca-ES" sz="1400" b="0" dirty="0" smtClean="0">
                <a:solidFill>
                  <a:srgbClr val="FFFFFF">
                    <a:lumMod val="75000"/>
                  </a:srgbClr>
                </a:solidFill>
                <a:latin typeface="Arial Bold"/>
              </a:rPr>
              <a:t>Pregunta: </a:t>
            </a:r>
            <a:r>
              <a:rPr lang="ca-ES" sz="1400" b="0" dirty="0" smtClean="0">
                <a:solidFill>
                  <a:srgbClr val="000000"/>
                </a:solidFill>
                <a:latin typeface="Arial Bold"/>
              </a:rPr>
              <a:t>Considera </a:t>
            </a:r>
            <a:r>
              <a:rPr lang="ca-ES" sz="1400" b="0" dirty="0">
                <a:solidFill>
                  <a:srgbClr val="000000"/>
                </a:solidFill>
                <a:latin typeface="Arial Bold"/>
              </a:rPr>
              <a:t>que regular l'accés al consum de cànnabis podria disminuir els problemes associats a l'ús d'aquesta substància, tant per a l'individu com per a la </a:t>
            </a:r>
            <a:r>
              <a:rPr lang="ca-ES" sz="1400" b="0" dirty="0" smtClean="0">
                <a:solidFill>
                  <a:srgbClr val="000000"/>
                </a:solidFill>
                <a:latin typeface="Arial Bold"/>
              </a:rPr>
              <a:t>societat</a:t>
            </a:r>
            <a:r>
              <a:rPr lang="ca-ES" sz="1200" b="0" dirty="0" smtClean="0">
                <a:solidFill>
                  <a:srgbClr val="000000"/>
                </a:solidFill>
                <a:latin typeface="Arial Bold"/>
              </a:rPr>
              <a:t>?</a:t>
            </a:r>
            <a:r>
              <a:rPr lang="ca-ES" sz="1400" b="0" dirty="0" smtClean="0">
                <a:solidFill>
                  <a:srgbClr val="000000"/>
                </a:solidFill>
                <a:latin typeface="Arial Bold"/>
              </a:rPr>
              <a:t> </a:t>
            </a:r>
            <a:endParaRPr lang="ca-ES" sz="1400" b="0" dirty="0">
              <a:solidFill>
                <a:srgbClr val="000000"/>
              </a:solidFill>
              <a:latin typeface="Arial Bold"/>
            </a:endParaRPr>
          </a:p>
        </p:txBody>
      </p:sp>
      <p:graphicFrame>
        <p:nvGraphicFramePr>
          <p:cNvPr id="10" name="Taula 9"/>
          <p:cNvGraphicFramePr>
            <a:graphicFrameLocks noGrp="1"/>
          </p:cNvGraphicFramePr>
          <p:nvPr>
            <p:extLst>
              <p:ext uri="{D42A27DB-BD31-4B8C-83A1-F6EECF244321}">
                <p14:modId xmlns:p14="http://schemas.microsoft.com/office/powerpoint/2010/main" val="2612418432"/>
              </p:ext>
            </p:extLst>
          </p:nvPr>
        </p:nvGraphicFramePr>
        <p:xfrm>
          <a:off x="825376" y="1484784"/>
          <a:ext cx="5258792" cy="567690"/>
        </p:xfrm>
        <a:graphic>
          <a:graphicData uri="http://schemas.openxmlformats.org/drawingml/2006/table">
            <a:tbl>
              <a:tblPr/>
              <a:tblGrid>
                <a:gridCol w="3571878"/>
                <a:gridCol w="1686914"/>
              </a:tblGrid>
              <a:tr h="228600">
                <a:tc gridSpan="2">
                  <a:txBody>
                    <a:bodyPr/>
                    <a:lstStyle/>
                    <a:p>
                      <a:pPr algn="l" fontAlgn="ctr"/>
                      <a:r>
                        <a:rPr lang="pt-BR" sz="1800" b="1" i="0" u="none" strike="noStrike" dirty="0" err="1" smtClean="0">
                          <a:solidFill>
                            <a:srgbClr val="000000"/>
                          </a:solidFill>
                          <a:latin typeface="Arial Bold"/>
                        </a:rPr>
                        <a:t>Enquesta</a:t>
                      </a:r>
                      <a:r>
                        <a:rPr lang="pt-BR" sz="1800" b="1" i="0" u="none" strike="noStrike" dirty="0" smtClean="0">
                          <a:solidFill>
                            <a:srgbClr val="000000"/>
                          </a:solidFill>
                          <a:latin typeface="Arial Bold"/>
                        </a:rPr>
                        <a:t> de </a:t>
                      </a:r>
                      <a:r>
                        <a:rPr lang="pt-BR" sz="1800" b="1" i="0" u="none" strike="noStrike" dirty="0" err="1" smtClean="0">
                          <a:solidFill>
                            <a:srgbClr val="000000"/>
                          </a:solidFill>
                          <a:latin typeface="Arial Bold"/>
                        </a:rPr>
                        <a:t>Salut</a:t>
                      </a:r>
                      <a:r>
                        <a:rPr lang="pt-BR" sz="1800" b="1" i="0" u="none" strike="noStrike" dirty="0" smtClean="0">
                          <a:solidFill>
                            <a:srgbClr val="000000"/>
                          </a:solidFill>
                          <a:latin typeface="Arial Bold"/>
                        </a:rPr>
                        <a:t> de </a:t>
                      </a:r>
                      <a:r>
                        <a:rPr lang="pt-BR" sz="1800" b="1" i="0" u="none" strike="noStrike" dirty="0" err="1" smtClean="0">
                          <a:solidFill>
                            <a:srgbClr val="000000"/>
                          </a:solidFill>
                          <a:latin typeface="Arial Bold"/>
                        </a:rPr>
                        <a:t>Catalunya</a:t>
                      </a:r>
                      <a:r>
                        <a:rPr lang="pt-BR" sz="1800" b="1" i="0" u="none" strike="noStrike" dirty="0" smtClean="0">
                          <a:solidFill>
                            <a:srgbClr val="000000"/>
                          </a:solidFill>
                          <a:latin typeface="Arial Bold"/>
                        </a:rPr>
                        <a:t> (</a:t>
                      </a:r>
                      <a:r>
                        <a:rPr lang="pt-BR" sz="1800" b="1" i="0" u="none" strike="noStrike" dirty="0" err="1" smtClean="0">
                          <a:solidFill>
                            <a:srgbClr val="000000"/>
                          </a:solidFill>
                          <a:latin typeface="Arial Bold"/>
                        </a:rPr>
                        <a:t>ESCA</a:t>
                      </a:r>
                      <a:r>
                        <a:rPr lang="pt-BR" sz="1800" b="1" i="0" u="none" strike="noStrike" dirty="0" smtClean="0">
                          <a:solidFill>
                            <a:srgbClr val="000000"/>
                          </a:solidFill>
                          <a:latin typeface="Arial Bold"/>
                        </a:rPr>
                        <a:t>) </a:t>
                      </a:r>
                    </a:p>
                  </a:txBody>
                  <a:tcPr marL="9525" marR="9525" marT="9525" marB="0" anchor="ctr">
                    <a:lnL>
                      <a:noFill/>
                    </a:lnL>
                    <a:lnR>
                      <a:noFill/>
                    </a:lnR>
                    <a:lnT>
                      <a:noFill/>
                    </a:lnT>
                    <a:lnB>
                      <a:noFill/>
                    </a:lnB>
                  </a:tcPr>
                </a:tc>
                <a:tc hMerge="1">
                  <a:txBody>
                    <a:bodyPr/>
                    <a:lstStyle/>
                    <a:p>
                      <a:endParaRPr lang="es-ES"/>
                    </a:p>
                  </a:txBody>
                  <a:tcPr/>
                </a:tc>
              </a:tr>
              <a:tr h="228600">
                <a:tc>
                  <a:txBody>
                    <a:bodyPr/>
                    <a:lstStyle/>
                    <a:p>
                      <a:pPr algn="l" fontAlgn="ctr"/>
                      <a:r>
                        <a:rPr lang="ca-ES" sz="1800" b="1" i="0" u="none" strike="noStrike" dirty="0">
                          <a:solidFill>
                            <a:srgbClr val="000000"/>
                          </a:solidFill>
                          <a:latin typeface="Arial Bold"/>
                        </a:rPr>
                        <a:t>Població de 15-64 anys</a:t>
                      </a:r>
                    </a:p>
                  </a:txBody>
                  <a:tcPr marL="9525" marR="9525" marT="9525" marB="0" anchor="ctr">
                    <a:lnL>
                      <a:noFill/>
                    </a:lnL>
                    <a:lnR>
                      <a:noFill/>
                    </a:lnR>
                    <a:lnT>
                      <a:noFill/>
                    </a:lnT>
                    <a:lnB>
                      <a:noFill/>
                    </a:lnB>
                  </a:tcPr>
                </a:tc>
                <a:tc>
                  <a:txBody>
                    <a:bodyPr/>
                    <a:lstStyle/>
                    <a:p>
                      <a:pPr algn="l" fontAlgn="ctr"/>
                      <a:endParaRPr lang="ca-ES" sz="1200" b="0" i="0" u="none" strike="noStrike" dirty="0">
                        <a:solidFill>
                          <a:srgbClr val="000000"/>
                        </a:solidFill>
                        <a:latin typeface="Arial"/>
                      </a:endParaRPr>
                    </a:p>
                  </a:txBody>
                  <a:tcPr marL="9525" marR="9525" marT="9525" marB="0" anchor="ctr">
                    <a:lnL>
                      <a:noFill/>
                    </a:lnL>
                    <a:lnR>
                      <a:noFill/>
                    </a:lnR>
                    <a:lnT>
                      <a:noFill/>
                    </a:lnT>
                    <a:lnB>
                      <a:noFill/>
                    </a:lnB>
                  </a:tcPr>
                </a:tc>
              </a:tr>
            </a:tbl>
          </a:graphicData>
        </a:graphic>
      </p:graphicFrame>
      <p:graphicFrame>
        <p:nvGraphicFramePr>
          <p:cNvPr id="11" name="Taula 10"/>
          <p:cNvGraphicFramePr>
            <a:graphicFrameLocks noGrp="1"/>
          </p:cNvGraphicFramePr>
          <p:nvPr>
            <p:extLst>
              <p:ext uri="{D42A27DB-BD31-4B8C-83A1-F6EECF244321}">
                <p14:modId xmlns:p14="http://schemas.microsoft.com/office/powerpoint/2010/main" val="2371519972"/>
              </p:ext>
            </p:extLst>
          </p:nvPr>
        </p:nvGraphicFramePr>
        <p:xfrm>
          <a:off x="2087936" y="2959337"/>
          <a:ext cx="2232000" cy="2524245"/>
        </p:xfrm>
        <a:graphic>
          <a:graphicData uri="http://schemas.openxmlformats.org/drawingml/2006/table">
            <a:tbl>
              <a:tblPr>
                <a:effectLst>
                  <a:outerShdw blurRad="50800" dist="38100" dir="2700000" algn="tl" rotWithShape="0">
                    <a:prstClr val="black">
                      <a:alpha val="40000"/>
                    </a:prstClr>
                  </a:outerShdw>
                </a:effectLst>
                <a:tableStyleId>{93296810-A885-4BE3-A3E7-6D5BEEA58F35}</a:tableStyleId>
              </a:tblPr>
              <a:tblGrid>
                <a:gridCol w="720000"/>
                <a:gridCol w="504000"/>
                <a:gridCol w="504000"/>
                <a:gridCol w="504000"/>
              </a:tblGrid>
              <a:tr h="324000">
                <a:tc gridSpan="4">
                  <a:txBody>
                    <a:bodyPr/>
                    <a:lstStyle/>
                    <a:p>
                      <a:pPr algn="ctr" fontAlgn="ctr"/>
                      <a:r>
                        <a:rPr lang="pt-BR" sz="1100" b="1" u="none" strike="noStrike" dirty="0" err="1" smtClean="0">
                          <a:solidFill>
                            <a:srgbClr val="C00000"/>
                          </a:solidFill>
                        </a:rPr>
                        <a:t>Onada</a:t>
                      </a:r>
                      <a:r>
                        <a:rPr lang="pt-BR" sz="1100" b="1" u="none" strike="noStrike" dirty="0" smtClean="0">
                          <a:solidFill>
                            <a:srgbClr val="C00000"/>
                          </a:solidFill>
                        </a:rPr>
                        <a:t> 10</a:t>
                      </a:r>
                    </a:p>
                    <a:p>
                      <a:pPr algn="ctr" fontAlgn="ctr"/>
                      <a:r>
                        <a:rPr lang="pt-BR" sz="1100" u="none" strike="noStrike" dirty="0" smtClean="0"/>
                        <a:t>1r semestre de 2015</a:t>
                      </a:r>
                    </a:p>
                    <a:p>
                      <a:pPr algn="ctr" fontAlgn="ctr"/>
                      <a:endParaRPr lang="ca-ES" sz="600" b="1" i="0" u="none" strike="noStrike" dirty="0">
                        <a:solidFill>
                          <a:srgbClr val="000000"/>
                        </a:solidFill>
                        <a:latin typeface="Arial Bold"/>
                      </a:endParaRPr>
                    </a:p>
                  </a:txBody>
                  <a:tcPr marL="9525" marR="9525" marT="9525" marB="0" anchor="ctr"/>
                </a:tc>
                <a:tc hMerge="1">
                  <a:txBody>
                    <a:bodyPr/>
                    <a:lstStyle/>
                    <a:p>
                      <a:pPr algn="l" fontAlgn="ctr"/>
                      <a:endParaRPr lang="ca-ES" sz="1000" b="0" i="0" u="none" strike="noStrike" dirty="0">
                        <a:solidFill>
                          <a:srgbClr val="000000"/>
                        </a:solidFill>
                        <a:latin typeface="Arial"/>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ca-ES" sz="1000" b="0" i="0" u="none" strike="noStrike" dirty="0">
                        <a:solidFill>
                          <a:srgbClr val="000000"/>
                        </a:solidFill>
                        <a:latin typeface="Arial"/>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ca-ES" sz="1000" b="0" i="0" u="none" strike="noStrike" dirty="0">
                        <a:solidFill>
                          <a:srgbClr val="000000"/>
                        </a:solidFill>
                        <a:latin typeface="Arial"/>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r h="360000">
                <a:tc>
                  <a:txBody>
                    <a:bodyPr/>
                    <a:lstStyle/>
                    <a:p>
                      <a:pPr algn="l" fontAlgn="ctr"/>
                      <a:endParaRPr lang="ca-ES" sz="1000" b="0" i="0" u="none" strike="noStrike" dirty="0">
                        <a:solidFill>
                          <a:srgbClr val="000000"/>
                        </a:solidFill>
                        <a:latin typeface="Arial"/>
                      </a:endParaRPr>
                    </a:p>
                  </a:txBody>
                  <a:tcPr marL="9525" marR="9525" marT="9525" marB="0" anchor="ctr"/>
                </a:tc>
                <a:tc>
                  <a:txBody>
                    <a:bodyPr/>
                    <a:lstStyle/>
                    <a:p>
                      <a:pPr algn="ctr" fontAlgn="b"/>
                      <a:r>
                        <a:rPr lang="ca-ES" sz="900" u="none" strike="noStrike" dirty="0"/>
                        <a:t>Home</a:t>
                      </a:r>
                      <a:endParaRPr lang="ca-ES" sz="900" b="0" i="0" u="none" strike="noStrike" dirty="0">
                        <a:solidFill>
                          <a:srgbClr val="000000"/>
                        </a:solidFill>
                        <a:latin typeface="Arial"/>
                      </a:endParaRPr>
                    </a:p>
                  </a:txBody>
                  <a:tcPr marL="9525" marR="9525" marT="9525" marB="0" anchor="ctr"/>
                </a:tc>
                <a:tc>
                  <a:txBody>
                    <a:bodyPr/>
                    <a:lstStyle/>
                    <a:p>
                      <a:pPr algn="ctr" fontAlgn="b"/>
                      <a:r>
                        <a:rPr lang="ca-ES" sz="900" u="none" strike="noStrike" dirty="0"/>
                        <a:t>Dona</a:t>
                      </a:r>
                      <a:endParaRPr lang="ca-ES" sz="900" b="0" i="0" u="none" strike="noStrike" dirty="0">
                        <a:solidFill>
                          <a:srgbClr val="000000"/>
                        </a:solidFill>
                        <a:latin typeface="Arial"/>
                      </a:endParaRPr>
                    </a:p>
                  </a:txBody>
                  <a:tcPr marL="9525" marR="9525" marT="9525" marB="0" anchor="ctr"/>
                </a:tc>
                <a:tc>
                  <a:txBody>
                    <a:bodyPr/>
                    <a:lstStyle/>
                    <a:p>
                      <a:pPr algn="ctr" fontAlgn="b"/>
                      <a:r>
                        <a:rPr lang="ca-ES" sz="900" u="none" strike="noStrike" dirty="0" smtClean="0"/>
                        <a:t>Total</a:t>
                      </a:r>
                      <a:r>
                        <a:rPr lang="ca-ES" sz="1000" u="none" strike="noStrike" dirty="0"/>
                        <a:t> </a:t>
                      </a:r>
                      <a:endParaRPr lang="ca-ES" sz="1000" b="0" i="0" u="none" strike="noStrike" dirty="0">
                        <a:solidFill>
                          <a:srgbClr val="000000"/>
                        </a:solidFill>
                        <a:latin typeface="Arial"/>
                      </a:endParaRPr>
                    </a:p>
                  </a:txBody>
                  <a:tcPr marL="9525" marR="9525" marT="9525" marB="0" anchor="ctr">
                    <a:noFill/>
                  </a:tcPr>
                </a:tc>
              </a:tr>
              <a:tr h="468000">
                <a:tc>
                  <a:txBody>
                    <a:bodyPr/>
                    <a:lstStyle/>
                    <a:p>
                      <a:pPr algn="ctr" fontAlgn="t"/>
                      <a:r>
                        <a:rPr lang="ca-ES" sz="900" b="1" i="1" u="none" strike="noStrike" dirty="0">
                          <a:solidFill>
                            <a:schemeClr val="tx1"/>
                          </a:solidFill>
                        </a:rPr>
                        <a:t>Sí</a:t>
                      </a:r>
                      <a:endParaRPr lang="ca-ES" sz="900" b="1" i="1" u="none" strike="noStrike" dirty="0">
                        <a:solidFill>
                          <a:schemeClr val="tx1"/>
                        </a:solidFill>
                        <a:latin typeface="Arial"/>
                      </a:endParaRPr>
                    </a:p>
                  </a:txBody>
                  <a:tcPr marL="9525" marR="9525" marT="9525" marB="0" anchor="ctr">
                    <a:solidFill>
                      <a:srgbClr val="F8F6F6"/>
                    </a:solidFill>
                  </a:tcPr>
                </a:tc>
                <a:tc>
                  <a:txBody>
                    <a:bodyPr/>
                    <a:lstStyle/>
                    <a:p>
                      <a:pPr algn="ctr" fontAlgn="t"/>
                      <a:r>
                        <a:rPr lang="ca-ES" sz="1000" u="none" strike="noStrike" dirty="0"/>
                        <a:t>39,3%</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36,1%</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37,7%</a:t>
                      </a:r>
                      <a:endParaRPr lang="ca-ES" sz="1000" b="0" i="0" u="none" strike="noStrike" dirty="0">
                        <a:solidFill>
                          <a:srgbClr val="000000"/>
                        </a:solidFill>
                        <a:latin typeface="Arial"/>
                      </a:endParaRPr>
                    </a:p>
                  </a:txBody>
                  <a:tcPr marL="9525" marR="9525" marT="9525" marB="0" anchor="ctr">
                    <a:solidFill>
                      <a:srgbClr val="F8F6F6"/>
                    </a:solidFill>
                  </a:tcPr>
                </a:tc>
              </a:tr>
              <a:tr h="468000">
                <a:tc>
                  <a:txBody>
                    <a:bodyPr/>
                    <a:lstStyle/>
                    <a:p>
                      <a:pPr algn="ctr" fontAlgn="t"/>
                      <a:r>
                        <a:rPr lang="ca-ES" sz="900" b="1" i="1" u="none" strike="noStrike" dirty="0">
                          <a:solidFill>
                            <a:schemeClr val="tx1"/>
                          </a:solidFill>
                        </a:rPr>
                        <a:t>No</a:t>
                      </a:r>
                      <a:endParaRPr lang="ca-ES" sz="900" b="1" i="1" u="none" strike="noStrike" dirty="0">
                        <a:solidFill>
                          <a:schemeClr val="tx1"/>
                        </a:solidFill>
                        <a:latin typeface="Arial"/>
                      </a:endParaRPr>
                    </a:p>
                  </a:txBody>
                  <a:tcPr marL="9525" marR="9525" marT="9525" marB="0" anchor="ctr">
                    <a:solidFill>
                      <a:srgbClr val="F8F6F6"/>
                    </a:solidFill>
                  </a:tcPr>
                </a:tc>
                <a:tc>
                  <a:txBody>
                    <a:bodyPr/>
                    <a:lstStyle/>
                    <a:p>
                      <a:pPr algn="ctr" fontAlgn="t"/>
                      <a:r>
                        <a:rPr lang="ca-ES" sz="1000" u="none" strike="noStrike" dirty="0"/>
                        <a:t>31,0%</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32,2%</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31,6%</a:t>
                      </a:r>
                      <a:endParaRPr lang="ca-ES" sz="1000" b="0" i="0" u="none" strike="noStrike" dirty="0">
                        <a:solidFill>
                          <a:srgbClr val="000000"/>
                        </a:solidFill>
                        <a:latin typeface="Arial"/>
                      </a:endParaRPr>
                    </a:p>
                  </a:txBody>
                  <a:tcPr marL="9525" marR="9525" marT="9525" marB="0" anchor="ctr">
                    <a:solidFill>
                      <a:srgbClr val="F8F6F6"/>
                    </a:solidFill>
                  </a:tcPr>
                </a:tc>
              </a:tr>
              <a:tr h="468000">
                <a:tc>
                  <a:txBody>
                    <a:bodyPr/>
                    <a:lstStyle/>
                    <a:p>
                      <a:pPr algn="ctr" fontAlgn="t"/>
                      <a:r>
                        <a:rPr lang="ca-ES" sz="900" b="1" i="1" u="none" strike="noStrike" dirty="0">
                          <a:solidFill>
                            <a:schemeClr val="tx1"/>
                          </a:solidFill>
                        </a:rPr>
                        <a:t>No ho sé</a:t>
                      </a:r>
                      <a:endParaRPr lang="ca-ES" sz="900" b="1" i="1" u="none" strike="noStrike" dirty="0">
                        <a:solidFill>
                          <a:schemeClr val="tx1"/>
                        </a:solidFill>
                        <a:latin typeface="Arial"/>
                      </a:endParaRPr>
                    </a:p>
                  </a:txBody>
                  <a:tcPr marL="9525" marR="9525" marT="9525" marB="0" anchor="ctr">
                    <a:solidFill>
                      <a:srgbClr val="F8F6F6"/>
                    </a:solidFill>
                  </a:tcPr>
                </a:tc>
                <a:tc>
                  <a:txBody>
                    <a:bodyPr/>
                    <a:lstStyle/>
                    <a:p>
                      <a:pPr algn="ctr" fontAlgn="t"/>
                      <a:r>
                        <a:rPr lang="ca-ES" sz="1000" u="none" strike="noStrike" dirty="0"/>
                        <a:t>29,7%</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31,7%</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30,7%</a:t>
                      </a:r>
                      <a:endParaRPr lang="ca-ES" sz="1000" b="0" i="0" u="none" strike="noStrike" dirty="0">
                        <a:solidFill>
                          <a:srgbClr val="000000"/>
                        </a:solidFill>
                        <a:latin typeface="Arial"/>
                      </a:endParaRPr>
                    </a:p>
                  </a:txBody>
                  <a:tcPr marL="9525" marR="9525" marT="9525" marB="0" anchor="ctr">
                    <a:solidFill>
                      <a:srgbClr val="F8F6F6"/>
                    </a:solidFill>
                  </a:tcPr>
                </a:tc>
              </a:tr>
              <a:tr h="324000">
                <a:tc>
                  <a:txBody>
                    <a:bodyPr/>
                    <a:lstStyle/>
                    <a:p>
                      <a:pPr algn="l" fontAlgn="ctr"/>
                      <a:r>
                        <a:rPr lang="ca-ES" sz="1000" u="none" strike="noStrike" dirty="0"/>
                        <a:t> </a:t>
                      </a:r>
                      <a:r>
                        <a:rPr lang="ca-ES" sz="1000" u="none" strike="noStrike" dirty="0" smtClean="0"/>
                        <a:t>Total</a:t>
                      </a:r>
                      <a:endParaRPr lang="ca-ES" sz="1000" b="0" i="0" u="none" strike="noStrike" dirty="0">
                        <a:solidFill>
                          <a:srgbClr val="000000"/>
                        </a:solidFill>
                        <a:latin typeface="Arial"/>
                      </a:endParaRPr>
                    </a:p>
                  </a:txBody>
                  <a:tcPr marL="9525" marR="9525" marT="9525" marB="0" anchor="ctr"/>
                </a:tc>
                <a:tc>
                  <a:txBody>
                    <a:bodyPr/>
                    <a:lstStyle/>
                    <a:p>
                      <a:pPr algn="ctr" fontAlgn="t"/>
                      <a:r>
                        <a:rPr lang="ca-ES" sz="1000" u="none" strike="noStrike" dirty="0"/>
                        <a:t>100,0%</a:t>
                      </a:r>
                      <a:endParaRPr lang="ca-ES" sz="1000" b="0" i="0" u="none" strike="noStrike" dirty="0">
                        <a:solidFill>
                          <a:srgbClr val="000000"/>
                        </a:solidFill>
                        <a:latin typeface="Arial"/>
                      </a:endParaRPr>
                    </a:p>
                  </a:txBody>
                  <a:tcPr marL="9525" marR="9525" marT="9525" marB="0" anchor="ctr"/>
                </a:tc>
                <a:tc>
                  <a:txBody>
                    <a:bodyPr/>
                    <a:lstStyle/>
                    <a:p>
                      <a:pPr algn="ctr" fontAlgn="t"/>
                      <a:r>
                        <a:rPr lang="ca-ES" sz="1000" u="none" strike="noStrike" dirty="0"/>
                        <a:t>100,0%</a:t>
                      </a:r>
                      <a:endParaRPr lang="ca-ES" sz="1000" b="0" i="0" u="none" strike="noStrike" dirty="0">
                        <a:solidFill>
                          <a:srgbClr val="000000"/>
                        </a:solidFill>
                        <a:latin typeface="Arial"/>
                      </a:endParaRPr>
                    </a:p>
                  </a:txBody>
                  <a:tcPr marL="9525" marR="9525" marT="9525" marB="0" anchor="ctr"/>
                </a:tc>
                <a:tc>
                  <a:txBody>
                    <a:bodyPr/>
                    <a:lstStyle/>
                    <a:p>
                      <a:pPr algn="ctr" fontAlgn="t"/>
                      <a:r>
                        <a:rPr lang="ca-ES" sz="1000" u="none" strike="noStrike" dirty="0"/>
                        <a:t>100,0%</a:t>
                      </a:r>
                      <a:endParaRPr lang="ca-ES" sz="1000" b="0" i="0" u="none" strike="noStrike" dirty="0">
                        <a:solidFill>
                          <a:srgbClr val="000000"/>
                        </a:solidFill>
                        <a:latin typeface="Arial"/>
                      </a:endParaRPr>
                    </a:p>
                  </a:txBody>
                  <a:tcPr marL="9525" marR="9525" marT="9525" marB="0" anchor="ctr"/>
                </a:tc>
              </a:tr>
            </a:tbl>
          </a:graphicData>
        </a:graphic>
      </p:graphicFrame>
      <p:sp>
        <p:nvSpPr>
          <p:cNvPr id="13" name="QuadreDeText 12"/>
          <p:cNvSpPr txBox="1"/>
          <p:nvPr/>
        </p:nvSpPr>
        <p:spPr>
          <a:xfrm>
            <a:off x="683568" y="550421"/>
            <a:ext cx="7056784" cy="646331"/>
          </a:xfrm>
          <a:prstGeom prst="rect">
            <a:avLst/>
          </a:prstGeom>
          <a:noFill/>
        </p:spPr>
        <p:txBody>
          <a:bodyPr wrap="square" rtlCol="0">
            <a:spAutoFit/>
          </a:bodyPr>
          <a:lstStyle/>
          <a:p>
            <a:pPr>
              <a:spcBef>
                <a:spcPts val="0"/>
              </a:spcBef>
            </a:pPr>
            <a:r>
              <a:rPr lang="es-ES" sz="3600" dirty="0" err="1" smtClean="0">
                <a:solidFill>
                  <a:srgbClr val="C00000"/>
                </a:solidFill>
                <a:latin typeface="Arial"/>
              </a:rPr>
              <a:t>Cànnabis</a:t>
            </a:r>
            <a:r>
              <a:rPr lang="es-ES" sz="3600" dirty="0" smtClean="0">
                <a:solidFill>
                  <a:srgbClr val="C00000"/>
                </a:solidFill>
                <a:latin typeface="Arial"/>
              </a:rPr>
              <a:t> i </a:t>
            </a:r>
            <a:r>
              <a:rPr lang="es-ES" sz="3600" dirty="0" err="1" smtClean="0">
                <a:solidFill>
                  <a:srgbClr val="C00000"/>
                </a:solidFill>
                <a:latin typeface="Arial"/>
              </a:rPr>
              <a:t>Opinió</a:t>
            </a:r>
            <a:r>
              <a:rPr lang="es-ES" sz="3600" dirty="0" smtClean="0">
                <a:solidFill>
                  <a:srgbClr val="C00000"/>
                </a:solidFill>
                <a:latin typeface="Arial"/>
              </a:rPr>
              <a:t> </a:t>
            </a:r>
            <a:r>
              <a:rPr lang="es-ES" sz="3600" dirty="0">
                <a:solidFill>
                  <a:srgbClr val="C00000"/>
                </a:solidFill>
                <a:latin typeface="Arial"/>
              </a:rPr>
              <a:t>Pública</a:t>
            </a:r>
          </a:p>
        </p:txBody>
      </p:sp>
      <p:sp>
        <p:nvSpPr>
          <p:cNvPr id="14" name="Text Box 5"/>
          <p:cNvSpPr txBox="1">
            <a:spLocks noChangeArrowheads="1"/>
          </p:cNvSpPr>
          <p:nvPr/>
        </p:nvSpPr>
        <p:spPr bwMode="auto">
          <a:xfrm>
            <a:off x="1187624" y="6493883"/>
            <a:ext cx="7596337" cy="397018"/>
          </a:xfrm>
          <a:prstGeom prst="rect">
            <a:avLst/>
          </a:prstGeom>
          <a:noFill/>
          <a:ln w="9525">
            <a:noFill/>
            <a:miter lim="800000"/>
            <a:headEnd/>
            <a:tailEnd/>
          </a:ln>
        </p:spPr>
        <p:txBody>
          <a:bodyPr wrap="square" lIns="91425" tIns="45713" rIns="91425" bIns="45713">
            <a:spAutoFit/>
          </a:bodyPr>
          <a:lstStyle/>
          <a:p>
            <a:pPr algn="r" eaLnBrk="0" hangingPunct="0">
              <a:spcBef>
                <a:spcPct val="20000"/>
              </a:spcBef>
            </a:pPr>
            <a:r>
              <a:rPr lang="ca-ES" sz="900" b="0" dirty="0">
                <a:solidFill>
                  <a:srgbClr val="000000"/>
                </a:solidFill>
                <a:latin typeface="Arial"/>
              </a:rPr>
              <a:t>Enquesta de Salut de Catalunya -2015</a:t>
            </a:r>
          </a:p>
          <a:p>
            <a:pPr algn="r" eaLnBrk="0" hangingPunct="0">
              <a:spcBef>
                <a:spcPct val="20000"/>
              </a:spcBef>
            </a:pPr>
            <a:endParaRPr lang="ca-ES" sz="900" b="0" dirty="0">
              <a:solidFill>
                <a:srgbClr val="000000"/>
              </a:solidFill>
              <a:latin typeface="Arial"/>
            </a:endParaRPr>
          </a:p>
        </p:txBody>
      </p:sp>
      <p:graphicFrame>
        <p:nvGraphicFramePr>
          <p:cNvPr id="15" name="Taula 10"/>
          <p:cNvGraphicFramePr>
            <a:graphicFrameLocks noGrp="1"/>
          </p:cNvGraphicFramePr>
          <p:nvPr>
            <p:extLst>
              <p:ext uri="{D42A27DB-BD31-4B8C-83A1-F6EECF244321}">
                <p14:modId xmlns:p14="http://schemas.microsoft.com/office/powerpoint/2010/main" val="1356254184"/>
              </p:ext>
            </p:extLst>
          </p:nvPr>
        </p:nvGraphicFramePr>
        <p:xfrm>
          <a:off x="4860032" y="2924944"/>
          <a:ext cx="2232000" cy="2524245"/>
        </p:xfrm>
        <a:graphic>
          <a:graphicData uri="http://schemas.openxmlformats.org/drawingml/2006/table">
            <a:tbl>
              <a:tblPr>
                <a:effectLst>
                  <a:outerShdw blurRad="50800" dist="38100" dir="2700000" algn="tl" rotWithShape="0">
                    <a:prstClr val="black">
                      <a:alpha val="40000"/>
                    </a:prstClr>
                  </a:outerShdw>
                </a:effectLst>
                <a:tableStyleId>{93296810-A885-4BE3-A3E7-6D5BEEA58F35}</a:tableStyleId>
              </a:tblPr>
              <a:tblGrid>
                <a:gridCol w="720000"/>
                <a:gridCol w="504000"/>
                <a:gridCol w="504000"/>
                <a:gridCol w="504000"/>
              </a:tblGrid>
              <a:tr h="324000">
                <a:tc gridSpan="4">
                  <a:txBody>
                    <a:bodyPr/>
                    <a:lstStyle/>
                    <a:p>
                      <a:pPr algn="ctr" fontAlgn="ctr"/>
                      <a:r>
                        <a:rPr lang="pt-BR" sz="1100" b="1" u="none" strike="noStrike" dirty="0" err="1" smtClean="0">
                          <a:solidFill>
                            <a:srgbClr val="C00000"/>
                          </a:solidFill>
                        </a:rPr>
                        <a:t>Onada</a:t>
                      </a:r>
                      <a:r>
                        <a:rPr lang="pt-BR" sz="1100" b="1" u="none" strike="noStrike" dirty="0" smtClean="0">
                          <a:solidFill>
                            <a:srgbClr val="C00000"/>
                          </a:solidFill>
                        </a:rPr>
                        <a:t> 11</a:t>
                      </a:r>
                    </a:p>
                    <a:p>
                      <a:pPr algn="ctr" fontAlgn="ctr"/>
                      <a:r>
                        <a:rPr lang="pt-BR" sz="1100" u="none" strike="noStrike" dirty="0" smtClean="0"/>
                        <a:t>2n semestre de 2015</a:t>
                      </a:r>
                    </a:p>
                    <a:p>
                      <a:pPr algn="ctr" fontAlgn="ctr"/>
                      <a:endParaRPr lang="ca-ES" sz="600" b="1" i="0" u="none" strike="noStrike" dirty="0">
                        <a:solidFill>
                          <a:srgbClr val="000000"/>
                        </a:solidFill>
                        <a:latin typeface="Arial Bold"/>
                      </a:endParaRPr>
                    </a:p>
                  </a:txBody>
                  <a:tcPr marL="9525" marR="9525" marT="9525" marB="0" anchor="ctr"/>
                </a:tc>
                <a:tc hMerge="1">
                  <a:txBody>
                    <a:bodyPr/>
                    <a:lstStyle/>
                    <a:p>
                      <a:pPr algn="l" fontAlgn="ctr"/>
                      <a:endParaRPr lang="ca-ES" sz="1000" b="0" i="0" u="none" strike="noStrike" dirty="0">
                        <a:solidFill>
                          <a:srgbClr val="000000"/>
                        </a:solidFill>
                        <a:latin typeface="Arial"/>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ca-ES" sz="1000" b="0" i="0" u="none" strike="noStrike" dirty="0">
                        <a:solidFill>
                          <a:srgbClr val="000000"/>
                        </a:solidFill>
                        <a:latin typeface="Arial"/>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ca-ES" sz="1000" b="0" i="0" u="none" strike="noStrike" dirty="0">
                        <a:solidFill>
                          <a:srgbClr val="000000"/>
                        </a:solidFill>
                        <a:latin typeface="Arial"/>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r h="180000">
                <a:tc>
                  <a:txBody>
                    <a:bodyPr/>
                    <a:lstStyle/>
                    <a:p>
                      <a:pPr algn="l" fontAlgn="ctr"/>
                      <a:r>
                        <a:rPr lang="ca-ES" sz="1000" u="none" strike="noStrike" dirty="0"/>
                        <a:t> </a:t>
                      </a:r>
                      <a:endParaRPr lang="ca-ES" sz="1000" b="0" i="0" u="none" strike="noStrike" dirty="0">
                        <a:solidFill>
                          <a:srgbClr val="000000"/>
                        </a:solidFill>
                        <a:latin typeface="Arial"/>
                      </a:endParaRPr>
                    </a:p>
                  </a:txBody>
                  <a:tcPr marL="9525" marR="9525" marT="9525" marB="0" anchor="ctr">
                    <a:lnB w="12700" cap="flat" cmpd="sng" algn="ctr">
                      <a:noFill/>
                      <a:prstDash val="solid"/>
                      <a:round/>
                      <a:headEnd type="none" w="med" len="med"/>
                      <a:tailEnd type="none" w="med" len="med"/>
                    </a:lnB>
                  </a:tcPr>
                </a:tc>
                <a:tc rowSpan="2">
                  <a:txBody>
                    <a:bodyPr/>
                    <a:lstStyle/>
                    <a:p>
                      <a:pPr algn="ctr" fontAlgn="b"/>
                      <a:r>
                        <a:rPr lang="ca-ES" sz="900" u="none" strike="noStrike" dirty="0"/>
                        <a:t>Home</a:t>
                      </a:r>
                      <a:endParaRPr lang="ca-ES" sz="900" b="0" i="0" u="none" strike="noStrike" dirty="0">
                        <a:solidFill>
                          <a:srgbClr val="000000"/>
                        </a:solidFill>
                        <a:latin typeface="Arial"/>
                      </a:endParaRPr>
                    </a:p>
                  </a:txBody>
                  <a:tcPr marL="9525" marR="9525" marT="9525" marB="0" anchor="ctr"/>
                </a:tc>
                <a:tc rowSpan="2">
                  <a:txBody>
                    <a:bodyPr/>
                    <a:lstStyle/>
                    <a:p>
                      <a:pPr algn="ctr" fontAlgn="b"/>
                      <a:r>
                        <a:rPr lang="ca-ES" sz="900" u="none" strike="noStrike" dirty="0"/>
                        <a:t>Dona</a:t>
                      </a:r>
                      <a:endParaRPr lang="ca-ES" sz="900" b="0" i="0" u="none" strike="noStrike" dirty="0">
                        <a:solidFill>
                          <a:srgbClr val="000000"/>
                        </a:solidFill>
                        <a:latin typeface="Arial"/>
                      </a:endParaRPr>
                    </a:p>
                  </a:txBody>
                  <a:tcPr marL="9525" marR="9525" marT="9525" marB="0" anchor="ctr"/>
                </a:tc>
                <a:tc rowSpan="2">
                  <a:txBody>
                    <a:bodyPr/>
                    <a:lstStyle/>
                    <a:p>
                      <a:pPr algn="ctr" fontAlgn="b"/>
                      <a:r>
                        <a:rPr lang="ca-ES" sz="900" u="none" strike="noStrike" dirty="0"/>
                        <a:t>Total</a:t>
                      </a:r>
                      <a:endParaRPr lang="ca-ES" sz="900" b="0" i="0" u="none" strike="noStrike" dirty="0">
                        <a:solidFill>
                          <a:srgbClr val="000000"/>
                        </a:solidFill>
                        <a:latin typeface="Arial"/>
                      </a:endParaRPr>
                    </a:p>
                  </a:txBody>
                  <a:tcPr marL="9525" marR="9525" marT="9525" marB="0" anchor="ctr"/>
                </a:tc>
              </a:tr>
              <a:tr h="180000">
                <a:tc>
                  <a:txBody>
                    <a:bodyPr/>
                    <a:lstStyle/>
                    <a:p>
                      <a:pPr algn="l" fontAlgn="ctr"/>
                      <a:r>
                        <a:rPr lang="ca-ES" sz="1000" u="none" strike="noStrike" dirty="0"/>
                        <a:t> </a:t>
                      </a:r>
                      <a:endParaRPr lang="ca-ES" sz="1000" b="0" i="0" u="none" strike="noStrike" dirty="0">
                        <a:solidFill>
                          <a:srgbClr val="000000"/>
                        </a:solidFill>
                        <a:latin typeface="Arial"/>
                      </a:endParaRPr>
                    </a:p>
                  </a:txBody>
                  <a:tcPr marL="9525" marR="9525" marT="9525" marB="0" anchor="ctr">
                    <a:lnT w="12700" cap="flat" cmpd="sng" algn="ctr">
                      <a:noFill/>
                      <a:prstDash val="solid"/>
                      <a:round/>
                      <a:headEnd type="none" w="med" len="med"/>
                      <a:tailEnd type="none" w="med" len="med"/>
                    </a:lnT>
                  </a:tcPr>
                </a:tc>
                <a:tc vMerge="1">
                  <a:txBody>
                    <a:bodyPr/>
                    <a:lstStyle/>
                    <a:p>
                      <a:pPr algn="ctr" fontAlgn="b"/>
                      <a:endParaRPr lang="ca-ES" sz="900" b="0" i="0" u="none" strike="noStrike" dirty="0">
                        <a:solidFill>
                          <a:srgbClr val="000000"/>
                        </a:solidFill>
                        <a:latin typeface="Arial"/>
                      </a:endParaRPr>
                    </a:p>
                  </a:txBody>
                  <a:tcPr marL="9525" marR="9525" marT="9525" marB="0" anchor="ctr"/>
                </a:tc>
                <a:tc vMerge="1">
                  <a:txBody>
                    <a:bodyPr/>
                    <a:lstStyle/>
                    <a:p>
                      <a:pPr algn="ctr" fontAlgn="b"/>
                      <a:endParaRPr lang="ca-ES" sz="900" b="0" i="0" u="none" strike="noStrike" dirty="0">
                        <a:solidFill>
                          <a:srgbClr val="000000"/>
                        </a:solidFill>
                        <a:latin typeface="Arial"/>
                      </a:endParaRPr>
                    </a:p>
                  </a:txBody>
                  <a:tcPr marL="9525" marR="9525" marT="9525" marB="0" anchor="ctr"/>
                </a:tc>
                <a:tc vMerge="1">
                  <a:txBody>
                    <a:bodyPr/>
                    <a:lstStyle/>
                    <a:p>
                      <a:pPr algn="ctr" fontAlgn="ctr"/>
                      <a:endParaRPr lang="ca-ES" sz="1000" b="0" i="0" u="none" strike="noStrike" dirty="0">
                        <a:solidFill>
                          <a:srgbClr val="000000"/>
                        </a:solidFill>
                        <a:latin typeface="Arial"/>
                      </a:endParaRPr>
                    </a:p>
                  </a:txBody>
                  <a:tcPr marL="9525" marR="9525" marT="9525" marB="0" anchor="ctr">
                    <a:lnT w="12700" cap="flat" cmpd="sng" algn="ctr">
                      <a:noFill/>
                      <a:prstDash val="solid"/>
                      <a:round/>
                      <a:headEnd type="none" w="med" len="med"/>
                      <a:tailEnd type="none" w="med" len="med"/>
                    </a:lnT>
                  </a:tcPr>
                </a:tc>
              </a:tr>
              <a:tr h="468000">
                <a:tc>
                  <a:txBody>
                    <a:bodyPr/>
                    <a:lstStyle/>
                    <a:p>
                      <a:pPr marL="0" algn="ctr" defTabSz="457200" rtl="0" eaLnBrk="1" fontAlgn="t" latinLnBrk="0" hangingPunct="1"/>
                      <a:r>
                        <a:rPr lang="ca-ES" sz="900" b="1" i="1" u="none" strike="noStrike" kern="1200" dirty="0">
                          <a:solidFill>
                            <a:schemeClr val="tx1"/>
                          </a:solidFill>
                          <a:latin typeface="+mn-lt"/>
                          <a:ea typeface="+mn-ea"/>
                          <a:cs typeface="+mn-cs"/>
                        </a:rPr>
                        <a:t>Sí</a:t>
                      </a:r>
                    </a:p>
                  </a:txBody>
                  <a:tcPr marL="9525" marR="9525" marT="9525" marB="0" anchor="ctr">
                    <a:solidFill>
                      <a:srgbClr val="F8F6F6"/>
                    </a:solidFill>
                  </a:tcPr>
                </a:tc>
                <a:tc>
                  <a:txBody>
                    <a:bodyPr/>
                    <a:lstStyle/>
                    <a:p>
                      <a:pPr algn="ctr" fontAlgn="t"/>
                      <a:r>
                        <a:rPr lang="ca-ES" sz="1000" u="none" strike="noStrike" dirty="0"/>
                        <a:t>45,1%</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36,0%</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40,6%</a:t>
                      </a:r>
                      <a:endParaRPr lang="ca-ES" sz="1000" b="0" i="0" u="none" strike="noStrike" dirty="0">
                        <a:solidFill>
                          <a:srgbClr val="000000"/>
                        </a:solidFill>
                        <a:latin typeface="Arial"/>
                      </a:endParaRPr>
                    </a:p>
                  </a:txBody>
                  <a:tcPr marL="9525" marR="9525" marT="9525" marB="0" anchor="ctr">
                    <a:solidFill>
                      <a:srgbClr val="F8F6F6"/>
                    </a:solidFill>
                  </a:tcPr>
                </a:tc>
              </a:tr>
              <a:tr h="468000">
                <a:tc>
                  <a:txBody>
                    <a:bodyPr/>
                    <a:lstStyle/>
                    <a:p>
                      <a:pPr marL="0" algn="ctr" defTabSz="457200" rtl="0" eaLnBrk="1" fontAlgn="t" latinLnBrk="0" hangingPunct="1"/>
                      <a:r>
                        <a:rPr lang="ca-ES" sz="900" b="1" i="1" u="none" strike="noStrike" kern="1200" dirty="0">
                          <a:solidFill>
                            <a:schemeClr val="tx1"/>
                          </a:solidFill>
                          <a:latin typeface="+mn-lt"/>
                          <a:ea typeface="+mn-ea"/>
                          <a:cs typeface="+mn-cs"/>
                        </a:rPr>
                        <a:t>No</a:t>
                      </a:r>
                    </a:p>
                  </a:txBody>
                  <a:tcPr marL="9525" marR="9525" marT="9525" marB="0" anchor="ctr">
                    <a:solidFill>
                      <a:srgbClr val="F8F6F6"/>
                    </a:solidFill>
                  </a:tcPr>
                </a:tc>
                <a:tc>
                  <a:txBody>
                    <a:bodyPr/>
                    <a:lstStyle/>
                    <a:p>
                      <a:pPr algn="ctr" fontAlgn="t"/>
                      <a:r>
                        <a:rPr lang="ca-ES" sz="1000" u="none" strike="noStrike" dirty="0"/>
                        <a:t>23,9%</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29,9%</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26,9%</a:t>
                      </a:r>
                      <a:endParaRPr lang="ca-ES" sz="1000" b="0" i="0" u="none" strike="noStrike" dirty="0">
                        <a:solidFill>
                          <a:srgbClr val="000000"/>
                        </a:solidFill>
                        <a:latin typeface="Arial"/>
                      </a:endParaRPr>
                    </a:p>
                  </a:txBody>
                  <a:tcPr marL="9525" marR="9525" marT="9525" marB="0" anchor="ctr">
                    <a:solidFill>
                      <a:srgbClr val="F8F6F6"/>
                    </a:solidFill>
                  </a:tcPr>
                </a:tc>
              </a:tr>
              <a:tr h="468000">
                <a:tc>
                  <a:txBody>
                    <a:bodyPr/>
                    <a:lstStyle/>
                    <a:p>
                      <a:pPr marL="0" algn="ctr" defTabSz="457200" rtl="0" eaLnBrk="1" fontAlgn="t" latinLnBrk="0" hangingPunct="1"/>
                      <a:r>
                        <a:rPr lang="ca-ES" sz="900" b="1" i="1" u="none" strike="noStrike" kern="1200" dirty="0">
                          <a:solidFill>
                            <a:schemeClr val="tx1"/>
                          </a:solidFill>
                          <a:latin typeface="+mn-lt"/>
                          <a:ea typeface="+mn-ea"/>
                          <a:cs typeface="+mn-cs"/>
                        </a:rPr>
                        <a:t>No ho sé</a:t>
                      </a:r>
                    </a:p>
                  </a:txBody>
                  <a:tcPr marL="9525" marR="9525" marT="9525" marB="0" anchor="ctr">
                    <a:solidFill>
                      <a:srgbClr val="F8F6F6"/>
                    </a:solidFill>
                  </a:tcPr>
                </a:tc>
                <a:tc>
                  <a:txBody>
                    <a:bodyPr/>
                    <a:lstStyle/>
                    <a:p>
                      <a:pPr algn="ctr" fontAlgn="t"/>
                      <a:r>
                        <a:rPr lang="ca-ES" sz="1000" u="none" strike="noStrike"/>
                        <a:t>31,0%</a:t>
                      </a:r>
                      <a:endParaRPr lang="ca-ES" sz="1000" b="0" i="0" u="none" strike="noStrike">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34,0%</a:t>
                      </a:r>
                      <a:endParaRPr lang="ca-ES" sz="1000" b="0" i="0" u="none" strike="noStrike" dirty="0">
                        <a:solidFill>
                          <a:srgbClr val="000000"/>
                        </a:solidFill>
                        <a:latin typeface="Arial"/>
                      </a:endParaRPr>
                    </a:p>
                  </a:txBody>
                  <a:tcPr marL="9525" marR="9525" marT="9525" marB="0" anchor="ctr">
                    <a:solidFill>
                      <a:srgbClr val="F8F6F6"/>
                    </a:solidFill>
                  </a:tcPr>
                </a:tc>
                <a:tc>
                  <a:txBody>
                    <a:bodyPr/>
                    <a:lstStyle/>
                    <a:p>
                      <a:pPr algn="ctr" fontAlgn="t"/>
                      <a:r>
                        <a:rPr lang="ca-ES" sz="1000" u="none" strike="noStrike" dirty="0"/>
                        <a:t>32,5%</a:t>
                      </a:r>
                      <a:endParaRPr lang="ca-ES" sz="1000" b="0" i="0" u="none" strike="noStrike" dirty="0">
                        <a:solidFill>
                          <a:srgbClr val="000000"/>
                        </a:solidFill>
                        <a:latin typeface="Arial"/>
                      </a:endParaRPr>
                    </a:p>
                  </a:txBody>
                  <a:tcPr marL="9525" marR="9525" marT="9525" marB="0" anchor="ctr">
                    <a:solidFill>
                      <a:srgbClr val="F8F6F6"/>
                    </a:solidFill>
                  </a:tcPr>
                </a:tc>
              </a:tr>
              <a:tr h="324000">
                <a:tc>
                  <a:txBody>
                    <a:bodyPr/>
                    <a:lstStyle/>
                    <a:p>
                      <a:pPr algn="l" fontAlgn="ctr"/>
                      <a:r>
                        <a:rPr lang="ca-ES" sz="1000" u="none" strike="noStrike" dirty="0"/>
                        <a:t> </a:t>
                      </a:r>
                      <a:r>
                        <a:rPr lang="ca-ES" sz="1000" u="none" strike="noStrike" dirty="0" smtClean="0"/>
                        <a:t>Total</a:t>
                      </a:r>
                      <a:endParaRPr lang="ca-ES" sz="1000" b="0" i="0" u="none" strike="noStrike" dirty="0">
                        <a:solidFill>
                          <a:srgbClr val="000000"/>
                        </a:solidFill>
                        <a:latin typeface="Arial"/>
                      </a:endParaRPr>
                    </a:p>
                  </a:txBody>
                  <a:tcPr marL="9525" marR="9525" marT="9525" marB="0" anchor="ctr"/>
                </a:tc>
                <a:tc>
                  <a:txBody>
                    <a:bodyPr/>
                    <a:lstStyle/>
                    <a:p>
                      <a:pPr algn="ctr" fontAlgn="t"/>
                      <a:r>
                        <a:rPr lang="ca-ES" sz="1000" u="none" strike="noStrike" dirty="0"/>
                        <a:t>100,0%</a:t>
                      </a:r>
                      <a:endParaRPr lang="ca-ES" sz="1000" b="0" i="0" u="none" strike="noStrike" dirty="0">
                        <a:solidFill>
                          <a:srgbClr val="000000"/>
                        </a:solidFill>
                        <a:latin typeface="Arial"/>
                      </a:endParaRPr>
                    </a:p>
                  </a:txBody>
                  <a:tcPr marL="9525" marR="9525" marT="9525" marB="0" anchor="ctr"/>
                </a:tc>
                <a:tc>
                  <a:txBody>
                    <a:bodyPr/>
                    <a:lstStyle/>
                    <a:p>
                      <a:pPr algn="ctr" fontAlgn="t"/>
                      <a:r>
                        <a:rPr lang="ca-ES" sz="1000" u="none" strike="noStrike" dirty="0"/>
                        <a:t>100,0%</a:t>
                      </a:r>
                      <a:endParaRPr lang="ca-ES" sz="1000" b="0" i="0" u="none" strike="noStrike" dirty="0">
                        <a:solidFill>
                          <a:srgbClr val="000000"/>
                        </a:solidFill>
                        <a:latin typeface="Arial"/>
                      </a:endParaRPr>
                    </a:p>
                  </a:txBody>
                  <a:tcPr marL="9525" marR="9525" marT="9525" marB="0" anchor="ctr"/>
                </a:tc>
                <a:tc>
                  <a:txBody>
                    <a:bodyPr/>
                    <a:lstStyle/>
                    <a:p>
                      <a:pPr algn="ctr" fontAlgn="t"/>
                      <a:r>
                        <a:rPr lang="ca-ES" sz="1000" u="none" strike="noStrike" dirty="0"/>
                        <a:t>100,0%</a:t>
                      </a:r>
                      <a:endParaRPr lang="ca-ES" sz="1000" b="0" i="0" u="none" strike="noStrike" dirty="0">
                        <a:solidFill>
                          <a:srgbClr val="000000"/>
                        </a:solidFill>
                        <a:latin typeface="Arial"/>
                      </a:endParaRPr>
                    </a:p>
                  </a:txBody>
                  <a:tcPr marL="9525" marR="9525" marT="9525" marB="0" anchor="ctr"/>
                </a:tc>
              </a:tr>
            </a:tbl>
          </a:graphicData>
        </a:graphic>
      </p:graphicFrame>
    </p:spTree>
    <p:extLst>
      <p:ext uri="{BB962C8B-B14F-4D97-AF65-F5344CB8AC3E}">
        <p14:creationId xmlns:p14="http://schemas.microsoft.com/office/powerpoint/2010/main" val="2173017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ol 1"/>
          <p:cNvSpPr>
            <a:spLocks noGrp="1"/>
          </p:cNvSpPr>
          <p:nvPr>
            <p:ph type="title"/>
          </p:nvPr>
        </p:nvSpPr>
        <p:spPr>
          <a:xfrm>
            <a:off x="611560" y="44624"/>
            <a:ext cx="7920880" cy="1143000"/>
          </a:xfrm>
        </p:spPr>
        <p:txBody>
          <a:bodyPr/>
          <a:lstStyle/>
          <a:p>
            <a:pPr marL="40182"/>
            <a:r>
              <a:rPr lang="ca-ES" sz="3600" dirty="0" smtClean="0">
                <a:ea typeface="Arial Unicode MS" pitchFamily="34" charset="-128"/>
                <a:cs typeface="Arial Unicode MS" pitchFamily="34" charset="-128"/>
              </a:rPr>
              <a:t>Conclusions</a:t>
            </a:r>
          </a:p>
        </p:txBody>
      </p:sp>
      <p:sp>
        <p:nvSpPr>
          <p:cNvPr id="12" name="Rectangle 4"/>
          <p:cNvSpPr>
            <a:spLocks/>
          </p:cNvSpPr>
          <p:nvPr/>
        </p:nvSpPr>
        <p:spPr bwMode="auto">
          <a:xfrm>
            <a:off x="827584" y="1412776"/>
            <a:ext cx="7632000" cy="4536504"/>
          </a:xfrm>
          <a:prstGeom prst="rect">
            <a:avLst/>
          </a:prstGeom>
          <a:noFill/>
          <a:ln w="12700" cap="flat">
            <a:noFill/>
            <a:miter lim="800000"/>
            <a:headEnd type="none" w="med" len="med"/>
            <a:tailEnd type="none" w="med" len="med"/>
          </a:ln>
        </p:spPr>
        <p:txBody>
          <a:bodyPr lIns="0" tIns="0" rIns="40638" bIns="0"/>
          <a:lstStyle/>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El cànnabis és la droga il·legal més consumida.</a:t>
            </a:r>
          </a:p>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El consum de cànnabis comporta riscs per a la salut.</a:t>
            </a:r>
          </a:p>
          <a:p>
            <a:pPr marL="265113" indent="-265113" algn="just">
              <a:spcBef>
                <a:spcPts val="0"/>
              </a:spcBef>
              <a:spcAft>
                <a:spcPts val="1000"/>
              </a:spcAft>
              <a:buClr>
                <a:srgbClr val="C00000"/>
              </a:buClr>
              <a:buSzPct val="100000"/>
              <a:buFont typeface="Wingdings" pitchFamily="2" charset="2"/>
              <a:buChar char="§"/>
            </a:pPr>
            <a:r>
              <a:rPr lang="ca-ES" sz="2000" b="0" dirty="0">
                <a:cs typeface="Arial" charset="0"/>
                <a:sym typeface="Arial" charset="0"/>
              </a:rPr>
              <a:t>S’ha de </a:t>
            </a:r>
            <a:r>
              <a:rPr lang="ca-ES" sz="2000" b="0" dirty="0" err="1">
                <a:cs typeface="Arial" charset="0"/>
                <a:sym typeface="Arial" charset="0"/>
              </a:rPr>
              <a:t>desincentivar</a:t>
            </a:r>
            <a:r>
              <a:rPr lang="ca-ES" sz="2000" b="0" dirty="0">
                <a:cs typeface="Arial" charset="0"/>
                <a:sym typeface="Arial" charset="0"/>
              </a:rPr>
              <a:t> el </a:t>
            </a:r>
            <a:r>
              <a:rPr lang="ca-ES" sz="2000" b="0" dirty="0" smtClean="0">
                <a:cs typeface="Arial" charset="0"/>
                <a:sym typeface="Arial" charset="0"/>
              </a:rPr>
              <a:t>seu </a:t>
            </a:r>
            <a:r>
              <a:rPr lang="ca-ES" sz="2000" b="0" dirty="0" smtClean="0">
                <a:cs typeface="Arial" charset="0"/>
                <a:sym typeface="Arial" charset="0"/>
              </a:rPr>
              <a:t>consum, </a:t>
            </a:r>
            <a:r>
              <a:rPr lang="ca-ES" sz="2000" b="0" dirty="0">
                <a:cs typeface="Arial" charset="0"/>
                <a:sym typeface="Arial" charset="0"/>
              </a:rPr>
              <a:t>de la mateixa manera que el del tabac.</a:t>
            </a:r>
          </a:p>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S’ha d’informar sobre els riscos i conseqüències del cànnabis igual es fa amb el consum d’alcohol, tabac i altres drogues.</a:t>
            </a:r>
          </a:p>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Presència </a:t>
            </a:r>
            <a:r>
              <a:rPr lang="ca-ES" sz="2000" b="0" dirty="0" smtClean="0">
                <a:cs typeface="Arial" charset="0"/>
                <a:sym typeface="Arial" charset="0"/>
              </a:rPr>
              <a:t>de Clubs i associacions amb llarga trajectòria.</a:t>
            </a:r>
          </a:p>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S’ha d’intervenir per disminuir l’impacte en la salut del consum d’aquesta substància en població consumidora i la especialment vulnerable.</a:t>
            </a:r>
          </a:p>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L’edat d’accés, un element de discussió.</a:t>
            </a:r>
          </a:p>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De la invisibilitat a la visibilitat.</a:t>
            </a:r>
          </a:p>
          <a:p>
            <a:pPr marL="180975" indent="-180975" algn="just">
              <a:spcBef>
                <a:spcPts val="0"/>
              </a:spcBef>
              <a:spcAft>
                <a:spcPts val="1000"/>
              </a:spcAft>
              <a:buClr>
                <a:srgbClr val="C00000"/>
              </a:buClr>
              <a:buSzPct val="100000"/>
            </a:pPr>
            <a:endParaRPr lang="ca-ES" sz="2000" b="0" dirty="0" smtClean="0">
              <a:cs typeface="Arial" charset="0"/>
              <a:sym typeface="Arial" charset="0"/>
            </a:endParaRPr>
          </a:p>
        </p:txBody>
      </p:sp>
      <p:sp>
        <p:nvSpPr>
          <p:cNvPr id="5" name="1 Marcador de número de diapositiva"/>
          <p:cNvSpPr txBox="1">
            <a:spLocks/>
          </p:cNvSpPr>
          <p:nvPr/>
        </p:nvSpPr>
        <p:spPr>
          <a:xfrm>
            <a:off x="8286614" y="6597384"/>
            <a:ext cx="828088" cy="432016"/>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52</a:t>
            </a:fld>
            <a:endParaRPr lang="es-ES_tradnl" sz="1050" b="0" dirty="0">
              <a:solidFill>
                <a:schemeClr val="bg1">
                  <a:lumMod val="50000"/>
                </a:schemeClr>
              </a:solidFill>
            </a:endParaRPr>
          </a:p>
        </p:txBody>
      </p:sp>
    </p:spTree>
    <p:extLst>
      <p:ext uri="{BB962C8B-B14F-4D97-AF65-F5344CB8AC3E}">
        <p14:creationId xmlns:p14="http://schemas.microsoft.com/office/powerpoint/2010/main" val="64341793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Marcador de número de diapositiva"/>
          <p:cNvSpPr txBox="1">
            <a:spLocks/>
          </p:cNvSpPr>
          <p:nvPr/>
        </p:nvSpPr>
        <p:spPr>
          <a:xfrm>
            <a:off x="8316416" y="6597384"/>
            <a:ext cx="828088" cy="432016"/>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53</a:t>
            </a:fld>
            <a:endParaRPr lang="es-ES_tradnl" sz="1050" b="0" dirty="0">
              <a:solidFill>
                <a:schemeClr val="bg1">
                  <a:lumMod val="50000"/>
                </a:schemeClr>
              </a:solidFill>
            </a:endParaRPr>
          </a:p>
        </p:txBody>
      </p:sp>
      <p:sp>
        <p:nvSpPr>
          <p:cNvPr id="8" name="Títol 1"/>
          <p:cNvSpPr>
            <a:spLocks noGrp="1"/>
          </p:cNvSpPr>
          <p:nvPr>
            <p:ph type="title" idx="4294967295"/>
          </p:nvPr>
        </p:nvSpPr>
        <p:spPr>
          <a:xfrm>
            <a:off x="683568" y="188640"/>
            <a:ext cx="7773988" cy="1008062"/>
          </a:xfrm>
        </p:spPr>
        <p:txBody>
          <a:bodyPr/>
          <a:lstStyle/>
          <a:p>
            <a:pPr>
              <a:lnSpc>
                <a:spcPts val="3500"/>
              </a:lnSpc>
            </a:pPr>
            <a:r>
              <a:rPr lang="es-ES" sz="3600" dirty="0" err="1" smtClean="0">
                <a:latin typeface="Arial" pitchFamily="34" charset="0"/>
                <a:cs typeface="Arial" pitchFamily="34" charset="0"/>
              </a:rPr>
              <a:t>Conclusions</a:t>
            </a:r>
            <a:endParaRPr lang="es-ES" sz="3600" dirty="0">
              <a:latin typeface="Arial" pitchFamily="34" charset="0"/>
              <a:cs typeface="Arial" pitchFamily="34" charset="0"/>
            </a:endParaRPr>
          </a:p>
        </p:txBody>
      </p:sp>
      <p:sp>
        <p:nvSpPr>
          <p:cNvPr id="6" name="Rectangle 4"/>
          <p:cNvSpPr>
            <a:spLocks/>
          </p:cNvSpPr>
          <p:nvPr/>
        </p:nvSpPr>
        <p:spPr bwMode="auto">
          <a:xfrm>
            <a:off x="827584" y="1556792"/>
            <a:ext cx="7488832" cy="4536504"/>
          </a:xfrm>
          <a:prstGeom prst="rect">
            <a:avLst/>
          </a:prstGeom>
          <a:noFill/>
          <a:ln w="12700" cap="flat">
            <a:noFill/>
            <a:miter lim="800000"/>
            <a:headEnd type="none" w="med" len="med"/>
            <a:tailEnd type="none" w="med" len="med"/>
          </a:ln>
        </p:spPr>
        <p:txBody>
          <a:bodyPr lIns="0" tIns="0" rIns="40638" bIns="0"/>
          <a:lstStyle/>
          <a:p>
            <a:pPr marL="265113" indent="-265113" algn="just">
              <a:spcBef>
                <a:spcPts val="0"/>
              </a:spcBef>
              <a:spcAft>
                <a:spcPts val="1000"/>
              </a:spcAft>
              <a:buClr>
                <a:srgbClr val="C00000"/>
              </a:buClr>
              <a:buSzPct val="100000"/>
              <a:buFont typeface="Wingdings" pitchFamily="2" charset="2"/>
              <a:buChar char="§"/>
            </a:pPr>
            <a:r>
              <a:rPr lang="ca-ES" sz="2000" b="0" dirty="0">
                <a:cs typeface="Arial" charset="0"/>
                <a:sym typeface="Arial" charset="0"/>
              </a:rPr>
              <a:t>És possible aplicar polítiques de Reducció de Danys i de Riscos.</a:t>
            </a:r>
          </a:p>
          <a:p>
            <a:pPr marL="265113" indent="-265113" algn="just">
              <a:spcBef>
                <a:spcPts val="0"/>
              </a:spcBef>
              <a:spcAft>
                <a:spcPts val="1000"/>
              </a:spcAft>
              <a:buClr>
                <a:srgbClr val="C00000"/>
              </a:buClr>
              <a:buSzPct val="100000"/>
              <a:buFont typeface="Wingdings" pitchFamily="2" charset="2"/>
              <a:buChar char="§"/>
            </a:pPr>
            <a:r>
              <a:rPr lang="ca-ES" sz="2000" b="0" dirty="0" smtClean="0">
                <a:cs typeface="Arial" charset="0"/>
                <a:sym typeface="Arial" charset="0"/>
              </a:rPr>
              <a:t>Interès </a:t>
            </a:r>
            <a:r>
              <a:rPr lang="ca-ES" sz="2000" b="0" dirty="0">
                <a:cs typeface="Arial" charset="0"/>
                <a:sym typeface="Arial" charset="0"/>
              </a:rPr>
              <a:t>a separar el consum de cànnabis del d’altres drogues</a:t>
            </a:r>
            <a:r>
              <a:rPr lang="ca-ES" sz="2000" b="0" dirty="0" smtClean="0">
                <a:cs typeface="Arial" charset="0"/>
                <a:sym typeface="Arial" charset="0"/>
              </a:rPr>
              <a:t>.</a:t>
            </a:r>
          </a:p>
          <a:p>
            <a:pPr marL="265113" indent="-265113" algn="just">
              <a:spcBef>
                <a:spcPts val="0"/>
              </a:spcBef>
              <a:spcAft>
                <a:spcPts val="1000"/>
              </a:spcAft>
              <a:buClr>
                <a:srgbClr val="C00000"/>
              </a:buClr>
              <a:buSzPct val="100000"/>
              <a:buFont typeface="Wingdings" pitchFamily="2" charset="2"/>
              <a:buChar char="§"/>
            </a:pPr>
            <a:r>
              <a:rPr lang="ca-ES" sz="2000" b="0" dirty="0">
                <a:cs typeface="Arial" charset="0"/>
                <a:sym typeface="Arial" charset="0"/>
              </a:rPr>
              <a:t>En línia amb moviments internacionals que valoren que la penalització no és la solució.</a:t>
            </a:r>
          </a:p>
          <a:p>
            <a:pPr algn="just">
              <a:spcBef>
                <a:spcPts val="0"/>
              </a:spcBef>
              <a:spcAft>
                <a:spcPts val="1000"/>
              </a:spcAft>
              <a:buClr>
                <a:srgbClr val="C00000"/>
              </a:buClr>
              <a:buSzPct val="100000"/>
            </a:pPr>
            <a:endParaRPr lang="ca-ES" sz="2000" b="0" dirty="0">
              <a:cs typeface="Arial" charset="0"/>
              <a:sym typeface="Arial" charset="0"/>
            </a:endParaRPr>
          </a:p>
          <a:p>
            <a:pPr marL="265113" indent="-265113" algn="just">
              <a:spcBef>
                <a:spcPts val="0"/>
              </a:spcBef>
              <a:spcAft>
                <a:spcPts val="1000"/>
              </a:spcAft>
              <a:buClr>
                <a:srgbClr val="C00000"/>
              </a:buClr>
              <a:buSzPct val="100000"/>
              <a:buFont typeface="Wingdings" pitchFamily="2" charset="2"/>
              <a:buChar char="§"/>
            </a:pPr>
            <a:r>
              <a:rPr lang="ca-ES" sz="2000" dirty="0" smtClean="0">
                <a:cs typeface="Arial" charset="0"/>
                <a:sym typeface="Arial" charset="0"/>
              </a:rPr>
              <a:t>2 PILARS CLAUS: </a:t>
            </a:r>
          </a:p>
          <a:p>
            <a:pPr marL="722313" lvl="1" indent="-265113" algn="just">
              <a:spcBef>
                <a:spcPts val="0"/>
              </a:spcBef>
              <a:spcAft>
                <a:spcPts val="1000"/>
              </a:spcAft>
              <a:buClr>
                <a:srgbClr val="C00000"/>
              </a:buClr>
              <a:buSzPct val="100000"/>
              <a:buFont typeface="Wingdings" pitchFamily="2" charset="2"/>
              <a:buChar char="§"/>
            </a:pPr>
            <a:r>
              <a:rPr lang="ca-ES" sz="2000" dirty="0" smtClean="0">
                <a:cs typeface="Arial" charset="0"/>
                <a:sym typeface="Arial" charset="0"/>
              </a:rPr>
              <a:t>Perspectiva </a:t>
            </a:r>
            <a:r>
              <a:rPr lang="ca-ES" sz="2000" dirty="0">
                <a:cs typeface="Arial" charset="0"/>
                <a:sym typeface="Arial" charset="0"/>
              </a:rPr>
              <a:t>de Salut </a:t>
            </a:r>
            <a:r>
              <a:rPr lang="ca-ES" sz="2000" dirty="0" smtClean="0">
                <a:cs typeface="Arial" charset="0"/>
                <a:sym typeface="Arial" charset="0"/>
              </a:rPr>
              <a:t>Pública</a:t>
            </a:r>
          </a:p>
          <a:p>
            <a:pPr marL="722313" lvl="1" indent="-265113" algn="just">
              <a:spcBef>
                <a:spcPts val="0"/>
              </a:spcBef>
              <a:spcAft>
                <a:spcPts val="1000"/>
              </a:spcAft>
              <a:buClr>
                <a:srgbClr val="C00000"/>
              </a:buClr>
              <a:buSzPct val="100000"/>
              <a:buFont typeface="Wingdings" pitchFamily="2" charset="2"/>
              <a:buChar char="§"/>
            </a:pPr>
            <a:r>
              <a:rPr lang="ca-ES" sz="2000" dirty="0" smtClean="0">
                <a:cs typeface="Arial" charset="0"/>
                <a:sym typeface="Arial" charset="0"/>
              </a:rPr>
              <a:t>Drets </a:t>
            </a:r>
            <a:r>
              <a:rPr lang="ca-ES" sz="2000" dirty="0">
                <a:cs typeface="Arial" charset="0"/>
                <a:sym typeface="Arial" charset="0"/>
              </a:rPr>
              <a:t>de les </a:t>
            </a:r>
            <a:r>
              <a:rPr lang="ca-ES" sz="2000" dirty="0" smtClean="0">
                <a:cs typeface="Arial" charset="0"/>
                <a:sym typeface="Arial" charset="0"/>
              </a:rPr>
              <a:t>persones</a:t>
            </a:r>
            <a:endParaRPr lang="ca-ES" sz="2000" dirty="0">
              <a:cs typeface="Arial" charset="0"/>
              <a:sym typeface="Arial" charset="0"/>
            </a:endParaRPr>
          </a:p>
          <a:p>
            <a:pPr marL="265113" indent="-265113" algn="just">
              <a:spcBef>
                <a:spcPts val="0"/>
              </a:spcBef>
              <a:spcAft>
                <a:spcPts val="2400"/>
              </a:spcAft>
              <a:buClr>
                <a:srgbClr val="C00000"/>
              </a:buClr>
              <a:buSzPct val="100000"/>
              <a:buFont typeface="Wingdings" pitchFamily="2" charset="2"/>
              <a:buChar char="§"/>
            </a:pPr>
            <a:endParaRPr lang="ca-ES" sz="200" b="0" dirty="0" smtClean="0">
              <a:cs typeface="Arial" charset="0"/>
              <a:sym typeface="Arial" charset="0"/>
            </a:endParaRPr>
          </a:p>
        </p:txBody>
      </p:sp>
    </p:spTree>
    <p:extLst>
      <p:ext uri="{BB962C8B-B14F-4D97-AF65-F5344CB8AC3E}">
        <p14:creationId xmlns:p14="http://schemas.microsoft.com/office/powerpoint/2010/main" val="43209831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7" b="16901"/>
          <a:stretch/>
        </p:blipFill>
        <p:spPr bwMode="auto">
          <a:xfrm>
            <a:off x="0" y="-35999"/>
            <a:ext cx="9180000" cy="68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00424" y="4884836"/>
            <a:ext cx="9352944" cy="2000548"/>
          </a:xfrm>
          <a:prstGeom prst="rect">
            <a:avLst/>
          </a:prstGeom>
          <a:solidFill>
            <a:srgbClr val="000000">
              <a:alpha val="69020"/>
            </a:srgbClr>
          </a:solidFill>
        </p:spPr>
        <p:txBody>
          <a:bodyPr wrap="square">
            <a:spAutoFit/>
          </a:bodyPr>
          <a:lstStyle/>
          <a:p>
            <a:pPr algn="ctr" fontAlgn="auto">
              <a:spcBef>
                <a:spcPts val="0"/>
              </a:spcBef>
              <a:spcAft>
                <a:spcPts val="0"/>
              </a:spcAft>
            </a:pPr>
            <a:r>
              <a:rPr lang="ca-ES" sz="4800" b="0" dirty="0">
                <a:solidFill>
                  <a:srgbClr val="FFFFFF"/>
                </a:solidFill>
                <a:latin typeface="Arial"/>
                <a:ea typeface="+mn-ea"/>
              </a:rPr>
              <a:t>http://drogues.gencat.cat</a:t>
            </a:r>
            <a:r>
              <a:rPr lang="ca-ES" sz="4800" b="0" dirty="0" smtClean="0">
                <a:solidFill>
                  <a:srgbClr val="FFFFFF"/>
                </a:solidFill>
                <a:latin typeface="Arial"/>
                <a:ea typeface="+mn-ea"/>
              </a:rPr>
              <a:t>/</a:t>
            </a:r>
          </a:p>
          <a:p>
            <a:pPr algn="ctr" fontAlgn="auto">
              <a:spcBef>
                <a:spcPts val="0"/>
              </a:spcBef>
              <a:spcAft>
                <a:spcPts val="0"/>
              </a:spcAft>
            </a:pPr>
            <a:endParaRPr lang="ca-ES" sz="900" b="0" dirty="0">
              <a:solidFill>
                <a:srgbClr val="FFFFFF"/>
              </a:solidFill>
              <a:latin typeface="Arial"/>
              <a:ea typeface="+mn-ea"/>
            </a:endParaRPr>
          </a:p>
          <a:p>
            <a:pPr algn="ctr" fontAlgn="auto">
              <a:spcBef>
                <a:spcPts val="0"/>
              </a:spcBef>
              <a:spcAft>
                <a:spcPts val="0"/>
              </a:spcAft>
            </a:pPr>
            <a:r>
              <a:rPr lang="ca-ES" sz="3200" b="0" dirty="0" smtClean="0">
                <a:solidFill>
                  <a:srgbClr val="FFFFFF"/>
                </a:solidFill>
                <a:latin typeface="Arial"/>
                <a:ea typeface="+mn-ea"/>
              </a:rPr>
              <a:t>L’important no són les substàncies,</a:t>
            </a:r>
            <a:br>
              <a:rPr lang="ca-ES" sz="3200" b="0" dirty="0" smtClean="0">
                <a:solidFill>
                  <a:srgbClr val="FFFFFF"/>
                </a:solidFill>
                <a:latin typeface="Arial"/>
                <a:ea typeface="+mn-ea"/>
              </a:rPr>
            </a:br>
            <a:r>
              <a:rPr lang="ca-ES" sz="3200" b="0" dirty="0" smtClean="0">
                <a:solidFill>
                  <a:srgbClr val="FFFFFF"/>
                </a:solidFill>
                <a:latin typeface="Arial"/>
                <a:ea typeface="+mn-ea"/>
              </a:rPr>
              <a:t>són les persones</a:t>
            </a:r>
            <a:endParaRPr lang="ca-ES" sz="3200" b="0" dirty="0">
              <a:solidFill>
                <a:srgbClr val="FFFFFF"/>
              </a:solidFill>
              <a:latin typeface="Arial"/>
              <a:ea typeface="+mn-ea"/>
            </a:endParaRPr>
          </a:p>
        </p:txBody>
      </p:sp>
      <p:sp>
        <p:nvSpPr>
          <p:cNvPr id="6" name="5 CuadroTexto"/>
          <p:cNvSpPr txBox="1"/>
          <p:nvPr/>
        </p:nvSpPr>
        <p:spPr>
          <a:xfrm>
            <a:off x="582717" y="3645024"/>
            <a:ext cx="748923" cy="1200329"/>
          </a:xfrm>
          <a:prstGeom prst="rect">
            <a:avLst/>
          </a:prstGeom>
          <a:noFill/>
        </p:spPr>
        <p:txBody>
          <a:bodyPr wrap="none" rtlCol="0">
            <a:spAutoFit/>
          </a:bodyPr>
          <a:lstStyle/>
          <a:p>
            <a:pPr fontAlgn="auto">
              <a:spcBef>
                <a:spcPts val="0"/>
              </a:spcBef>
              <a:spcAft>
                <a:spcPts val="0"/>
              </a:spcAft>
            </a:pPr>
            <a:r>
              <a:rPr lang="ca-ES" sz="7200" b="0" dirty="0" smtClean="0">
                <a:solidFill>
                  <a:srgbClr val="FFFFFF"/>
                </a:solidFill>
                <a:latin typeface="Arial"/>
                <a:ea typeface="+mn-ea"/>
              </a:rPr>
              <a:t>“ </a:t>
            </a:r>
            <a:endParaRPr lang="ca-ES" sz="7200" b="0" dirty="0">
              <a:solidFill>
                <a:srgbClr val="FFFFFF"/>
              </a:solidFill>
              <a:latin typeface="Arial"/>
              <a:ea typeface="+mn-ea"/>
            </a:endParaRPr>
          </a:p>
        </p:txBody>
      </p:sp>
      <p:sp>
        <p:nvSpPr>
          <p:cNvPr id="10" name="9 CuadroTexto"/>
          <p:cNvSpPr txBox="1"/>
          <p:nvPr/>
        </p:nvSpPr>
        <p:spPr>
          <a:xfrm>
            <a:off x="6300192" y="4293096"/>
            <a:ext cx="492443" cy="1200329"/>
          </a:xfrm>
          <a:prstGeom prst="rect">
            <a:avLst/>
          </a:prstGeom>
          <a:noFill/>
        </p:spPr>
        <p:txBody>
          <a:bodyPr wrap="none" rtlCol="0">
            <a:spAutoFit/>
          </a:bodyPr>
          <a:lstStyle/>
          <a:p>
            <a:pPr fontAlgn="auto">
              <a:spcBef>
                <a:spcPts val="0"/>
              </a:spcBef>
              <a:spcAft>
                <a:spcPts val="0"/>
              </a:spcAft>
            </a:pPr>
            <a:r>
              <a:rPr lang="ca-ES" sz="7200" b="0" dirty="0" smtClean="0">
                <a:solidFill>
                  <a:srgbClr val="FFFFFF"/>
                </a:solidFill>
                <a:latin typeface="Arial"/>
                <a:ea typeface="+mn-ea"/>
              </a:rPr>
              <a:t>”</a:t>
            </a:r>
            <a:endParaRPr lang="ca-ES" sz="7200" b="0" dirty="0">
              <a:solidFill>
                <a:srgbClr val="FFFFFF"/>
              </a:solidFill>
              <a:latin typeface="Arial"/>
              <a:ea typeface="+mn-ea"/>
            </a:endParaRP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267" b="40128"/>
          <a:stretch/>
        </p:blipFill>
        <p:spPr bwMode="auto">
          <a:xfrm>
            <a:off x="3763616" y="3157742"/>
            <a:ext cx="1725528" cy="51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78287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35 Rectángulo redondeado"/>
          <p:cNvSpPr/>
          <p:nvPr/>
        </p:nvSpPr>
        <p:spPr>
          <a:xfrm>
            <a:off x="899667" y="3068928"/>
            <a:ext cx="1219200" cy="900000"/>
          </a:xfrm>
          <a:prstGeom prst="roundRect">
            <a:avLst>
              <a:gd name="adj" fmla="val 10000"/>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grpSp>
        <p:nvGrpSpPr>
          <p:cNvPr id="2" name="29 Grupo"/>
          <p:cNvGrpSpPr/>
          <p:nvPr/>
        </p:nvGrpSpPr>
        <p:grpSpPr>
          <a:xfrm>
            <a:off x="772667" y="2924928"/>
            <a:ext cx="7687765" cy="3456400"/>
            <a:chOff x="0" y="0"/>
            <a:chExt cx="6096000" cy="2424688"/>
          </a:xfrm>
        </p:grpSpPr>
        <p:sp>
          <p:nvSpPr>
            <p:cNvPr id="31" name="30 Rectángulo redondeado"/>
            <p:cNvSpPr/>
            <p:nvPr/>
          </p:nvSpPr>
          <p:spPr>
            <a:xfrm>
              <a:off x="0" y="0"/>
              <a:ext cx="6096000" cy="2424688"/>
            </a:xfrm>
            <a:prstGeom prst="roundRect">
              <a:avLst>
                <a:gd name="adj" fmla="val 1000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35" name="34 Rectángulo"/>
            <p:cNvSpPr/>
            <p:nvPr/>
          </p:nvSpPr>
          <p:spPr>
            <a:xfrm>
              <a:off x="1346200" y="0"/>
              <a:ext cx="4749800" cy="1269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grpSp>
      <p:pic>
        <p:nvPicPr>
          <p:cNvPr id="279556" name="Picture 4" descr="Resultat d'imatges de Joan Colom comissió clubs cannabis"/>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3462" t="25247" r="10595"/>
          <a:stretch/>
        </p:blipFill>
        <p:spPr bwMode="auto">
          <a:xfrm>
            <a:off x="899667" y="3068928"/>
            <a:ext cx="1219126" cy="900000"/>
          </a:xfrm>
          <a:prstGeom prst="roundRect">
            <a:avLst>
              <a:gd name="adj" fmla="val 8594"/>
            </a:avLst>
          </a:prstGeom>
          <a:solidFill>
            <a:srgbClr val="FFFFFF">
              <a:shade val="85000"/>
            </a:srgbClr>
          </a:solidFill>
          <a:ln w="28575">
            <a:solidFill>
              <a:schemeClr val="bg1"/>
            </a:solidFill>
          </a:ln>
          <a:effectLst/>
          <a:extLst/>
        </p:spPr>
      </p:pic>
      <p:sp>
        <p:nvSpPr>
          <p:cNvPr id="39" name="38 Rectángulo"/>
          <p:cNvSpPr/>
          <p:nvPr/>
        </p:nvSpPr>
        <p:spPr>
          <a:xfrm>
            <a:off x="985900" y="3248848"/>
            <a:ext cx="986168" cy="523220"/>
          </a:xfrm>
          <a:prstGeom prst="rect">
            <a:avLst/>
          </a:prstGeom>
          <a:noFill/>
        </p:spPr>
        <p:txBody>
          <a:bodyPr wrap="none" lIns="91440" tIns="45720" rIns="91440" bIns="45720">
            <a:spAutoFit/>
          </a:bodyPr>
          <a:lstStyle/>
          <a:p>
            <a:pPr algn="ctr"/>
            <a:r>
              <a:rPr lang="ca-ES" sz="28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2014</a:t>
            </a:r>
            <a:endParaRPr lang="ca-ES" sz="28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17 Rectángulo redondeado"/>
          <p:cNvSpPr/>
          <p:nvPr/>
        </p:nvSpPr>
        <p:spPr>
          <a:xfrm>
            <a:off x="772592" y="1475514"/>
            <a:ext cx="7687765" cy="1188000"/>
          </a:xfrm>
          <a:prstGeom prst="roundRect">
            <a:avLst>
              <a:gd name="adj" fmla="val 1000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6" name="Títol 1"/>
          <p:cNvSpPr>
            <a:spLocks noGrp="1"/>
          </p:cNvSpPr>
          <p:nvPr>
            <p:ph type="title" idx="4294967295"/>
          </p:nvPr>
        </p:nvSpPr>
        <p:spPr>
          <a:xfrm>
            <a:off x="682625" y="188690"/>
            <a:ext cx="7773988" cy="1008062"/>
          </a:xfrm>
        </p:spPr>
        <p:txBody>
          <a:bodyPr/>
          <a:lstStyle/>
          <a:p>
            <a:r>
              <a:rPr lang="ca-ES" sz="3600" smtClean="0">
                <a:latin typeface="Arial" pitchFamily="34" charset="0"/>
                <a:cs typeface="Arial" pitchFamily="34" charset="0"/>
              </a:rPr>
              <a:t>Antecedents </a:t>
            </a:r>
            <a:endParaRPr lang="ca-ES" sz="3600">
              <a:latin typeface="Arial" pitchFamily="34" charset="0"/>
              <a:cs typeface="Arial" pitchFamily="34" charset="0"/>
            </a:endParaRPr>
          </a:p>
        </p:txBody>
      </p:sp>
      <p:sp>
        <p:nvSpPr>
          <p:cNvPr id="51" name="Contenidor de contingut 2"/>
          <p:cNvSpPr txBox="1">
            <a:spLocks/>
          </p:cNvSpPr>
          <p:nvPr/>
        </p:nvSpPr>
        <p:spPr bwMode="auto">
          <a:xfrm>
            <a:off x="2195810" y="5193296"/>
            <a:ext cx="6120000" cy="646331"/>
          </a:xfrm>
          <a:prstGeom prst="rect">
            <a:avLst/>
          </a:prstGeom>
          <a:noFill/>
          <a:ln w="9525">
            <a:noFill/>
            <a:miter lim="800000"/>
            <a:headEnd/>
            <a:tailEnd/>
          </a:ln>
        </p:spPr>
        <p:txBody>
          <a:bodyPr wrap="square">
            <a:spAutoFit/>
          </a:bodyPr>
          <a:lstStyle/>
          <a:p>
            <a:pPr marL="179388" algn="just" eaLnBrk="0" hangingPunct="0">
              <a:spcBef>
                <a:spcPts val="0"/>
              </a:spcBef>
              <a:spcAft>
                <a:spcPts val="0"/>
              </a:spcAft>
              <a:buClr>
                <a:srgbClr val="C00000"/>
              </a:buClr>
              <a:buSzPct val="100000"/>
              <a:defRPr/>
            </a:pPr>
            <a:r>
              <a:rPr lang="ca-ES" sz="1200" spc="-50" smtClean="0">
                <a:latin typeface="+mj-lt"/>
              </a:rPr>
              <a:t>NAVARRA</a:t>
            </a:r>
            <a:r>
              <a:rPr lang="ca-ES" sz="1200" b="0" spc="-50" smtClean="0">
                <a:latin typeface="+mj-lt"/>
              </a:rPr>
              <a:t>: Publicació de la </a:t>
            </a:r>
            <a:r>
              <a:rPr lang="ca-ES" sz="1200" b="0" i="1" spc="-50" smtClean="0">
                <a:latin typeface="+mj-lt"/>
              </a:rPr>
              <a:t>Ley Foral 24/2014, de 2 de Diciembre</a:t>
            </a:r>
            <a:r>
              <a:rPr lang="ca-ES" sz="1200" b="0" spc="-50" smtClean="0">
                <a:latin typeface="+mj-lt"/>
              </a:rPr>
              <a:t>, reguladora dels col·lectius d’usuaris de cànnabis a Navarra.</a:t>
            </a:r>
          </a:p>
          <a:p>
            <a:pPr marL="179388" algn="just" eaLnBrk="0" hangingPunct="0">
              <a:spcBef>
                <a:spcPts val="0"/>
              </a:spcBef>
              <a:spcAft>
                <a:spcPts val="0"/>
              </a:spcAft>
              <a:buClr>
                <a:srgbClr val="C00000"/>
              </a:buClr>
              <a:buSzPct val="100000"/>
              <a:defRPr/>
            </a:pPr>
            <a:r>
              <a:rPr lang="ca-ES" sz="1200" b="0" spc="-50" smtClean="0">
                <a:latin typeface="+mj-lt"/>
              </a:rPr>
              <a:t> </a:t>
            </a:r>
            <a:endParaRPr lang="ca-ES" sz="900" b="0" spc="-50">
              <a:solidFill>
                <a:schemeClr val="tx1">
                  <a:lumMod val="50000"/>
                  <a:lumOff val="50000"/>
                </a:schemeClr>
              </a:solidFill>
              <a:latin typeface="+mj-lt"/>
            </a:endParaRPr>
          </a:p>
        </p:txBody>
      </p:sp>
      <p:sp>
        <p:nvSpPr>
          <p:cNvPr id="52" name="1 Marcador de número de diapositiva"/>
          <p:cNvSpPr txBox="1">
            <a:spLocks/>
          </p:cNvSpPr>
          <p:nvPr/>
        </p:nvSpPr>
        <p:spPr>
          <a:xfrm>
            <a:off x="8748504" y="6597352"/>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ca-ES" sz="1050" b="0" smtClean="0">
                <a:solidFill>
                  <a:schemeClr val="bg1">
                    <a:lumMod val="50000"/>
                  </a:schemeClr>
                </a:solidFill>
              </a:rPr>
              <a:pPr algn="r">
                <a:defRPr/>
              </a:pPr>
              <a:t>6</a:t>
            </a:fld>
            <a:endParaRPr lang="ca-ES" sz="1050" b="0">
              <a:solidFill>
                <a:schemeClr val="bg1">
                  <a:lumMod val="50000"/>
                </a:schemeClr>
              </a:solidFill>
            </a:endParaRPr>
          </a:p>
        </p:txBody>
      </p:sp>
      <p:sp>
        <p:nvSpPr>
          <p:cNvPr id="27" name="26 Rectángulo redondeado"/>
          <p:cNvSpPr/>
          <p:nvPr/>
        </p:nvSpPr>
        <p:spPr>
          <a:xfrm>
            <a:off x="899667" y="1628784"/>
            <a:ext cx="1219200" cy="900000"/>
          </a:xfrm>
          <a:prstGeom prst="roundRect">
            <a:avLst>
              <a:gd name="adj" fmla="val 10000"/>
            </a:avLst>
          </a:prstGeom>
          <a:ln w="28575">
            <a:solidFill>
              <a:schemeClr val="bg1"/>
            </a:solidFill>
          </a:ln>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9" name="Contenidor de contingut 2"/>
          <p:cNvSpPr txBox="1">
            <a:spLocks/>
          </p:cNvSpPr>
          <p:nvPr/>
        </p:nvSpPr>
        <p:spPr bwMode="auto">
          <a:xfrm>
            <a:off x="2195810" y="1628800"/>
            <a:ext cx="6120000" cy="869469"/>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b="0" spc="-50" dirty="0" smtClean="0">
                <a:solidFill>
                  <a:srgbClr val="000000"/>
                </a:solidFill>
              </a:rPr>
              <a:t>Reunions amb representant dels grups parlamentaris.</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b="0" spc="-50" dirty="0" smtClean="0">
                <a:solidFill>
                  <a:srgbClr val="000000"/>
                </a:solidFill>
              </a:rPr>
              <a:t>Petició per a plantejar el tema en el marc del </a:t>
            </a:r>
            <a:r>
              <a:rPr lang="ca-ES" sz="1200" b="0" spc="-50" dirty="0" err="1" smtClean="0">
                <a:solidFill>
                  <a:srgbClr val="000000"/>
                </a:solidFill>
              </a:rPr>
              <a:t>Consejo</a:t>
            </a:r>
            <a:r>
              <a:rPr lang="ca-ES" sz="1200" b="0" spc="-50" dirty="0" smtClean="0">
                <a:solidFill>
                  <a:srgbClr val="000000"/>
                </a:solidFill>
              </a:rPr>
              <a:t> interterritorial  del Sistema Nacional de Salud i a la Comissió </a:t>
            </a:r>
            <a:r>
              <a:rPr lang="ca-ES" sz="1200" b="0" spc="-50" dirty="0" err="1" smtClean="0">
                <a:solidFill>
                  <a:srgbClr val="000000"/>
                </a:solidFill>
              </a:rPr>
              <a:t>interautonómica</a:t>
            </a:r>
            <a:r>
              <a:rPr lang="ca-ES" sz="1200" b="0" spc="-50" dirty="0" smtClean="0">
                <a:solidFill>
                  <a:srgbClr val="000000"/>
                </a:solidFill>
              </a:rPr>
              <a:t> sobre Drogues del Pla Nacional sobre drogues (</a:t>
            </a:r>
            <a:r>
              <a:rPr lang="ca-ES" sz="1200" b="0" spc="-50" dirty="0" err="1" smtClean="0">
                <a:solidFill>
                  <a:srgbClr val="000000"/>
                </a:solidFill>
              </a:rPr>
              <a:t>PNSD</a:t>
            </a:r>
            <a:r>
              <a:rPr lang="ca-ES" sz="1200" b="0" spc="-50" dirty="0" smtClean="0">
                <a:solidFill>
                  <a:srgbClr val="000000"/>
                </a:solidFill>
              </a:rPr>
              <a:t>).</a:t>
            </a:r>
            <a:endParaRPr lang="ca-ES" sz="1200" b="0" spc="-50" dirty="0">
              <a:solidFill>
                <a:srgbClr val="000000"/>
              </a:solidFill>
            </a:endParaRPr>
          </a:p>
        </p:txBody>
      </p:sp>
      <p:sp>
        <p:nvSpPr>
          <p:cNvPr id="38" name="Contenidor de contingut 2"/>
          <p:cNvSpPr txBox="1">
            <a:spLocks/>
          </p:cNvSpPr>
          <p:nvPr/>
        </p:nvSpPr>
        <p:spPr bwMode="auto">
          <a:xfrm>
            <a:off x="2195810" y="3103430"/>
            <a:ext cx="6120000" cy="2015936"/>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b="0" spc="-50" dirty="0" smtClean="0">
                <a:solidFill>
                  <a:srgbClr val="000000"/>
                </a:solidFill>
              </a:rPr>
              <a:t>Aprovació per part </a:t>
            </a:r>
            <a:r>
              <a:rPr lang="ca-ES" sz="1200" spc="-50" dirty="0" smtClean="0">
                <a:solidFill>
                  <a:srgbClr val="000000"/>
                </a:solidFill>
              </a:rPr>
              <a:t>del Parlament de Catalunya de la moció 77/X </a:t>
            </a:r>
            <a:r>
              <a:rPr lang="ca-ES" sz="1200" b="0" spc="-50" dirty="0" smtClean="0">
                <a:solidFill>
                  <a:srgbClr val="000000"/>
                </a:solidFill>
              </a:rPr>
              <a:t>(13 de febrer de 2014) sobre seguretat ciutadana “en què demana a la Comissió de Salut que, continuï els treballs i arribi als acords necessaris en el termini de quatre mesos per tal que el Govern reguli les associacions </a:t>
            </a:r>
            <a:r>
              <a:rPr lang="ca-ES" sz="1200" b="0" spc="-50" dirty="0" err="1" smtClean="0">
                <a:solidFill>
                  <a:srgbClr val="000000"/>
                </a:solidFill>
              </a:rPr>
              <a:t>cannàbiques</a:t>
            </a:r>
            <a:r>
              <a:rPr lang="ca-ES" sz="1200" b="0" spc="-50" dirty="0" smtClean="0">
                <a:solidFill>
                  <a:srgbClr val="000000"/>
                </a:solidFill>
              </a:rPr>
              <a:t> des de la perspectiva de la salut pública en el marc de les polítiques de reducció de danys”.</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Proposta de Resolució sobre les Associacions de Consumidors de Cànnabis </a:t>
            </a:r>
            <a:r>
              <a:rPr lang="ca-ES" sz="1200" b="0" spc="-50" dirty="0" smtClean="0">
                <a:solidFill>
                  <a:srgbClr val="000000"/>
                </a:solidFill>
              </a:rPr>
              <a:t>(4 de novembre de 2014).</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Compareixença a la Comissió de Salut  del Parlament de Catalunya</a:t>
            </a:r>
            <a:r>
              <a:rPr lang="ca-ES" sz="1200" b="0" spc="-50" dirty="0" smtClean="0">
                <a:solidFill>
                  <a:srgbClr val="000000"/>
                </a:solidFill>
              </a:rPr>
              <a:t>, per a informar sobre la proposta de regulació de les associacions de cànnabis de Catalunya (6 de novembre de 2014).</a:t>
            </a:r>
          </a:p>
        </p:txBody>
      </p:sp>
      <p:sp>
        <p:nvSpPr>
          <p:cNvPr id="19" name="18 Rectángulo"/>
          <p:cNvSpPr/>
          <p:nvPr/>
        </p:nvSpPr>
        <p:spPr>
          <a:xfrm>
            <a:off x="2470307" y="1547514"/>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pic>
        <p:nvPicPr>
          <p:cNvPr id="279558" name="Picture 6" descr="Resultat d'imatges de Ley Foral 24/2014, de 2 de Diciembre navarra"/>
          <p:cNvPicPr>
            <a:picLocks noChangeAspect="1" noChangeArrowheads="1"/>
          </p:cNvPicPr>
          <p:nvPr/>
        </p:nvPicPr>
        <p:blipFill rotWithShape="1">
          <a:blip r:embed="rId5">
            <a:extLst>
              <a:ext uri="{28A0092B-C50C-407E-A947-70E740481C1C}">
                <a14:useLocalDpi xmlns:a14="http://schemas.microsoft.com/office/drawing/2010/main" val="0"/>
              </a:ext>
            </a:extLst>
          </a:blip>
          <a:srcRect l="18440" r="20366"/>
          <a:stretch/>
        </p:blipFill>
        <p:spPr bwMode="auto">
          <a:xfrm>
            <a:off x="899592" y="5193296"/>
            <a:ext cx="1219200" cy="900000"/>
          </a:xfrm>
          <a:prstGeom prst="roundRect">
            <a:avLst>
              <a:gd name="adj" fmla="val 8594"/>
            </a:avLst>
          </a:prstGeom>
          <a:solidFill>
            <a:srgbClr val="FFFFFF">
              <a:shade val="85000"/>
            </a:srgbClr>
          </a:solidFill>
          <a:ln w="28575">
            <a:solidFill>
              <a:schemeClr val="bg2">
                <a:lumMod val="60000"/>
                <a:lumOff val="40000"/>
              </a:schemeClr>
            </a:solidFill>
          </a:ln>
          <a:effectLst/>
          <a:extLst/>
        </p:spPr>
      </p:pic>
      <p:pic>
        <p:nvPicPr>
          <p:cNvPr id="279564" name="Picture 12" descr="Resultat d'imatges de reunió clubs cannabis parlament catalunya"/>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13271" r="5158"/>
          <a:stretch/>
        </p:blipFill>
        <p:spPr bwMode="auto">
          <a:xfrm>
            <a:off x="899667" y="1628784"/>
            <a:ext cx="1219125" cy="900000"/>
          </a:xfrm>
          <a:prstGeom prst="roundRect">
            <a:avLst>
              <a:gd name="adj" fmla="val 8594"/>
            </a:avLst>
          </a:prstGeom>
          <a:solidFill>
            <a:srgbClr val="FFFFFF">
              <a:shade val="85000"/>
            </a:srgbClr>
          </a:solidFill>
          <a:ln w="28575">
            <a:solidFill>
              <a:schemeClr val="bg1"/>
            </a:solidFill>
          </a:ln>
          <a:effectLst/>
          <a:extLst/>
        </p:spPr>
      </p:pic>
      <p:sp>
        <p:nvSpPr>
          <p:cNvPr id="43" name="42 Rectángulo"/>
          <p:cNvSpPr/>
          <p:nvPr/>
        </p:nvSpPr>
        <p:spPr>
          <a:xfrm>
            <a:off x="985900" y="1847951"/>
            <a:ext cx="986168" cy="523220"/>
          </a:xfrm>
          <a:prstGeom prst="rect">
            <a:avLst/>
          </a:prstGeom>
          <a:noFill/>
        </p:spPr>
        <p:txBody>
          <a:bodyPr wrap="none" lIns="91440" tIns="45720" rIns="91440" bIns="45720">
            <a:spAutoFit/>
          </a:bodyPr>
          <a:lstStyle/>
          <a:p>
            <a:pPr algn="ctr"/>
            <a:r>
              <a:rPr lang="ca-ES" sz="28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2013</a:t>
            </a:r>
            <a:endParaRPr lang="ca-ES" sz="28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47 Grupo"/>
          <p:cNvGrpSpPr/>
          <p:nvPr/>
        </p:nvGrpSpPr>
        <p:grpSpPr>
          <a:xfrm>
            <a:off x="772667" y="5373216"/>
            <a:ext cx="7687765" cy="1134068"/>
            <a:chOff x="0" y="0"/>
            <a:chExt cx="6096000" cy="2424688"/>
          </a:xfrm>
        </p:grpSpPr>
        <p:sp>
          <p:nvSpPr>
            <p:cNvPr id="49" name="48 Rectángulo redondeado"/>
            <p:cNvSpPr/>
            <p:nvPr/>
          </p:nvSpPr>
          <p:spPr>
            <a:xfrm>
              <a:off x="0" y="0"/>
              <a:ext cx="6096000" cy="2424688"/>
            </a:xfrm>
            <a:prstGeom prst="roundRect">
              <a:avLst>
                <a:gd name="adj" fmla="val 1000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50" name="49 Rectángulo"/>
            <p:cNvSpPr/>
            <p:nvPr/>
          </p:nvSpPr>
          <p:spPr>
            <a:xfrm>
              <a:off x="1346200" y="0"/>
              <a:ext cx="4749800" cy="1269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grpSp>
      <p:pic>
        <p:nvPicPr>
          <p:cNvPr id="280583"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4937" r="4604"/>
          <a:stretch/>
        </p:blipFill>
        <p:spPr bwMode="auto">
          <a:xfrm>
            <a:off x="934503" y="5490250"/>
            <a:ext cx="1223714" cy="900000"/>
          </a:xfrm>
          <a:prstGeom prst="roundRect">
            <a:avLst>
              <a:gd name="adj" fmla="val 8594"/>
            </a:avLst>
          </a:prstGeom>
          <a:solidFill>
            <a:srgbClr val="FFFFFF">
              <a:shade val="85000"/>
            </a:srgbClr>
          </a:solidFill>
          <a:ln w="28575">
            <a:solidFill>
              <a:schemeClr val="bg1"/>
            </a:solidFill>
          </a:ln>
          <a:effectLst/>
          <a:extLst/>
        </p:spPr>
      </p:pic>
      <p:sp>
        <p:nvSpPr>
          <p:cNvPr id="18" name="17 Rectángulo redondeado"/>
          <p:cNvSpPr/>
          <p:nvPr/>
        </p:nvSpPr>
        <p:spPr>
          <a:xfrm>
            <a:off x="772592" y="1475514"/>
            <a:ext cx="7687765" cy="2808000"/>
          </a:xfrm>
          <a:prstGeom prst="roundRect">
            <a:avLst>
              <a:gd name="adj" fmla="val 1000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80580" name="Picture 4" descr="Resultat d'imatges de club cannabis barcelona"/>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5182" r="7072"/>
          <a:stretch/>
        </p:blipFill>
        <p:spPr bwMode="auto">
          <a:xfrm>
            <a:off x="936723" y="1619514"/>
            <a:ext cx="121927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7" name="6 Rectángulo"/>
          <p:cNvSpPr/>
          <p:nvPr/>
        </p:nvSpPr>
        <p:spPr>
          <a:xfrm>
            <a:off x="1043608" y="1815207"/>
            <a:ext cx="986167" cy="523220"/>
          </a:xfrm>
          <a:prstGeom prst="rect">
            <a:avLst/>
          </a:prstGeom>
          <a:noFill/>
        </p:spPr>
        <p:txBody>
          <a:bodyPr wrap="none" lIns="91440" tIns="45720" rIns="91440" bIns="45720">
            <a:spAutoFit/>
          </a:bodyPr>
          <a:lstStyle/>
          <a:p>
            <a:pPr algn="ctr"/>
            <a:r>
              <a:rPr lang="es-E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2014</a:t>
            </a:r>
            <a:endParaRPr lang="es-E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7" name="Contenidor de contingut 2"/>
          <p:cNvSpPr txBox="1">
            <a:spLocks/>
          </p:cNvSpPr>
          <p:nvPr/>
        </p:nvSpPr>
        <p:spPr bwMode="auto">
          <a:xfrm>
            <a:off x="2195810" y="1558533"/>
            <a:ext cx="6120000" cy="1154162"/>
          </a:xfrm>
          <a:prstGeom prst="rect">
            <a:avLst/>
          </a:prstGeom>
          <a:noFill/>
          <a:ln w="9525">
            <a:noFill/>
            <a:miter lim="800000"/>
            <a:headEnd/>
            <a:tailEnd/>
          </a:ln>
        </p:spPr>
        <p:txBody>
          <a:bodyPr wrap="square">
            <a:spAutoFit/>
          </a:bodyPr>
          <a:lstStyle/>
          <a:p>
            <a:pPr marL="179388" indent="-179388" eaLnBrk="0" hangingPunct="0">
              <a:spcBef>
                <a:spcPts val="0"/>
              </a:spcBef>
              <a:spcAft>
                <a:spcPts val="300"/>
              </a:spcAft>
              <a:buClr>
                <a:srgbClr val="C00000"/>
              </a:buClr>
              <a:buSzPct val="100000"/>
              <a:buFont typeface="Arial" panose="020B0604020202020204" pitchFamily="34" charset="0"/>
              <a:buChar char="•"/>
              <a:defRPr/>
            </a:pPr>
            <a:r>
              <a:rPr lang="ca-ES" sz="1200" b="0" spc="-50" dirty="0" smtClean="0">
                <a:solidFill>
                  <a:srgbClr val="000000"/>
                </a:solidFill>
              </a:rPr>
              <a:t>Reunions amb l’Associació Catalana </a:t>
            </a:r>
            <a:r>
              <a:rPr lang="ca-ES" sz="1200" b="0" spc="-50" dirty="0">
                <a:solidFill>
                  <a:srgbClr val="000000"/>
                </a:solidFill>
              </a:rPr>
              <a:t>de </a:t>
            </a:r>
            <a:r>
              <a:rPr lang="ca-ES" sz="1200" b="0" spc="-50" dirty="0" smtClean="0">
                <a:solidFill>
                  <a:srgbClr val="000000"/>
                </a:solidFill>
              </a:rPr>
              <a:t>Municipis (ACM)</a:t>
            </a:r>
            <a:br>
              <a:rPr lang="ca-ES" sz="1200" b="0" spc="-50" dirty="0" smtClean="0">
                <a:solidFill>
                  <a:srgbClr val="000000"/>
                </a:solidFill>
              </a:rPr>
            </a:br>
            <a:r>
              <a:rPr lang="ca-ES" sz="1200" b="0" spc="-50" dirty="0" smtClean="0">
                <a:solidFill>
                  <a:srgbClr val="000000"/>
                </a:solidFill>
              </a:rPr>
              <a:t> i la Federació de Municipis de Catalunya (FMC).</a:t>
            </a:r>
          </a:p>
          <a:p>
            <a:pPr marL="179388" indent="-179388" eaLnBrk="0" hangingPunct="0">
              <a:spcBef>
                <a:spcPts val="0"/>
              </a:spcBef>
              <a:spcAft>
                <a:spcPts val="300"/>
              </a:spcAft>
              <a:buClr>
                <a:srgbClr val="C00000"/>
              </a:buClr>
              <a:buSzPct val="100000"/>
              <a:buFont typeface="Arial" panose="020B0604020202020204" pitchFamily="34" charset="0"/>
              <a:buChar char="•"/>
              <a:defRPr/>
            </a:pPr>
            <a:endParaRPr lang="ca-ES" sz="300" b="0" spc="-50" dirty="0" smtClean="0">
              <a:solidFill>
                <a:srgbClr val="000000"/>
              </a:solidFill>
            </a:endParaRP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b="0" spc="-50" dirty="0" smtClean="0">
                <a:solidFill>
                  <a:srgbClr val="000000"/>
                </a:solidFill>
              </a:rPr>
              <a:t>Alguns </a:t>
            </a:r>
            <a:r>
              <a:rPr lang="ca-ES" sz="1200" b="0" spc="-50" dirty="0">
                <a:solidFill>
                  <a:srgbClr val="000000"/>
                </a:solidFill>
              </a:rPr>
              <a:t>municipis estableixen </a:t>
            </a:r>
            <a:r>
              <a:rPr lang="ca-ES" sz="1200" spc="-50" dirty="0">
                <a:solidFill>
                  <a:srgbClr val="000000"/>
                </a:solidFill>
              </a:rPr>
              <a:t>ORDENANCES</a:t>
            </a:r>
            <a:r>
              <a:rPr lang="ca-ES" sz="1200" b="0" spc="-50" dirty="0">
                <a:solidFill>
                  <a:srgbClr val="000000"/>
                </a:solidFill>
              </a:rPr>
              <a:t> i d'altres </a:t>
            </a:r>
            <a:r>
              <a:rPr lang="ca-ES" sz="1200" spc="-50" dirty="0">
                <a:solidFill>
                  <a:srgbClr val="000000"/>
                </a:solidFill>
              </a:rPr>
              <a:t>MORATÒRIES</a:t>
            </a:r>
            <a:r>
              <a:rPr lang="ca-ES" sz="1200" b="0" spc="-50" dirty="0">
                <a:solidFill>
                  <a:srgbClr val="000000"/>
                </a:solidFill>
              </a:rPr>
              <a:t> PER A </a:t>
            </a:r>
            <a:r>
              <a:rPr lang="ca-ES" sz="1200" b="0" spc="-50" dirty="0" smtClean="0">
                <a:solidFill>
                  <a:srgbClr val="000000"/>
                </a:solidFill>
              </a:rPr>
              <a:t>LA CONCESSIÓ </a:t>
            </a:r>
            <a:r>
              <a:rPr lang="ca-ES" sz="1200" b="0" spc="-50" dirty="0">
                <a:solidFill>
                  <a:srgbClr val="000000"/>
                </a:solidFill>
              </a:rPr>
              <a:t>DE LLICÈNCIES D'ACTIVITATS a nous Clubs de Cànnabis en </a:t>
            </a:r>
            <a:r>
              <a:rPr lang="ca-ES" sz="1200" b="0" spc="-50" dirty="0" smtClean="0">
                <a:solidFill>
                  <a:srgbClr val="000000"/>
                </a:solidFill>
              </a:rPr>
              <a:t>espera </a:t>
            </a:r>
            <a:r>
              <a:rPr lang="ca-ES" sz="1200" b="0" spc="-50" dirty="0">
                <a:solidFill>
                  <a:srgbClr val="000000"/>
                </a:solidFill>
              </a:rPr>
              <a:t>del marc normatiu. </a:t>
            </a:r>
          </a:p>
        </p:txBody>
      </p:sp>
      <p:sp>
        <p:nvSpPr>
          <p:cNvPr id="19" name="18 Rectángulo"/>
          <p:cNvSpPr/>
          <p:nvPr/>
        </p:nvSpPr>
        <p:spPr>
          <a:xfrm>
            <a:off x="2470307" y="1547514"/>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dirty="0"/>
          </a:p>
          <a:p>
            <a:pPr marL="228600" lvl="1" indent="-228600" algn="l" defTabSz="889000">
              <a:lnSpc>
                <a:spcPct val="90000"/>
              </a:lnSpc>
              <a:spcBef>
                <a:spcPct val="0"/>
              </a:spcBef>
              <a:spcAft>
                <a:spcPct val="15000"/>
              </a:spcAft>
              <a:buChar char="••"/>
            </a:pPr>
            <a:endParaRPr lang="ca-ES" sz="1800" kern="1200" dirty="0"/>
          </a:p>
          <a:p>
            <a:pPr marL="228600" lvl="1" indent="-228600" algn="l" defTabSz="889000">
              <a:lnSpc>
                <a:spcPct val="90000"/>
              </a:lnSpc>
              <a:spcBef>
                <a:spcPct val="0"/>
              </a:spcBef>
              <a:spcAft>
                <a:spcPct val="15000"/>
              </a:spcAft>
              <a:buChar char="••"/>
            </a:pPr>
            <a:endParaRPr lang="ca-ES" sz="1800" kern="1200" dirty="0"/>
          </a:p>
        </p:txBody>
      </p:sp>
      <p:sp>
        <p:nvSpPr>
          <p:cNvPr id="28" name="Pentàgon 8"/>
          <p:cNvSpPr/>
          <p:nvPr/>
        </p:nvSpPr>
        <p:spPr bwMode="auto">
          <a:xfrm>
            <a:off x="2483669" y="2697450"/>
            <a:ext cx="1584000" cy="1152000"/>
          </a:xfrm>
          <a:prstGeom prst="homePlate">
            <a:avLst>
              <a:gd name="adj" fmla="val 0"/>
            </a:avLst>
          </a:prstGeom>
          <a:solidFill>
            <a:schemeClr val="bg1"/>
          </a:solidFill>
          <a:ln>
            <a:solidFill>
              <a:schemeClr val="bg1"/>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lstStyle/>
          <a:p>
            <a:pPr>
              <a:spcBef>
                <a:spcPct val="50000"/>
              </a:spcBef>
              <a:defRPr/>
            </a:pPr>
            <a:endParaRPr lang="ca-ES" sz="2000" dirty="0">
              <a:solidFill>
                <a:srgbClr val="000000"/>
              </a:solidFill>
            </a:endParaRPr>
          </a:p>
        </p:txBody>
      </p:sp>
      <p:sp>
        <p:nvSpPr>
          <p:cNvPr id="32" name="Contenidor de contingut 2"/>
          <p:cNvSpPr txBox="1">
            <a:spLocks/>
          </p:cNvSpPr>
          <p:nvPr/>
        </p:nvSpPr>
        <p:spPr bwMode="auto">
          <a:xfrm>
            <a:off x="2123306" y="2697450"/>
            <a:ext cx="2160588" cy="384721"/>
          </a:xfrm>
          <a:prstGeom prst="rect">
            <a:avLst/>
          </a:prstGeom>
          <a:noFill/>
          <a:ln w="9525">
            <a:noFill/>
            <a:miter lim="800000"/>
            <a:headEnd/>
            <a:tailEnd/>
          </a:ln>
        </p:spPr>
        <p:txBody>
          <a:bodyPr>
            <a:spAutoFit/>
          </a:bodyPr>
          <a:lstStyle/>
          <a:p>
            <a:pPr marL="357188" indent="-1588" eaLnBrk="0" hangingPunct="0">
              <a:spcBef>
                <a:spcPts val="0"/>
              </a:spcBef>
              <a:spcAft>
                <a:spcPts val="0"/>
              </a:spcAft>
              <a:buClr>
                <a:srgbClr val="C00000"/>
              </a:buClr>
              <a:buSzPct val="100000"/>
              <a:defRPr/>
            </a:pPr>
            <a:r>
              <a:rPr lang="ca-ES" sz="800" dirty="0" smtClean="0">
                <a:solidFill>
                  <a:srgbClr val="808080">
                    <a:lumMod val="75000"/>
                  </a:srgbClr>
                </a:solidFill>
                <a:latin typeface="Arial" charset="0"/>
                <a:ea typeface="MS PGothic" pitchFamily="34" charset="-128"/>
              </a:rPr>
              <a:t>14 de Març de 2014</a:t>
            </a:r>
          </a:p>
          <a:p>
            <a:pPr marL="357188" indent="-1588" eaLnBrk="0" hangingPunct="0">
              <a:spcBef>
                <a:spcPts val="0"/>
              </a:spcBef>
              <a:spcAft>
                <a:spcPts val="0"/>
              </a:spcAft>
              <a:buClr>
                <a:srgbClr val="C00000"/>
              </a:buClr>
              <a:buSzPct val="100000"/>
              <a:defRPr/>
            </a:pPr>
            <a:r>
              <a:rPr lang="ca-ES" sz="1100" dirty="0" smtClean="0">
                <a:solidFill>
                  <a:srgbClr val="808080">
                    <a:lumMod val="75000"/>
                  </a:srgbClr>
                </a:solidFill>
                <a:latin typeface="Arial" charset="0"/>
                <a:ea typeface="MS PGothic" pitchFamily="34" charset="-128"/>
              </a:rPr>
              <a:t>SAN SEBASTIÀ </a:t>
            </a:r>
            <a:endParaRPr lang="ca-ES" sz="2000" b="0" spc="-50" dirty="0">
              <a:solidFill>
                <a:srgbClr val="808080">
                  <a:lumMod val="75000"/>
                </a:srgbClr>
              </a:solidFill>
              <a:latin typeface="Arial" charset="0"/>
              <a:ea typeface="MS PGothic" pitchFamily="34" charset="-128"/>
            </a:endParaRPr>
          </a:p>
        </p:txBody>
      </p:sp>
      <p:sp>
        <p:nvSpPr>
          <p:cNvPr id="33" name="Contenidor de contingut 2"/>
          <p:cNvSpPr txBox="1">
            <a:spLocks/>
          </p:cNvSpPr>
          <p:nvPr/>
        </p:nvSpPr>
        <p:spPr bwMode="auto">
          <a:xfrm>
            <a:off x="2483669" y="3020322"/>
            <a:ext cx="1584000" cy="784830"/>
          </a:xfrm>
          <a:prstGeom prst="rect">
            <a:avLst/>
          </a:prstGeom>
          <a:noFill/>
          <a:ln w="9525">
            <a:noFill/>
            <a:miter lim="800000"/>
            <a:headEnd/>
            <a:tailEnd/>
          </a:ln>
        </p:spPr>
        <p:txBody>
          <a:bodyPr>
            <a:spAutoFit/>
          </a:bodyPr>
          <a:lstStyle/>
          <a:p>
            <a:pPr marL="1588" indent="-1588" eaLnBrk="0" hangingPunct="0">
              <a:lnSpc>
                <a:spcPts val="900"/>
              </a:lnSpc>
              <a:spcBef>
                <a:spcPts val="0"/>
              </a:spcBef>
              <a:spcAft>
                <a:spcPts val="0"/>
              </a:spcAft>
              <a:buClr>
                <a:srgbClr val="C00000"/>
              </a:buClr>
              <a:buSzPct val="100000"/>
              <a:defRPr/>
            </a:pPr>
            <a:r>
              <a:rPr lang="ca-ES" sz="800" dirty="0" smtClean="0">
                <a:solidFill>
                  <a:srgbClr val="808080">
                    <a:lumMod val="75000"/>
                  </a:srgbClr>
                </a:solidFill>
                <a:latin typeface="Arial" charset="0"/>
                <a:ea typeface="MS PGothic" pitchFamily="34" charset="-128"/>
              </a:rPr>
              <a:t>Es presenta la 1a Ordenança Municipal </a:t>
            </a:r>
            <a:r>
              <a:rPr lang="ca-ES" sz="800" b="0" dirty="0" smtClean="0">
                <a:solidFill>
                  <a:srgbClr val="808080">
                    <a:lumMod val="75000"/>
                  </a:srgbClr>
                </a:solidFill>
                <a:latin typeface="Arial" charset="0"/>
                <a:ea typeface="MS PGothic" pitchFamily="34" charset="-128"/>
              </a:rPr>
              <a:t>reguladora de la ubicació i de les condicions de l'exercici de l'activitat dels Clubs Socials de Cànnabis. (No aprovada) </a:t>
            </a:r>
            <a:endParaRPr lang="ca-ES" sz="800" b="0" spc="-50" dirty="0">
              <a:solidFill>
                <a:srgbClr val="808080">
                  <a:lumMod val="75000"/>
                </a:srgbClr>
              </a:solidFill>
              <a:latin typeface="Arial" charset="0"/>
              <a:ea typeface="MS PGothic" pitchFamily="34" charset="-128"/>
            </a:endParaRPr>
          </a:p>
        </p:txBody>
      </p:sp>
      <p:sp>
        <p:nvSpPr>
          <p:cNvPr id="34" name="Pentàgon 18"/>
          <p:cNvSpPr/>
          <p:nvPr/>
        </p:nvSpPr>
        <p:spPr bwMode="auto">
          <a:xfrm>
            <a:off x="4211960" y="2697450"/>
            <a:ext cx="1476000" cy="1152000"/>
          </a:xfrm>
          <a:prstGeom prst="homePlate">
            <a:avLst>
              <a:gd name="adj" fmla="val 13"/>
            </a:avLst>
          </a:prstGeom>
          <a:solidFill>
            <a:schemeClr val="bg1"/>
          </a:solidFill>
          <a:ln>
            <a:solidFill>
              <a:schemeClr val="bg1"/>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lstStyle/>
          <a:p>
            <a:pPr>
              <a:spcBef>
                <a:spcPct val="50000"/>
              </a:spcBef>
              <a:defRPr/>
            </a:pPr>
            <a:endParaRPr lang="ca-ES" sz="2000" dirty="0">
              <a:solidFill>
                <a:srgbClr val="000000"/>
              </a:solidFill>
            </a:endParaRPr>
          </a:p>
        </p:txBody>
      </p:sp>
      <p:sp>
        <p:nvSpPr>
          <p:cNvPr id="37" name="Contenidor de contingut 2"/>
          <p:cNvSpPr txBox="1">
            <a:spLocks/>
          </p:cNvSpPr>
          <p:nvPr/>
        </p:nvSpPr>
        <p:spPr bwMode="auto">
          <a:xfrm>
            <a:off x="3851920" y="2697450"/>
            <a:ext cx="2160587" cy="384721"/>
          </a:xfrm>
          <a:prstGeom prst="rect">
            <a:avLst/>
          </a:prstGeom>
          <a:noFill/>
          <a:ln w="9525">
            <a:noFill/>
            <a:miter lim="800000"/>
            <a:headEnd/>
            <a:tailEnd/>
          </a:ln>
        </p:spPr>
        <p:txBody>
          <a:bodyPr>
            <a:spAutoFit/>
          </a:bodyPr>
          <a:lstStyle/>
          <a:p>
            <a:pPr marL="357188" indent="-1588" eaLnBrk="0" hangingPunct="0">
              <a:spcBef>
                <a:spcPts val="0"/>
              </a:spcBef>
              <a:spcAft>
                <a:spcPts val="0"/>
              </a:spcAft>
              <a:buClr>
                <a:srgbClr val="C00000"/>
              </a:buClr>
              <a:buSzPct val="100000"/>
              <a:defRPr/>
            </a:pPr>
            <a:r>
              <a:rPr lang="ca-ES" sz="800" dirty="0" smtClean="0">
                <a:solidFill>
                  <a:srgbClr val="808080">
                    <a:lumMod val="75000"/>
                  </a:srgbClr>
                </a:solidFill>
                <a:latin typeface="Arial" charset="0"/>
                <a:ea typeface="MS PGothic" pitchFamily="34" charset="-128"/>
              </a:rPr>
              <a:t>12 de Maig de 2014</a:t>
            </a:r>
          </a:p>
          <a:p>
            <a:pPr marL="357188" indent="-1588" eaLnBrk="0" hangingPunct="0">
              <a:spcBef>
                <a:spcPts val="0"/>
              </a:spcBef>
              <a:spcAft>
                <a:spcPts val="0"/>
              </a:spcAft>
              <a:buClr>
                <a:srgbClr val="C00000"/>
              </a:buClr>
              <a:buSzPct val="100000"/>
              <a:defRPr/>
            </a:pPr>
            <a:r>
              <a:rPr lang="ca-ES" sz="1100" dirty="0" smtClean="0">
                <a:solidFill>
                  <a:srgbClr val="808080">
                    <a:lumMod val="75000"/>
                  </a:srgbClr>
                </a:solidFill>
                <a:latin typeface="Arial" charset="0"/>
                <a:ea typeface="MS PGothic" pitchFamily="34" charset="-128"/>
              </a:rPr>
              <a:t>	GIRONA</a:t>
            </a:r>
            <a:endParaRPr lang="ca-ES" sz="1100" b="0" spc="-50" dirty="0">
              <a:solidFill>
                <a:srgbClr val="808080">
                  <a:lumMod val="75000"/>
                </a:srgbClr>
              </a:solidFill>
              <a:latin typeface="Arial" charset="0"/>
              <a:ea typeface="MS PGothic" pitchFamily="34" charset="-128"/>
            </a:endParaRPr>
          </a:p>
        </p:txBody>
      </p:sp>
      <p:sp>
        <p:nvSpPr>
          <p:cNvPr id="40" name="Contenidor de contingut 2"/>
          <p:cNvSpPr txBox="1">
            <a:spLocks/>
          </p:cNvSpPr>
          <p:nvPr/>
        </p:nvSpPr>
        <p:spPr bwMode="auto">
          <a:xfrm>
            <a:off x="4211960" y="3020322"/>
            <a:ext cx="1512000" cy="784830"/>
          </a:xfrm>
          <a:prstGeom prst="rect">
            <a:avLst/>
          </a:prstGeom>
          <a:noFill/>
          <a:ln w="9525">
            <a:noFill/>
            <a:miter lim="800000"/>
            <a:headEnd/>
            <a:tailEnd/>
          </a:ln>
        </p:spPr>
        <p:txBody>
          <a:bodyPr>
            <a:spAutoFit/>
          </a:bodyPr>
          <a:lstStyle/>
          <a:p>
            <a:pPr marL="1588" indent="-1588" eaLnBrk="0" hangingPunct="0">
              <a:lnSpc>
                <a:spcPts val="900"/>
              </a:lnSpc>
              <a:spcBef>
                <a:spcPts val="0"/>
              </a:spcBef>
              <a:spcAft>
                <a:spcPts val="1200"/>
              </a:spcAft>
              <a:buClr>
                <a:srgbClr val="C00000"/>
              </a:buClr>
              <a:buSzPct val="100000"/>
              <a:defRPr/>
            </a:pPr>
            <a:r>
              <a:rPr lang="ca-ES" sz="800" dirty="0" smtClean="0">
                <a:solidFill>
                  <a:srgbClr val="808080">
                    <a:lumMod val="75000"/>
                  </a:srgbClr>
                </a:solidFill>
                <a:latin typeface="Arial" charset="0"/>
                <a:ea typeface="MS PGothic" pitchFamily="34" charset="-128"/>
              </a:rPr>
              <a:t>Ordenança Municipal </a:t>
            </a:r>
            <a:r>
              <a:rPr lang="ca-ES" sz="800" b="0" dirty="0" smtClean="0">
                <a:solidFill>
                  <a:srgbClr val="808080">
                    <a:lumMod val="75000"/>
                  </a:srgbClr>
                </a:solidFill>
                <a:latin typeface="Arial" charset="0"/>
                <a:ea typeface="MS PGothic" pitchFamily="34" charset="-128"/>
              </a:rPr>
              <a:t>reguladora de la ubicació de clubs socials de cànnabis i de les condicions de l'exercici de la seu activitat en el terme municipal </a:t>
            </a:r>
            <a:endParaRPr lang="ca-ES" sz="800" b="0" spc="-50" dirty="0">
              <a:solidFill>
                <a:srgbClr val="808080">
                  <a:lumMod val="75000"/>
                </a:srgbClr>
              </a:solidFill>
              <a:latin typeface="Arial" charset="0"/>
              <a:ea typeface="MS PGothic" pitchFamily="34" charset="-128"/>
            </a:endParaRPr>
          </a:p>
        </p:txBody>
      </p:sp>
      <p:sp>
        <p:nvSpPr>
          <p:cNvPr id="41" name="Pentàgon 21"/>
          <p:cNvSpPr/>
          <p:nvPr/>
        </p:nvSpPr>
        <p:spPr bwMode="auto">
          <a:xfrm>
            <a:off x="5940152" y="2697450"/>
            <a:ext cx="2196347" cy="1512000"/>
          </a:xfrm>
          <a:prstGeom prst="homePlate">
            <a:avLst>
              <a:gd name="adj" fmla="val 0"/>
            </a:avLst>
          </a:prstGeom>
          <a:solidFill>
            <a:schemeClr val="bg1"/>
          </a:solidFill>
          <a:ln>
            <a:solidFill>
              <a:schemeClr val="bg1"/>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lstStyle/>
          <a:p>
            <a:pPr>
              <a:spcBef>
                <a:spcPct val="50000"/>
              </a:spcBef>
              <a:defRPr/>
            </a:pPr>
            <a:endParaRPr lang="ca-ES" sz="2000" dirty="0">
              <a:solidFill>
                <a:srgbClr val="000000"/>
              </a:solidFill>
            </a:endParaRPr>
          </a:p>
        </p:txBody>
      </p:sp>
      <p:sp>
        <p:nvSpPr>
          <p:cNvPr id="42" name="Contenidor de contingut 2"/>
          <p:cNvSpPr txBox="1">
            <a:spLocks/>
          </p:cNvSpPr>
          <p:nvPr/>
        </p:nvSpPr>
        <p:spPr bwMode="auto">
          <a:xfrm>
            <a:off x="5580112" y="2697450"/>
            <a:ext cx="2665040" cy="384721"/>
          </a:xfrm>
          <a:prstGeom prst="rect">
            <a:avLst/>
          </a:prstGeom>
          <a:noFill/>
          <a:ln w="9525">
            <a:noFill/>
            <a:miter lim="800000"/>
            <a:headEnd/>
            <a:tailEnd/>
          </a:ln>
        </p:spPr>
        <p:txBody>
          <a:bodyPr wrap="square">
            <a:spAutoFit/>
          </a:bodyPr>
          <a:lstStyle/>
          <a:p>
            <a:pPr marL="357188" indent="-1588" eaLnBrk="0" hangingPunct="0">
              <a:spcBef>
                <a:spcPts val="0"/>
              </a:spcBef>
              <a:spcAft>
                <a:spcPts val="0"/>
              </a:spcAft>
              <a:buClr>
                <a:srgbClr val="C00000"/>
              </a:buClr>
              <a:buSzPct val="100000"/>
              <a:defRPr/>
            </a:pPr>
            <a:r>
              <a:rPr lang="ca-ES" sz="800" dirty="0" smtClean="0">
                <a:solidFill>
                  <a:srgbClr val="808080">
                    <a:lumMod val="75000"/>
                  </a:srgbClr>
                </a:solidFill>
                <a:latin typeface="Arial" charset="0"/>
                <a:ea typeface="MS PGothic" pitchFamily="34" charset="-128"/>
              </a:rPr>
              <a:t>13 de Juny de 2014/ maig 2015</a:t>
            </a:r>
          </a:p>
          <a:p>
            <a:pPr marL="357188" indent="-1588" eaLnBrk="0" hangingPunct="0">
              <a:spcBef>
                <a:spcPts val="0"/>
              </a:spcBef>
              <a:spcAft>
                <a:spcPts val="0"/>
              </a:spcAft>
              <a:buClr>
                <a:srgbClr val="C00000"/>
              </a:buClr>
              <a:buSzPct val="100000"/>
              <a:defRPr/>
            </a:pPr>
            <a:r>
              <a:rPr lang="ca-ES" sz="1100" dirty="0" smtClean="0">
                <a:solidFill>
                  <a:srgbClr val="808080">
                    <a:lumMod val="75000"/>
                  </a:srgbClr>
                </a:solidFill>
                <a:latin typeface="Arial" charset="0"/>
                <a:ea typeface="MS PGothic" pitchFamily="34" charset="-128"/>
              </a:rPr>
              <a:t>	BARCELONA</a:t>
            </a:r>
            <a:endParaRPr lang="ca-ES" sz="1100" b="0" spc="-50" dirty="0">
              <a:solidFill>
                <a:srgbClr val="808080">
                  <a:lumMod val="75000"/>
                </a:srgbClr>
              </a:solidFill>
              <a:latin typeface="Arial" charset="0"/>
              <a:ea typeface="MS PGothic" pitchFamily="34" charset="-128"/>
            </a:endParaRPr>
          </a:p>
        </p:txBody>
      </p:sp>
      <p:sp>
        <p:nvSpPr>
          <p:cNvPr id="44" name="Contenidor de contingut 2"/>
          <p:cNvSpPr txBox="1">
            <a:spLocks/>
          </p:cNvSpPr>
          <p:nvPr/>
        </p:nvSpPr>
        <p:spPr bwMode="auto">
          <a:xfrm>
            <a:off x="5940475" y="3020322"/>
            <a:ext cx="2232000" cy="1400383"/>
          </a:xfrm>
          <a:prstGeom prst="rect">
            <a:avLst/>
          </a:prstGeom>
          <a:noFill/>
          <a:ln w="9525">
            <a:noFill/>
            <a:miter lim="800000"/>
            <a:headEnd/>
            <a:tailEnd/>
          </a:ln>
        </p:spPr>
        <p:txBody>
          <a:bodyPr>
            <a:spAutoFit/>
          </a:bodyPr>
          <a:lstStyle/>
          <a:p>
            <a:pPr marL="1588" indent="-1588" eaLnBrk="0" hangingPunct="0">
              <a:lnSpc>
                <a:spcPts val="900"/>
              </a:lnSpc>
              <a:spcBef>
                <a:spcPts val="0"/>
              </a:spcBef>
              <a:spcAft>
                <a:spcPts val="300"/>
              </a:spcAft>
              <a:buClr>
                <a:srgbClr val="C00000"/>
              </a:buClr>
              <a:buSzPct val="100000"/>
              <a:defRPr/>
            </a:pPr>
            <a:r>
              <a:rPr lang="ca-ES" sz="800" b="0" dirty="0" smtClean="0">
                <a:solidFill>
                  <a:srgbClr val="808080">
                    <a:lumMod val="75000"/>
                  </a:srgbClr>
                </a:solidFill>
              </a:rPr>
              <a:t>L'Ajuntament acorda per procediment d'urgència la </a:t>
            </a:r>
            <a:r>
              <a:rPr lang="ca-ES" sz="800" dirty="0" smtClean="0">
                <a:solidFill>
                  <a:srgbClr val="808080">
                    <a:lumMod val="75000"/>
                  </a:srgbClr>
                </a:solidFill>
              </a:rPr>
              <a:t>suspensió de comunicacions prèvies d'inici d'activitats</a:t>
            </a:r>
            <a:r>
              <a:rPr lang="ca-ES" sz="800" b="0" dirty="0" smtClean="0">
                <a:solidFill>
                  <a:srgbClr val="808080">
                    <a:lumMod val="75000"/>
                  </a:srgbClr>
                </a:solidFill>
              </a:rPr>
              <a:t> per a la instal·lació i/o ampliació d'associacions </a:t>
            </a:r>
            <a:r>
              <a:rPr lang="ca-ES" sz="800" b="0" dirty="0" err="1" smtClean="0">
                <a:solidFill>
                  <a:srgbClr val="808080">
                    <a:lumMod val="75000"/>
                  </a:srgbClr>
                </a:solidFill>
              </a:rPr>
              <a:t>cannàbiques</a:t>
            </a:r>
            <a:r>
              <a:rPr lang="ca-ES" sz="800" b="0" dirty="0" smtClean="0">
                <a:solidFill>
                  <a:srgbClr val="808080">
                    <a:lumMod val="75000"/>
                  </a:srgbClr>
                </a:solidFill>
              </a:rPr>
              <a:t> a la ciutat. </a:t>
            </a:r>
          </a:p>
          <a:p>
            <a:pPr marL="1588" indent="-1588" eaLnBrk="0" hangingPunct="0">
              <a:lnSpc>
                <a:spcPts val="900"/>
              </a:lnSpc>
              <a:spcBef>
                <a:spcPts val="0"/>
              </a:spcBef>
              <a:spcAft>
                <a:spcPts val="1200"/>
              </a:spcAft>
              <a:buClr>
                <a:srgbClr val="C00000"/>
              </a:buClr>
              <a:buSzPct val="100000"/>
              <a:defRPr/>
            </a:pPr>
            <a:r>
              <a:rPr lang="ca-ES" sz="800" b="0" dirty="0" smtClean="0">
                <a:solidFill>
                  <a:srgbClr val="808080">
                    <a:lumMod val="75000"/>
                  </a:srgbClr>
                </a:solidFill>
              </a:rPr>
              <a:t>El Pla especial urbanístic per a l’ordenació territorial dels clubs socials i associacions de consumidors de cànnabis a la ciutat de Barcelona és d'iniciativa municipal.</a:t>
            </a:r>
            <a:endParaRPr lang="ca-ES" sz="800" b="0" spc="-50" dirty="0">
              <a:solidFill>
                <a:srgbClr val="808080">
                  <a:lumMod val="75000"/>
                </a:srgbClr>
              </a:solidFill>
            </a:endParaRPr>
          </a:p>
        </p:txBody>
      </p:sp>
      <p:sp>
        <p:nvSpPr>
          <p:cNvPr id="45" name="Contenidor de contingut 2"/>
          <p:cNvSpPr txBox="1">
            <a:spLocks/>
          </p:cNvSpPr>
          <p:nvPr/>
        </p:nvSpPr>
        <p:spPr bwMode="auto">
          <a:xfrm>
            <a:off x="2411760" y="3861048"/>
            <a:ext cx="3492000" cy="374461"/>
          </a:xfrm>
          <a:prstGeom prst="rect">
            <a:avLst/>
          </a:prstGeom>
          <a:noFill/>
          <a:ln w="9525">
            <a:noFill/>
            <a:miter lim="800000"/>
            <a:headEnd/>
            <a:tailEnd/>
          </a:ln>
        </p:spPr>
        <p:txBody>
          <a:bodyPr wrap="square">
            <a:spAutoFit/>
          </a:bodyPr>
          <a:lstStyle/>
          <a:p>
            <a:pPr algn="just" eaLnBrk="0" hangingPunct="0">
              <a:lnSpc>
                <a:spcPts val="1100"/>
              </a:lnSpc>
              <a:spcBef>
                <a:spcPts val="0"/>
              </a:spcBef>
              <a:spcAft>
                <a:spcPts val="0"/>
              </a:spcAft>
              <a:buClr>
                <a:srgbClr val="C00000"/>
              </a:buClr>
              <a:buSzPct val="100000"/>
              <a:defRPr/>
            </a:pPr>
            <a:r>
              <a:rPr lang="ca-ES" sz="800" b="0" spc="-50" dirty="0" smtClean="0">
                <a:solidFill>
                  <a:srgbClr val="000000">
                    <a:lumMod val="50000"/>
                    <a:lumOff val="50000"/>
                  </a:srgbClr>
                </a:solidFill>
                <a:latin typeface="Arial" charset="0"/>
                <a:ea typeface="MS PGothic" pitchFamily="34" charset="-128"/>
              </a:rPr>
              <a:t>Badalona, Barcelona, Calella, Cubelles, Mataró, Palau </a:t>
            </a:r>
            <a:r>
              <a:rPr lang="ca-ES" sz="800" b="0" spc="-50" dirty="0" err="1" smtClean="0">
                <a:solidFill>
                  <a:srgbClr val="000000">
                    <a:lumMod val="50000"/>
                    <a:lumOff val="50000"/>
                  </a:srgbClr>
                </a:solidFill>
                <a:latin typeface="Arial" charset="0"/>
                <a:ea typeface="MS PGothic" pitchFamily="34" charset="-128"/>
              </a:rPr>
              <a:t>Solità</a:t>
            </a:r>
            <a:r>
              <a:rPr lang="ca-ES" sz="800" b="0" spc="-50" dirty="0" smtClean="0">
                <a:solidFill>
                  <a:srgbClr val="000000">
                    <a:lumMod val="50000"/>
                    <a:lumOff val="50000"/>
                  </a:srgbClr>
                </a:solidFill>
                <a:latin typeface="Arial" charset="0"/>
                <a:ea typeface="MS PGothic" pitchFamily="34" charset="-128"/>
              </a:rPr>
              <a:t> i Plegamans, Sant Adrià de Besòs, Sitges, Vilafranca del Penedès, Vilanova i la Geltrú, Malgrat de Mar.</a:t>
            </a:r>
            <a:endParaRPr lang="ca-ES" sz="800" b="0" spc="-50" dirty="0">
              <a:solidFill>
                <a:srgbClr val="000000">
                  <a:lumMod val="50000"/>
                  <a:lumOff val="50000"/>
                </a:srgbClr>
              </a:solidFill>
              <a:latin typeface="Arial" charset="0"/>
              <a:ea typeface="MS PGothic" pitchFamily="34" charset="-128"/>
            </a:endParaRPr>
          </a:p>
        </p:txBody>
      </p:sp>
      <p:sp>
        <p:nvSpPr>
          <p:cNvPr id="54" name="53 Rectángulo"/>
          <p:cNvSpPr/>
          <p:nvPr/>
        </p:nvSpPr>
        <p:spPr>
          <a:xfrm>
            <a:off x="896984" y="5709418"/>
            <a:ext cx="1298752" cy="461665"/>
          </a:xfrm>
          <a:prstGeom prst="rect">
            <a:avLst/>
          </a:prstGeom>
          <a:noFill/>
        </p:spPr>
        <p:txBody>
          <a:bodyPr wrap="none" lIns="91440" tIns="45720" rIns="91440" bIns="45720">
            <a:spAutoFit/>
          </a:bodyPr>
          <a:lstStyle/>
          <a:p>
            <a:pPr algn="ctr"/>
            <a:r>
              <a:rPr lang="es-E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2014/16</a:t>
            </a:r>
            <a:endParaRPr lang="es-E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5" name="Contenidor de contingut 2"/>
          <p:cNvSpPr txBox="1">
            <a:spLocks/>
          </p:cNvSpPr>
          <p:nvPr/>
        </p:nvSpPr>
        <p:spPr bwMode="auto">
          <a:xfrm>
            <a:off x="2303592" y="5524752"/>
            <a:ext cx="5940816" cy="830997"/>
          </a:xfrm>
          <a:prstGeom prst="rect">
            <a:avLst/>
          </a:prstGeom>
          <a:noFill/>
          <a:ln w="9525">
            <a:noFill/>
            <a:miter lim="800000"/>
            <a:headEnd/>
            <a:tailEnd/>
          </a:ln>
        </p:spPr>
        <p:txBody>
          <a:bodyPr wrap="square">
            <a:spAutoFit/>
          </a:bodyPr>
          <a:lstStyle/>
          <a:p>
            <a:pPr marL="88900" algn="just"/>
            <a:r>
              <a:rPr lang="ca-ES" sz="1200" spc="-50" dirty="0">
                <a:solidFill>
                  <a:srgbClr val="000000"/>
                </a:solidFill>
              </a:rPr>
              <a:t>PARLAMENT BASC: </a:t>
            </a:r>
            <a:r>
              <a:rPr lang="ca-ES" sz="1200" b="0" spc="-50" dirty="0">
                <a:solidFill>
                  <a:srgbClr val="000000"/>
                </a:solidFill>
              </a:rPr>
              <a:t>Aprovació de les </a:t>
            </a:r>
            <a:r>
              <a:rPr lang="ca-ES" sz="1200" spc="-50" dirty="0">
                <a:solidFill>
                  <a:srgbClr val="000000"/>
                </a:solidFill>
              </a:rPr>
              <a:t>recomanacions</a:t>
            </a:r>
            <a:r>
              <a:rPr lang="ca-ES" sz="1200" b="0" spc="-50" dirty="0">
                <a:solidFill>
                  <a:srgbClr val="000000"/>
                </a:solidFill>
              </a:rPr>
              <a:t> de la ponència per a </a:t>
            </a:r>
            <a:r>
              <a:rPr lang="ca-ES" sz="1200" b="0" spc="-50" dirty="0" smtClean="0">
                <a:solidFill>
                  <a:srgbClr val="000000"/>
                </a:solidFill>
              </a:rPr>
              <a:t>l'estudi </a:t>
            </a:r>
            <a:r>
              <a:rPr lang="ca-ES" sz="1200" b="0" spc="-50" dirty="0">
                <a:solidFill>
                  <a:srgbClr val="000000"/>
                </a:solidFill>
              </a:rPr>
              <a:t>d'una solució regulada en l'activitat dels clubs de cànnabis. Decisió del parlament basc on s'insta el govern a regular els Clubs a través de la</a:t>
            </a:r>
            <a:r>
              <a:rPr lang="es-ES" sz="1200" b="0" spc="-50" dirty="0">
                <a:solidFill>
                  <a:srgbClr val="000000"/>
                </a:solidFill>
              </a:rPr>
              <a:t> </a:t>
            </a:r>
            <a:r>
              <a:rPr lang="es-ES" sz="1200" spc="-50" dirty="0">
                <a:solidFill>
                  <a:srgbClr val="000000"/>
                </a:solidFill>
              </a:rPr>
              <a:t>LEY 1/2016, de 7 de abril</a:t>
            </a:r>
            <a:r>
              <a:rPr lang="es-ES" sz="1200" b="0" spc="-50" dirty="0">
                <a:solidFill>
                  <a:srgbClr val="000000"/>
                </a:solidFill>
              </a:rPr>
              <a:t>, de Atención Integral de Adicciones y </a:t>
            </a:r>
            <a:r>
              <a:rPr lang="es-ES" sz="1200" b="0" spc="-50" dirty="0" smtClean="0">
                <a:solidFill>
                  <a:srgbClr val="000000"/>
                </a:solidFill>
              </a:rPr>
              <a:t>Drogodependencias (</a:t>
            </a:r>
            <a:r>
              <a:rPr lang="es-ES" sz="1200" spc="-50" dirty="0" smtClean="0">
                <a:solidFill>
                  <a:srgbClr val="000000"/>
                </a:solidFill>
              </a:rPr>
              <a:t>Full de ruta</a:t>
            </a:r>
            <a:r>
              <a:rPr lang="es-ES" sz="1200" b="0" spc="-50" dirty="0" smtClean="0">
                <a:solidFill>
                  <a:srgbClr val="000000"/>
                </a:solidFill>
              </a:rPr>
              <a:t>).</a:t>
            </a:r>
            <a:endParaRPr lang="es-ES" sz="1200" dirty="0">
              <a:solidFill>
                <a:srgbClr val="000000"/>
              </a:solidFill>
            </a:endParaRPr>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7</a:t>
            </a:fld>
            <a:endParaRPr lang="es-ES_tradnl" sz="1050" b="0" dirty="0">
              <a:solidFill>
                <a:schemeClr val="bg1">
                  <a:lumMod val="50000"/>
                </a:schemeClr>
              </a:solidFill>
            </a:endParaRPr>
          </a:p>
        </p:txBody>
      </p:sp>
      <p:pic>
        <p:nvPicPr>
          <p:cNvPr id="25" name="Picture 14" descr="Resultat d'imatges de associació catalana de municip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1608591"/>
            <a:ext cx="864000" cy="3802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Resultat d'imatges de federació catalana de municip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4724" y="1602146"/>
            <a:ext cx="864000" cy="366724"/>
          </a:xfrm>
          <a:prstGeom prst="rect">
            <a:avLst/>
          </a:prstGeom>
          <a:noFill/>
          <a:extLst>
            <a:ext uri="{909E8E84-426E-40DD-AFC4-6F175D3DCCD1}">
              <a14:hiddenFill xmlns:a14="http://schemas.microsoft.com/office/drawing/2010/main">
                <a:solidFill>
                  <a:srgbClr val="FFFFFF"/>
                </a:solidFill>
              </a14:hiddenFill>
            </a:ext>
          </a:extLst>
        </p:spPr>
      </p:pic>
      <p:sp>
        <p:nvSpPr>
          <p:cNvPr id="27" name="17 Rectángulo redondeado"/>
          <p:cNvSpPr/>
          <p:nvPr/>
        </p:nvSpPr>
        <p:spPr>
          <a:xfrm>
            <a:off x="772592" y="4329232"/>
            <a:ext cx="7687765" cy="972000"/>
          </a:xfrm>
          <a:prstGeom prst="roundRect">
            <a:avLst>
              <a:gd name="adj" fmla="val 1000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sp>
        <p:nvSpPr>
          <p:cNvPr id="30" name="Contenidor de contingut 2"/>
          <p:cNvSpPr txBox="1">
            <a:spLocks/>
          </p:cNvSpPr>
          <p:nvPr/>
        </p:nvSpPr>
        <p:spPr bwMode="auto">
          <a:xfrm>
            <a:off x="2195810" y="4509120"/>
            <a:ext cx="6120000" cy="461665"/>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Resolució 932/X, </a:t>
            </a:r>
            <a:r>
              <a:rPr lang="ca-ES" sz="1200" b="0" spc="-50" dirty="0" smtClean="0">
                <a:solidFill>
                  <a:srgbClr val="000000"/>
                </a:solidFill>
              </a:rPr>
              <a:t>de 29 de gener de 2015, del Parlament de Catalunya, sobre les Associacions de Consumidors de Cànnabis. </a:t>
            </a:r>
            <a:endParaRPr lang="ca-ES" sz="1200" b="0" spc="-50" dirty="0">
              <a:solidFill>
                <a:srgbClr val="000000"/>
              </a:solidFill>
            </a:endParaRPr>
          </a:p>
        </p:txBody>
      </p:sp>
      <p:sp>
        <p:nvSpPr>
          <p:cNvPr id="31" name="18 Rectángulo"/>
          <p:cNvSpPr/>
          <p:nvPr/>
        </p:nvSpPr>
        <p:spPr>
          <a:xfrm>
            <a:off x="2470307" y="4401232"/>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pic>
        <p:nvPicPr>
          <p:cNvPr id="38" name="Picture 2" descr="asaupam"/>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631" r="1631" b="31894"/>
          <a:stretch/>
        </p:blipFill>
        <p:spPr bwMode="auto">
          <a:xfrm>
            <a:off x="899667" y="4437112"/>
            <a:ext cx="1219275" cy="746698"/>
          </a:xfrm>
          <a:prstGeom prst="roundRect">
            <a:avLst>
              <a:gd name="adj" fmla="val 8594"/>
            </a:avLst>
          </a:prstGeom>
          <a:solidFill>
            <a:srgbClr val="FFFFFF">
              <a:shade val="85000"/>
            </a:srgbClr>
          </a:solidFill>
          <a:ln w="28575">
            <a:solidFill>
              <a:schemeClr val="bg1"/>
            </a:solidFill>
          </a:ln>
          <a:effectLst/>
          <a:extLst/>
        </p:spPr>
      </p:pic>
      <p:sp>
        <p:nvSpPr>
          <p:cNvPr id="39" name="6 Rectángulo"/>
          <p:cNvSpPr/>
          <p:nvPr/>
        </p:nvSpPr>
        <p:spPr>
          <a:xfrm>
            <a:off x="1043608" y="4516574"/>
            <a:ext cx="986167" cy="523220"/>
          </a:xfrm>
          <a:prstGeom prst="rect">
            <a:avLst/>
          </a:prstGeom>
          <a:noFill/>
        </p:spPr>
        <p:txBody>
          <a:bodyPr wrap="none" lIns="91440" tIns="45720" rIns="91440" bIns="45720">
            <a:spAutoFit/>
          </a:bodyPr>
          <a:lstStyle/>
          <a:p>
            <a:pPr algn="ctr"/>
            <a:r>
              <a:rPr lang="es-E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2015</a:t>
            </a:r>
            <a:endParaRPr lang="es-E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1859530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772592" y="1475514"/>
            <a:ext cx="7687765" cy="5121838"/>
          </a:xfrm>
          <a:prstGeom prst="roundRect">
            <a:avLst>
              <a:gd name="adj" fmla="val 307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81602" name="Picture 2" descr="asaupa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31" r="1631" b="17912"/>
          <a:stretch/>
        </p:blipFill>
        <p:spPr bwMode="auto">
          <a:xfrm>
            <a:off x="899591" y="1619514"/>
            <a:ext cx="121927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7" name="6 Rectángulo"/>
          <p:cNvSpPr/>
          <p:nvPr/>
        </p:nvSpPr>
        <p:spPr>
          <a:xfrm>
            <a:off x="985901" y="1815207"/>
            <a:ext cx="986167" cy="523220"/>
          </a:xfrm>
          <a:prstGeom prst="rect">
            <a:avLst/>
          </a:prstGeom>
          <a:noFill/>
        </p:spPr>
        <p:txBody>
          <a:bodyPr wrap="none" lIns="91440" tIns="45720" rIns="91440" bIns="45720">
            <a:spAutoFit/>
          </a:bodyPr>
          <a:lstStyle/>
          <a:p>
            <a:pPr algn="ctr"/>
            <a:r>
              <a:rPr lang="es-E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2015</a:t>
            </a:r>
            <a:endParaRPr lang="es-E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18 Rectángulo"/>
          <p:cNvSpPr/>
          <p:nvPr/>
        </p:nvSpPr>
        <p:spPr>
          <a:xfrm>
            <a:off x="2470307" y="1547514"/>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8</a:t>
            </a:fld>
            <a:endParaRPr lang="es-ES_tradnl" sz="1050" b="0" dirty="0">
              <a:solidFill>
                <a:schemeClr val="bg1">
                  <a:lumMod val="50000"/>
                </a:schemeClr>
              </a:solidFill>
            </a:endParaRPr>
          </a:p>
        </p:txBody>
      </p:sp>
      <p:sp>
        <p:nvSpPr>
          <p:cNvPr id="25" name="Contenidor de contingut 2"/>
          <p:cNvSpPr txBox="1">
            <a:spLocks/>
          </p:cNvSpPr>
          <p:nvPr/>
        </p:nvSpPr>
        <p:spPr bwMode="auto">
          <a:xfrm>
            <a:off x="2195736" y="2852936"/>
            <a:ext cx="6120000" cy="12772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Recurs d‘Inconstitucionalitat </a:t>
            </a:r>
            <a:r>
              <a:rPr lang="ca-ES" sz="1200" b="0" spc="-50" dirty="0">
                <a:solidFill>
                  <a:srgbClr val="000000"/>
                </a:solidFill>
              </a:rPr>
              <a:t>(Abril 2015 TC) </a:t>
            </a:r>
            <a:r>
              <a:rPr lang="ca-ES" sz="1200" b="0" i="1" spc="-50" dirty="0" err="1">
                <a:solidFill>
                  <a:srgbClr val="000000"/>
                </a:solidFill>
              </a:rPr>
              <a:t>Ley</a:t>
            </a:r>
            <a:r>
              <a:rPr lang="ca-ES" sz="1200" b="0" i="1" spc="-50" dirty="0">
                <a:solidFill>
                  <a:srgbClr val="000000"/>
                </a:solidFill>
              </a:rPr>
              <a:t> Foral Navarra 24/2014, de 2 de </a:t>
            </a:r>
            <a:r>
              <a:rPr lang="ca-ES" sz="1200" b="0" i="1" spc="-50" dirty="0" err="1">
                <a:solidFill>
                  <a:srgbClr val="000000"/>
                </a:solidFill>
              </a:rPr>
              <a:t>diciembre</a:t>
            </a:r>
            <a:r>
              <a:rPr lang="ca-ES" sz="1200" b="0" i="1" spc="-50" dirty="0">
                <a:solidFill>
                  <a:srgbClr val="000000"/>
                </a:solidFill>
              </a:rPr>
              <a: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Recurs </a:t>
            </a:r>
            <a:r>
              <a:rPr lang="ca-ES" sz="1200" spc="-50" dirty="0">
                <a:solidFill>
                  <a:srgbClr val="000000"/>
                </a:solidFill>
              </a:rPr>
              <a:t>Contenciós </a:t>
            </a:r>
            <a:r>
              <a:rPr lang="ca-ES" sz="1200" spc="-50" dirty="0" smtClean="0">
                <a:solidFill>
                  <a:srgbClr val="000000"/>
                </a:solidFill>
              </a:rPr>
              <a:t>Administratiu </a:t>
            </a:r>
            <a:r>
              <a:rPr lang="ca-ES" sz="1200" b="0" spc="-50" dirty="0">
                <a:solidFill>
                  <a:srgbClr val="000000"/>
                </a:solidFill>
              </a:rPr>
              <a:t>del Govern de l’Estat presentat contra la Resolució </a:t>
            </a:r>
            <a:r>
              <a:rPr lang="ca-ES" sz="1200" b="0" spc="-50" dirty="0" err="1">
                <a:solidFill>
                  <a:srgbClr val="000000"/>
                </a:solidFill>
              </a:rPr>
              <a:t>SLT</a:t>
            </a:r>
            <a:r>
              <a:rPr lang="ca-ES" sz="1200" b="0" spc="-50" dirty="0">
                <a:solidFill>
                  <a:srgbClr val="000000"/>
                </a:solidFill>
              </a:rPr>
              <a:t>/32/2015</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Llei </a:t>
            </a:r>
            <a:r>
              <a:rPr lang="ca-ES" sz="1200" spc="-50" dirty="0">
                <a:solidFill>
                  <a:srgbClr val="000000"/>
                </a:solidFill>
              </a:rPr>
              <a:t>Orgànica 4/2015, </a:t>
            </a:r>
            <a:r>
              <a:rPr lang="ca-ES" sz="1200" b="0" spc="-50" dirty="0">
                <a:solidFill>
                  <a:srgbClr val="000000"/>
                </a:solidFill>
              </a:rPr>
              <a:t>de 30 de març, </a:t>
            </a:r>
            <a:r>
              <a:rPr lang="ca-ES" sz="1200" spc="-50" dirty="0">
                <a:solidFill>
                  <a:srgbClr val="000000"/>
                </a:solidFill>
              </a:rPr>
              <a:t>sobre Protecció de la Seguretat Ciutadana, </a:t>
            </a:r>
            <a:r>
              <a:rPr lang="ca-ES" sz="1200" b="0" spc="-50" dirty="0">
                <a:solidFill>
                  <a:srgbClr val="000000"/>
                </a:solidFill>
              </a:rPr>
              <a:t>referent al </a:t>
            </a:r>
            <a:r>
              <a:rPr lang="ca-ES" sz="1200" b="0" spc="-50" dirty="0" smtClean="0">
                <a:solidFill>
                  <a:srgbClr val="000000"/>
                </a:solidFill>
              </a:rPr>
              <a:t>consum </a:t>
            </a:r>
            <a:r>
              <a:rPr lang="ca-ES" sz="1200" b="0" spc="-50" dirty="0">
                <a:solidFill>
                  <a:srgbClr val="000000"/>
                </a:solidFill>
              </a:rPr>
              <a:t>i tinença de drogues il·legals en espais públics. Sancionat administrativament</a:t>
            </a:r>
            <a:r>
              <a:rPr lang="ca-ES" sz="1200" b="0" spc="-50" dirty="0" smtClean="0">
                <a:solidFill>
                  <a:srgbClr val="000000"/>
                </a:solidFill>
              </a:rPr>
              <a:t>.</a:t>
            </a:r>
            <a:endParaRPr lang="ca-ES" sz="1200" b="0" spc="-50" dirty="0">
              <a:solidFill>
                <a:srgbClr val="000000"/>
              </a:solidFill>
            </a:endParaRPr>
          </a:p>
        </p:txBody>
      </p:sp>
      <p:sp>
        <p:nvSpPr>
          <p:cNvPr id="27" name="Rectangle 11"/>
          <p:cNvSpPr/>
          <p:nvPr/>
        </p:nvSpPr>
        <p:spPr>
          <a:xfrm>
            <a:off x="1547664" y="4349422"/>
            <a:ext cx="6768072" cy="1738938"/>
          </a:xfrm>
          <a:prstGeom prst="rect">
            <a:avLst/>
          </a:prstGeom>
        </p:spPr>
        <p:txBody>
          <a:bodyPr wrap="square">
            <a:spAutoFit/>
          </a:bodyPr>
          <a:lstStyle/>
          <a:p>
            <a:pPr marL="630238" indent="-274638" algn="just" eaLnBrk="0" hangingPunct="0">
              <a:spcBef>
                <a:spcPts val="0"/>
              </a:spcBef>
              <a:spcAft>
                <a:spcPts val="1200"/>
              </a:spcAft>
              <a:buClr>
                <a:srgbClr val="C00000"/>
              </a:buClr>
              <a:buSzPct val="100000"/>
            </a:pPr>
            <a:r>
              <a:rPr lang="ca-ES" sz="1800" b="0" dirty="0" smtClean="0"/>
              <a:t>	</a:t>
            </a:r>
            <a:endParaRPr lang="ca-ES" sz="1400" b="0" dirty="0" smtClean="0"/>
          </a:p>
          <a:p>
            <a:pPr marL="1076325" lvl="2" algn="just" eaLnBrk="0" hangingPunct="0">
              <a:spcBef>
                <a:spcPts val="0"/>
              </a:spcBef>
              <a:spcAft>
                <a:spcPts val="0"/>
              </a:spcAft>
              <a:buClr>
                <a:srgbClr val="C00000"/>
              </a:buClr>
              <a:buSzPct val="100000"/>
            </a:pPr>
            <a:r>
              <a:rPr lang="ca-ES" sz="1000" dirty="0" smtClean="0"/>
              <a:t>Nº484/2015: </a:t>
            </a:r>
            <a:r>
              <a:rPr lang="ca-ES" sz="1000" dirty="0" err="1" smtClean="0"/>
              <a:t>EBERS</a:t>
            </a:r>
            <a:r>
              <a:rPr lang="ca-ES" sz="1000" dirty="0" smtClean="0"/>
              <a:t> </a:t>
            </a:r>
            <a:r>
              <a:rPr lang="es-ES" sz="800" b="0" kern="0" dirty="0" smtClean="0"/>
              <a:t>*</a:t>
            </a:r>
            <a:r>
              <a:rPr lang="es-ES" sz="800" kern="0" dirty="0" smtClean="0"/>
              <a:t>El cultivo y distribución organizada</a:t>
            </a:r>
            <a:r>
              <a:rPr lang="es-ES" sz="800" b="0" kern="0" dirty="0" smtClean="0"/>
              <a:t>, institucionalizada y con vocación de persistencia en el tiempo de cannabis entre un colectivo integrado </a:t>
            </a:r>
            <a:r>
              <a:rPr lang="es-ES" sz="800" kern="0" dirty="0" smtClean="0"/>
              <a:t>por 290 personas </a:t>
            </a:r>
            <a:r>
              <a:rPr lang="es-ES" sz="800" b="0" kern="0" dirty="0" smtClean="0"/>
              <a:t>componentes de una Asociación y abierto a nuevas incorporaciones </a:t>
            </a:r>
            <a:r>
              <a:rPr lang="es-ES" sz="800" kern="0" dirty="0" smtClean="0"/>
              <a:t>colma las exigencias típicas del art.</a:t>
            </a:r>
          </a:p>
          <a:p>
            <a:pPr marL="1076325" lvl="2" algn="just" eaLnBrk="0" hangingPunct="0">
              <a:spcBef>
                <a:spcPts val="0"/>
              </a:spcBef>
              <a:spcAft>
                <a:spcPts val="0"/>
              </a:spcAft>
              <a:buClr>
                <a:srgbClr val="C00000"/>
              </a:buClr>
              <a:buSzPct val="100000"/>
            </a:pPr>
            <a:r>
              <a:rPr lang="es-ES" sz="800" kern="0" dirty="0" smtClean="0"/>
              <a:t>368 CP.</a:t>
            </a:r>
          </a:p>
          <a:p>
            <a:pPr marL="1076325" lvl="2" algn="just" eaLnBrk="0" hangingPunct="0">
              <a:spcBef>
                <a:spcPts val="0"/>
              </a:spcBef>
              <a:spcAft>
                <a:spcPts val="0"/>
              </a:spcAft>
              <a:buClr>
                <a:srgbClr val="C00000"/>
              </a:buClr>
              <a:buSzPct val="100000"/>
            </a:pPr>
            <a:r>
              <a:rPr lang="es-ES" sz="1000" dirty="0" smtClean="0"/>
              <a:t>Nº: 596/2015 </a:t>
            </a:r>
            <a:r>
              <a:rPr lang="es-ES" sz="1000" dirty="0" err="1" smtClean="0"/>
              <a:t>Three</a:t>
            </a:r>
            <a:r>
              <a:rPr lang="es-ES" sz="1000" dirty="0" smtClean="0"/>
              <a:t> </a:t>
            </a:r>
            <a:r>
              <a:rPr lang="es-ES" sz="1000" dirty="0" err="1" smtClean="0"/>
              <a:t>Monkeys</a:t>
            </a:r>
            <a:r>
              <a:rPr lang="es-ES" sz="1000" dirty="0" smtClean="0"/>
              <a:t> </a:t>
            </a:r>
            <a:r>
              <a:rPr lang="es-ES" sz="800" dirty="0" smtClean="0"/>
              <a:t>“</a:t>
            </a:r>
            <a:r>
              <a:rPr lang="es-ES" sz="800" b="0" kern="0" dirty="0" smtClean="0"/>
              <a:t>El cultivo y distribución organizada, institucionalizada y con vocación de persistencia en el tiempo de cannabis entre un colectivo de una Asociación y abierto a nuevas incorporaciones </a:t>
            </a:r>
            <a:r>
              <a:rPr lang="es-ES" sz="800" kern="0" dirty="0" smtClean="0"/>
              <a:t>colma las exigencias típicas del art. 368 CP</a:t>
            </a:r>
            <a:r>
              <a:rPr lang="es-ES" sz="800" b="0" kern="0" dirty="0" smtClean="0"/>
              <a:t>.” </a:t>
            </a:r>
            <a:r>
              <a:rPr lang="es-ES" sz="800" kern="0" dirty="0" smtClean="0"/>
              <a:t>Error vencible de prohibición”</a:t>
            </a:r>
            <a:r>
              <a:rPr lang="es-ES" sz="800" b="0" kern="0" dirty="0" smtClean="0"/>
              <a:t>. 	</a:t>
            </a:r>
          </a:p>
          <a:p>
            <a:pPr marL="1076325" lvl="2" indent="-3175" algn="just" eaLnBrk="0" hangingPunct="0">
              <a:spcBef>
                <a:spcPts val="0"/>
              </a:spcBef>
              <a:spcAft>
                <a:spcPts val="1200"/>
              </a:spcAft>
              <a:buClr>
                <a:srgbClr val="C00000"/>
              </a:buClr>
              <a:buSzPct val="100000"/>
            </a:pPr>
            <a:r>
              <a:rPr lang="es-ES" sz="1000" b="0" kern="0" dirty="0" smtClean="0"/>
              <a:t>	</a:t>
            </a:r>
            <a:r>
              <a:rPr lang="ca-ES" sz="1000" dirty="0" smtClean="0"/>
              <a:t>Nº788/2015: </a:t>
            </a:r>
            <a:r>
              <a:rPr lang="ca-ES" sz="1000" dirty="0" err="1" smtClean="0"/>
              <a:t>Cannabis</a:t>
            </a:r>
            <a:r>
              <a:rPr lang="ca-ES" sz="1000" dirty="0" smtClean="0"/>
              <a:t> </a:t>
            </a:r>
            <a:r>
              <a:rPr lang="ca-ES" sz="1000" dirty="0" err="1" smtClean="0"/>
              <a:t>Pannagh</a:t>
            </a:r>
            <a:r>
              <a:rPr lang="ca-ES" sz="1000" dirty="0" smtClean="0"/>
              <a:t>, </a:t>
            </a:r>
            <a:r>
              <a:rPr lang="ca-ES" sz="800" dirty="0" smtClean="0"/>
              <a:t>“</a:t>
            </a:r>
            <a:r>
              <a:rPr lang="es-ES" sz="800" dirty="0" smtClean="0"/>
              <a:t>…</a:t>
            </a:r>
            <a:r>
              <a:rPr lang="es-ES" sz="800" kern="0" dirty="0" smtClean="0"/>
              <a:t>en cantidad de notoria importancia, </a:t>
            </a:r>
            <a:r>
              <a:rPr lang="es-ES" sz="800" b="0" kern="0" dirty="0" smtClean="0"/>
              <a:t>y con la apreciación </a:t>
            </a:r>
            <a:r>
              <a:rPr lang="es-ES" sz="800" kern="0" dirty="0" smtClean="0"/>
              <a:t>de un error vencible de prohibición, </a:t>
            </a:r>
            <a:r>
              <a:rPr lang="es-ES" sz="800" b="0" kern="0" dirty="0" smtClean="0"/>
              <a:t>sin la concurrencia de circunstancias modificativas de la responsabilidad criminal”</a:t>
            </a:r>
          </a:p>
        </p:txBody>
      </p:sp>
      <p:sp>
        <p:nvSpPr>
          <p:cNvPr id="26" name="Contenidor de contingut 2"/>
          <p:cNvSpPr txBox="1">
            <a:spLocks/>
          </p:cNvSpPr>
          <p:nvPr/>
        </p:nvSpPr>
        <p:spPr bwMode="auto">
          <a:xfrm>
            <a:off x="2195736" y="4293096"/>
            <a:ext cx="6120000" cy="500137"/>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Canvi tendències en la interpretació del la Doctrina del Consum Compartit.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3" name="2 Redondear rectángulo de esquina del mismo lado"/>
          <p:cNvSpPr/>
          <p:nvPr/>
        </p:nvSpPr>
        <p:spPr bwMode="auto">
          <a:xfrm>
            <a:off x="2267744" y="1628800"/>
            <a:ext cx="6047992" cy="1080120"/>
          </a:xfrm>
          <a:prstGeom prst="round2SameRect">
            <a:avLst/>
          </a:prstGeom>
          <a:solidFill>
            <a:schemeClr val="bg1"/>
          </a:solidFill>
          <a:ln w="9525" cap="flat" cmpd="sng" algn="ctr">
            <a:solidFill>
              <a:schemeClr val="bg1">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 name="3 Rectángulo"/>
          <p:cNvSpPr/>
          <p:nvPr/>
        </p:nvSpPr>
        <p:spPr bwMode="auto">
          <a:xfrm>
            <a:off x="971600" y="2708920"/>
            <a:ext cx="7329835" cy="3744416"/>
          </a:xfrm>
          <a:prstGeom prst="rect">
            <a:avLst/>
          </a:prstGeom>
          <a:solidFill>
            <a:schemeClr val="bg1"/>
          </a:solidFill>
          <a:ln w="9525" cap="flat" cmpd="sng" algn="ctr">
            <a:solidFill>
              <a:schemeClr val="bg1">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7" name="Contenidor de contingut 2"/>
          <p:cNvSpPr txBox="1">
            <a:spLocks/>
          </p:cNvSpPr>
          <p:nvPr/>
        </p:nvSpPr>
        <p:spPr bwMode="auto">
          <a:xfrm>
            <a:off x="2195810" y="1772816"/>
            <a:ext cx="6120000" cy="691664"/>
          </a:xfrm>
          <a:prstGeom prst="rect">
            <a:avLst/>
          </a:prstGeom>
          <a:noFill/>
          <a:ln w="9525">
            <a:noFill/>
            <a:miter lim="800000"/>
            <a:headEnd/>
            <a:tailEnd/>
          </a:ln>
        </p:spPr>
        <p:txBody>
          <a:bodyPr wrap="square">
            <a:spAutoFit/>
          </a:bodyPr>
          <a:lstStyle/>
          <a:p>
            <a:pPr marL="273050" indent="-185738" algn="just" eaLnBrk="0" hangingPunct="0">
              <a:lnSpc>
                <a:spcPts val="1600"/>
              </a:lnSpc>
              <a:spcBef>
                <a:spcPts val="0"/>
              </a:spcBef>
              <a:spcAft>
                <a:spcPts val="300"/>
              </a:spcAft>
              <a:buClr>
                <a:srgbClr val="C00000"/>
              </a:buClr>
              <a:buSzPct val="100000"/>
              <a:buFont typeface="Arial" panose="020B0604020202020204" pitchFamily="34" charset="0"/>
              <a:buChar char="•"/>
              <a:defRPr/>
            </a:pPr>
            <a:r>
              <a:rPr lang="ca-ES" sz="1200" spc="-50" dirty="0" smtClean="0"/>
              <a:t>Resolució </a:t>
            </a:r>
            <a:r>
              <a:rPr lang="ca-ES" sz="1200" spc="-50" dirty="0"/>
              <a:t>SLT/32/2015, </a:t>
            </a:r>
            <a:r>
              <a:rPr lang="ca-ES" sz="1200" b="0" spc="-50" dirty="0"/>
              <a:t>15 de gener, per la qual s’aproven criteris en matèria de salut pública per orientar les associacions </a:t>
            </a:r>
            <a:r>
              <a:rPr lang="ca-ES" sz="1200" b="0" spc="-50" dirty="0" err="1"/>
              <a:t>cannàbiques</a:t>
            </a:r>
            <a:r>
              <a:rPr lang="ca-ES" sz="1200" b="0" spc="-50" dirty="0"/>
              <a:t> i els seus clubs socials i les condicions de l’exercici de la seva activitat per als Ajuntaments de Catalunya. </a:t>
            </a:r>
          </a:p>
        </p:txBody>
      </p:sp>
      <p:cxnSp>
        <p:nvCxnSpPr>
          <p:cNvPr id="8" name="7 Conector recto"/>
          <p:cNvCxnSpPr/>
          <p:nvPr/>
        </p:nvCxnSpPr>
        <p:spPr bwMode="auto">
          <a:xfrm>
            <a:off x="2470307" y="2612668"/>
            <a:ext cx="4910005" cy="240268"/>
          </a:xfrm>
          <a:prstGeom prst="line">
            <a:avLst/>
          </a:prstGeom>
          <a:noFill/>
          <a:ln w="9525" cap="flat" cmpd="sng" algn="ctr">
            <a:noFill/>
            <a:prstDash val="solid"/>
            <a:round/>
            <a:headEnd type="none" w="med" len="med"/>
            <a:tailEnd type="none" w="med" len="med"/>
          </a:ln>
          <a:effectLst/>
        </p:spPr>
      </p:cxnSp>
      <p:sp>
        <p:nvSpPr>
          <p:cNvPr id="20" name="Rectangle 4"/>
          <p:cNvSpPr>
            <a:spLocks/>
          </p:cNvSpPr>
          <p:nvPr/>
        </p:nvSpPr>
        <p:spPr bwMode="auto">
          <a:xfrm>
            <a:off x="703126" y="2780928"/>
            <a:ext cx="7325258" cy="648072"/>
          </a:xfrm>
          <a:prstGeom prst="rect">
            <a:avLst/>
          </a:prstGeom>
          <a:noFill/>
          <a:ln w="12700" cap="flat">
            <a:noFill/>
            <a:miter lim="800000"/>
            <a:headEnd type="none" w="med" len="med"/>
            <a:tailEnd type="none" w="med" len="med"/>
          </a:ln>
        </p:spPr>
        <p:txBody>
          <a:bodyPr lIns="0" tIns="0" rIns="40638" bIns="0"/>
          <a:lstStyle/>
          <a:p>
            <a:pPr marL="361950" algn="just">
              <a:spcBef>
                <a:spcPts val="0"/>
              </a:spcBef>
              <a:spcAft>
                <a:spcPts val="600"/>
              </a:spcAft>
              <a:buClr>
                <a:srgbClr val="C00000"/>
              </a:buClr>
              <a:buSzPct val="100000"/>
            </a:pPr>
            <a:r>
              <a:rPr lang="ca-ES" sz="1050" dirty="0" smtClean="0">
                <a:cs typeface="Arial" charset="0"/>
                <a:sym typeface="Arial" charset="0"/>
              </a:rPr>
              <a:t>PREÀMBUL (Exposició de motius)</a:t>
            </a:r>
          </a:p>
        </p:txBody>
      </p:sp>
      <p:sp>
        <p:nvSpPr>
          <p:cNvPr id="18" name="Rectangle 17"/>
          <p:cNvSpPr/>
          <p:nvPr/>
        </p:nvSpPr>
        <p:spPr>
          <a:xfrm>
            <a:off x="1115616" y="3068960"/>
            <a:ext cx="7020000" cy="3080139"/>
          </a:xfrm>
          <a:prstGeom prst="rect">
            <a:avLst/>
          </a:prstGeom>
        </p:spPr>
        <p:txBody>
          <a:bodyPr wrap="square">
            <a:spAutoFit/>
          </a:bodyPr>
          <a:lstStyle/>
          <a:p>
            <a:pPr algn="just">
              <a:lnSpc>
                <a:spcPts val="1500"/>
              </a:lnSpc>
              <a:spcBef>
                <a:spcPts val="0"/>
              </a:spcBef>
              <a:spcAft>
                <a:spcPts val="1200"/>
              </a:spcAft>
            </a:pPr>
            <a:r>
              <a:rPr lang="ca-ES" sz="1200" b="0" dirty="0" smtClean="0"/>
              <a:t>Els clubs socials de cànnabis són </a:t>
            </a:r>
            <a:r>
              <a:rPr lang="ca-ES" sz="1200" dirty="0" smtClean="0"/>
              <a:t>associacions sense ànim de lucre</a:t>
            </a:r>
            <a:r>
              <a:rPr lang="ca-ES" sz="1200" b="0" dirty="0" smtClean="0"/>
              <a:t> que </a:t>
            </a:r>
            <a:r>
              <a:rPr lang="ca-ES" sz="1200" dirty="0" err="1" smtClean="0"/>
              <a:t>s’autoproveeixen</a:t>
            </a:r>
            <a:r>
              <a:rPr lang="ca-ES" sz="1200" dirty="0" smtClean="0"/>
              <a:t> </a:t>
            </a:r>
            <a:r>
              <a:rPr lang="ca-ES" sz="1200" b="0" dirty="0" smtClean="0"/>
              <a:t>de cànnabis i en </a:t>
            </a:r>
            <a:r>
              <a:rPr lang="ca-ES" sz="1200" dirty="0" smtClean="0"/>
              <a:t>distribueixen entre els seus socis</a:t>
            </a:r>
            <a:r>
              <a:rPr lang="ca-ES" sz="1200" b="0" dirty="0" smtClean="0"/>
              <a:t>, tots ells </a:t>
            </a:r>
            <a:r>
              <a:rPr lang="ca-ES" sz="1200" dirty="0" smtClean="0"/>
              <a:t>majors d’edat</a:t>
            </a:r>
            <a:r>
              <a:rPr lang="ca-ES" sz="1200" b="0" dirty="0" smtClean="0"/>
              <a:t>, els quals consumeixen aquesta substància en un </a:t>
            </a:r>
            <a:r>
              <a:rPr lang="ca-ES" sz="1200" dirty="0" smtClean="0"/>
              <a:t>àmbit privat </a:t>
            </a:r>
            <a:r>
              <a:rPr lang="ca-ES" sz="1200" b="0" dirty="0" smtClean="0"/>
              <a:t>amb finalitats terapèutiques i/o lúdiques, de manera que es </a:t>
            </a:r>
            <a:r>
              <a:rPr lang="ca-ES" sz="1200" dirty="0" smtClean="0"/>
              <a:t>redueixen així els danys sobre la salut </a:t>
            </a:r>
            <a:r>
              <a:rPr lang="ca-ES" sz="1200" b="0" dirty="0" smtClean="0"/>
              <a:t>associats al mercat clandestí i a determinats usos del cànnabis.</a:t>
            </a:r>
          </a:p>
          <a:p>
            <a:pPr algn="just">
              <a:lnSpc>
                <a:spcPts val="1500"/>
              </a:lnSpc>
              <a:spcBef>
                <a:spcPts val="0"/>
              </a:spcBef>
              <a:spcAft>
                <a:spcPts val="1200"/>
              </a:spcAft>
            </a:pPr>
            <a:r>
              <a:rPr lang="ca-ES" sz="1200" b="0" dirty="0" smtClean="0"/>
              <a:t>Aquestes entitats han d’estar degudament inscrites en el </a:t>
            </a:r>
            <a:r>
              <a:rPr lang="ca-ES" sz="1200" dirty="0" smtClean="0"/>
              <a:t>Registre d’associacions de la Generalitat de Catalunya</a:t>
            </a:r>
            <a:r>
              <a:rPr lang="ca-ES" sz="1200" b="0" dirty="0" smtClean="0"/>
              <a:t>, dependent de la Direcció General de Dret i d’Entitats Jurídiques del Departament de Justícia.</a:t>
            </a:r>
          </a:p>
          <a:p>
            <a:pPr algn="just">
              <a:lnSpc>
                <a:spcPts val="1500"/>
              </a:lnSpc>
              <a:spcBef>
                <a:spcPts val="0"/>
              </a:spcBef>
              <a:spcAft>
                <a:spcPts val="1200"/>
              </a:spcAft>
            </a:pPr>
            <a:r>
              <a:rPr lang="ca-ES" sz="1200" b="0" dirty="0" smtClean="0"/>
              <a:t>Per tal de </a:t>
            </a:r>
            <a:r>
              <a:rPr lang="ca-ES" sz="1200" dirty="0" smtClean="0"/>
              <a:t>protegir, promoure i millorar la salut de la ciutadania </a:t>
            </a:r>
            <a:r>
              <a:rPr lang="ca-ES" sz="1200" b="0" dirty="0" smtClean="0"/>
              <a:t>mitjançant una política orientada a </a:t>
            </a:r>
            <a:r>
              <a:rPr lang="ca-ES" sz="1200" dirty="0" smtClean="0"/>
              <a:t>minimitzar els danys del consum </a:t>
            </a:r>
            <a:r>
              <a:rPr lang="ca-ES" sz="1200" b="0" dirty="0" smtClean="0"/>
              <a:t>del cànnabis i, així mateix, impulsar la deguda </a:t>
            </a:r>
            <a:r>
              <a:rPr lang="ca-ES" sz="1200" dirty="0" smtClean="0"/>
              <a:t>informació, educació i prevenció </a:t>
            </a:r>
            <a:r>
              <a:rPr lang="ca-ES" sz="1200" b="0" dirty="0" smtClean="0"/>
              <a:t>sobre les conseqüències i els efectes perjudicials vinculats al consum d’aquesta substància, escau establir criteris en matèria de salut pública per orientar les associacions </a:t>
            </a:r>
            <a:r>
              <a:rPr lang="ca-ES" sz="1200" b="0" dirty="0" err="1" smtClean="0"/>
              <a:t>cannàbiques</a:t>
            </a:r>
            <a:r>
              <a:rPr lang="ca-ES" sz="1200" b="0" dirty="0" smtClean="0"/>
              <a:t> i els seus clubs socials i també establir les condicions de l’exercici de la seva activitat per als ajuntaments de Catalunya.</a:t>
            </a:r>
          </a:p>
        </p:txBody>
      </p:sp>
    </p:spTree>
    <p:extLst>
      <p:ext uri="{BB962C8B-B14F-4D97-AF65-F5344CB8AC3E}">
        <p14:creationId xmlns:p14="http://schemas.microsoft.com/office/powerpoint/2010/main" val="13637013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redondeado"/>
          <p:cNvSpPr/>
          <p:nvPr/>
        </p:nvSpPr>
        <p:spPr>
          <a:xfrm>
            <a:off x="772592" y="1475514"/>
            <a:ext cx="7687765" cy="5121838"/>
          </a:xfrm>
          <a:prstGeom prst="roundRect">
            <a:avLst>
              <a:gd name="adj" fmla="val 3070"/>
            </a:avLst>
          </a:prstGeom>
          <a:solidFill>
            <a:schemeClr val="bg2">
              <a:lumMod val="20000"/>
              <a:lumOff val="80000"/>
            </a:schemeClr>
          </a:solidFill>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pic>
        <p:nvPicPr>
          <p:cNvPr id="281602" name="Picture 2" descr="asaupam"/>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631" r="1631" b="17912"/>
          <a:stretch/>
        </p:blipFill>
        <p:spPr bwMode="auto">
          <a:xfrm>
            <a:off x="899591" y="1619514"/>
            <a:ext cx="1219275" cy="900000"/>
          </a:xfrm>
          <a:prstGeom prst="roundRect">
            <a:avLst>
              <a:gd name="adj" fmla="val 8594"/>
            </a:avLst>
          </a:prstGeom>
          <a:solidFill>
            <a:srgbClr val="FFFFFF">
              <a:shade val="85000"/>
            </a:srgbClr>
          </a:solidFill>
          <a:ln w="28575">
            <a:solidFill>
              <a:schemeClr val="bg1"/>
            </a:solidFill>
          </a:ln>
          <a:effectLst/>
          <a:extLst/>
        </p:spPr>
      </p:pic>
      <p:sp>
        <p:nvSpPr>
          <p:cNvPr id="6" name="Títol 1"/>
          <p:cNvSpPr>
            <a:spLocks noGrp="1"/>
          </p:cNvSpPr>
          <p:nvPr>
            <p:ph type="title" idx="4294967295"/>
          </p:nvPr>
        </p:nvSpPr>
        <p:spPr>
          <a:xfrm>
            <a:off x="682625" y="188690"/>
            <a:ext cx="7773988" cy="1008062"/>
          </a:xfrm>
        </p:spPr>
        <p:txBody>
          <a:bodyPr/>
          <a:lstStyle/>
          <a:p>
            <a:r>
              <a:rPr lang="ca-ES" sz="3600" dirty="0" smtClean="0">
                <a:latin typeface="Arial" pitchFamily="34" charset="0"/>
                <a:cs typeface="Arial" pitchFamily="34" charset="0"/>
              </a:rPr>
              <a:t>Antecedents </a:t>
            </a:r>
            <a:endParaRPr lang="ca-ES" sz="3600" dirty="0">
              <a:latin typeface="Arial" pitchFamily="34" charset="0"/>
              <a:cs typeface="Arial" pitchFamily="34" charset="0"/>
            </a:endParaRPr>
          </a:p>
        </p:txBody>
      </p:sp>
      <p:sp>
        <p:nvSpPr>
          <p:cNvPr id="7" name="6 Rectángulo"/>
          <p:cNvSpPr/>
          <p:nvPr/>
        </p:nvSpPr>
        <p:spPr>
          <a:xfrm>
            <a:off x="985901" y="1815207"/>
            <a:ext cx="986167" cy="523220"/>
          </a:xfrm>
          <a:prstGeom prst="rect">
            <a:avLst/>
          </a:prstGeom>
          <a:noFill/>
        </p:spPr>
        <p:txBody>
          <a:bodyPr wrap="none" lIns="91440" tIns="45720" rIns="91440" bIns="45720">
            <a:spAutoFit/>
          </a:bodyPr>
          <a:lstStyle/>
          <a:p>
            <a:pPr algn="ctr"/>
            <a:r>
              <a:rPr lang="es-E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2015</a:t>
            </a:r>
            <a:endParaRPr lang="es-E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18 Rectángulo"/>
          <p:cNvSpPr/>
          <p:nvPr/>
        </p:nvSpPr>
        <p:spPr>
          <a:xfrm>
            <a:off x="2470307" y="1547514"/>
            <a:ext cx="5990050" cy="1044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endParaRPr lang="ca-ES" sz="2400" kern="1200"/>
          </a:p>
          <a:p>
            <a:pPr marL="228600" lvl="1" indent="-228600" algn="l" defTabSz="889000">
              <a:lnSpc>
                <a:spcPct val="90000"/>
              </a:lnSpc>
              <a:spcBef>
                <a:spcPct val="0"/>
              </a:spcBef>
              <a:spcAft>
                <a:spcPct val="15000"/>
              </a:spcAft>
              <a:buChar char="••"/>
            </a:pPr>
            <a:endParaRPr lang="ca-ES" sz="1800" kern="1200"/>
          </a:p>
          <a:p>
            <a:pPr marL="228600" lvl="1" indent="-228600" algn="l" defTabSz="889000">
              <a:lnSpc>
                <a:spcPct val="90000"/>
              </a:lnSpc>
              <a:spcBef>
                <a:spcPct val="0"/>
              </a:spcBef>
              <a:spcAft>
                <a:spcPct val="15000"/>
              </a:spcAft>
              <a:buChar char="••"/>
            </a:pPr>
            <a:endParaRPr lang="ca-ES" sz="1800" kern="1200"/>
          </a:p>
        </p:txBody>
      </p:sp>
      <p:sp>
        <p:nvSpPr>
          <p:cNvPr id="56" name="1 Marcador de número de diapositiva"/>
          <p:cNvSpPr txBox="1">
            <a:spLocks/>
          </p:cNvSpPr>
          <p:nvPr/>
        </p:nvSpPr>
        <p:spPr>
          <a:xfrm>
            <a:off x="8748504" y="6525344"/>
            <a:ext cx="396000" cy="288000"/>
          </a:xfrm>
          <a:prstGeom prst="rect">
            <a:avLst/>
          </a:prstGeom>
          <a:noFill/>
        </p:spPr>
        <p:txBody>
          <a:bodyPr/>
          <a:lstStyle>
            <a:defPPr>
              <a:defRPr lang="ca-ES"/>
            </a:defPPr>
            <a:lvl1pPr algn="l" rtl="0" fontAlgn="base">
              <a:spcBef>
                <a:spcPct val="50000"/>
              </a:spcBef>
              <a:spcAft>
                <a:spcPct val="0"/>
              </a:spcAft>
              <a:defRPr sz="2200" b="1" kern="1200">
                <a:solidFill>
                  <a:schemeClr val="tx1"/>
                </a:solidFill>
                <a:latin typeface="Arial" charset="0"/>
                <a:ea typeface="MS PGothic" pitchFamily="34" charset="-128"/>
                <a:cs typeface="+mn-cs"/>
              </a:defRPr>
            </a:lvl1pPr>
            <a:lvl2pPr marL="457200" algn="l" rtl="0" fontAlgn="base">
              <a:spcBef>
                <a:spcPct val="50000"/>
              </a:spcBef>
              <a:spcAft>
                <a:spcPct val="0"/>
              </a:spcAft>
              <a:defRPr sz="2200" b="1" kern="1200">
                <a:solidFill>
                  <a:schemeClr val="tx1"/>
                </a:solidFill>
                <a:latin typeface="Arial" charset="0"/>
                <a:ea typeface="MS PGothic" pitchFamily="34" charset="-128"/>
                <a:cs typeface="+mn-cs"/>
              </a:defRPr>
            </a:lvl2pPr>
            <a:lvl3pPr marL="914400" algn="l" rtl="0" fontAlgn="base">
              <a:spcBef>
                <a:spcPct val="50000"/>
              </a:spcBef>
              <a:spcAft>
                <a:spcPct val="0"/>
              </a:spcAft>
              <a:defRPr sz="2200" b="1" kern="1200">
                <a:solidFill>
                  <a:schemeClr val="tx1"/>
                </a:solidFill>
                <a:latin typeface="Arial" charset="0"/>
                <a:ea typeface="MS PGothic" pitchFamily="34" charset="-128"/>
                <a:cs typeface="+mn-cs"/>
              </a:defRPr>
            </a:lvl3pPr>
            <a:lvl4pPr marL="1371600" algn="l" rtl="0" fontAlgn="base">
              <a:spcBef>
                <a:spcPct val="50000"/>
              </a:spcBef>
              <a:spcAft>
                <a:spcPct val="0"/>
              </a:spcAft>
              <a:defRPr sz="2200" b="1" kern="1200">
                <a:solidFill>
                  <a:schemeClr val="tx1"/>
                </a:solidFill>
                <a:latin typeface="Arial" charset="0"/>
                <a:ea typeface="MS PGothic" pitchFamily="34" charset="-128"/>
                <a:cs typeface="+mn-cs"/>
              </a:defRPr>
            </a:lvl4pPr>
            <a:lvl5pPr marL="1828800" algn="l" rtl="0" fontAlgn="base">
              <a:spcBef>
                <a:spcPct val="50000"/>
              </a:spcBef>
              <a:spcAft>
                <a:spcPct val="0"/>
              </a:spcAft>
              <a:defRPr sz="2200" b="1" kern="1200">
                <a:solidFill>
                  <a:schemeClr val="tx1"/>
                </a:solidFill>
                <a:latin typeface="Arial" charset="0"/>
                <a:ea typeface="MS PGothic" pitchFamily="34" charset="-128"/>
                <a:cs typeface="+mn-cs"/>
              </a:defRPr>
            </a:lvl5pPr>
            <a:lvl6pPr marL="2286000" algn="l" defTabSz="914400" rtl="0" eaLnBrk="1" latinLnBrk="0" hangingPunct="1">
              <a:defRPr sz="2200" b="1" kern="1200">
                <a:solidFill>
                  <a:schemeClr val="tx1"/>
                </a:solidFill>
                <a:latin typeface="Arial" charset="0"/>
                <a:ea typeface="MS PGothic" pitchFamily="34" charset="-128"/>
                <a:cs typeface="+mn-cs"/>
              </a:defRPr>
            </a:lvl6pPr>
            <a:lvl7pPr marL="2743200" algn="l" defTabSz="914400" rtl="0" eaLnBrk="1" latinLnBrk="0" hangingPunct="1">
              <a:defRPr sz="2200" b="1" kern="1200">
                <a:solidFill>
                  <a:schemeClr val="tx1"/>
                </a:solidFill>
                <a:latin typeface="Arial" charset="0"/>
                <a:ea typeface="MS PGothic" pitchFamily="34" charset="-128"/>
                <a:cs typeface="+mn-cs"/>
              </a:defRPr>
            </a:lvl7pPr>
            <a:lvl8pPr marL="3200400" algn="l" defTabSz="914400" rtl="0" eaLnBrk="1" latinLnBrk="0" hangingPunct="1">
              <a:defRPr sz="2200" b="1" kern="1200">
                <a:solidFill>
                  <a:schemeClr val="tx1"/>
                </a:solidFill>
                <a:latin typeface="Arial" charset="0"/>
                <a:ea typeface="MS PGothic" pitchFamily="34" charset="-128"/>
                <a:cs typeface="+mn-cs"/>
              </a:defRPr>
            </a:lvl8pPr>
            <a:lvl9pPr marL="3657600" algn="l" defTabSz="914400" rtl="0" eaLnBrk="1" latinLnBrk="0" hangingPunct="1">
              <a:defRPr sz="2200" b="1" kern="1200">
                <a:solidFill>
                  <a:schemeClr val="tx1"/>
                </a:solidFill>
                <a:latin typeface="Arial" charset="0"/>
                <a:ea typeface="MS PGothic" pitchFamily="34" charset="-128"/>
                <a:cs typeface="+mn-cs"/>
              </a:defRPr>
            </a:lvl9pPr>
          </a:lstStyle>
          <a:p>
            <a:pPr algn="r">
              <a:defRPr/>
            </a:pPr>
            <a:fld id="{3455D839-75BA-4ABD-8F1D-223B9CA21BC3}" type="slidenum">
              <a:rPr lang="es-ES_tradnl" sz="1050" b="0" smtClean="0">
                <a:solidFill>
                  <a:schemeClr val="bg1">
                    <a:lumMod val="50000"/>
                  </a:schemeClr>
                </a:solidFill>
              </a:rPr>
              <a:pPr algn="r">
                <a:defRPr/>
              </a:pPr>
              <a:t>9</a:t>
            </a:fld>
            <a:endParaRPr lang="es-ES_tradnl" sz="1050" b="0" dirty="0">
              <a:solidFill>
                <a:schemeClr val="bg1">
                  <a:lumMod val="50000"/>
                </a:schemeClr>
              </a:solidFill>
            </a:endParaRPr>
          </a:p>
        </p:txBody>
      </p:sp>
      <p:sp>
        <p:nvSpPr>
          <p:cNvPr id="25" name="Contenidor de contingut 2"/>
          <p:cNvSpPr txBox="1">
            <a:spLocks/>
          </p:cNvSpPr>
          <p:nvPr/>
        </p:nvSpPr>
        <p:spPr bwMode="auto">
          <a:xfrm>
            <a:off x="2195736" y="2852936"/>
            <a:ext cx="6120000" cy="1277273"/>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Recurs d‘Inconstitucionalitat </a:t>
            </a:r>
            <a:r>
              <a:rPr lang="ca-ES" sz="1200" b="0" spc="-50" dirty="0">
                <a:solidFill>
                  <a:srgbClr val="000000"/>
                </a:solidFill>
              </a:rPr>
              <a:t>(Abril 2015 TC) </a:t>
            </a:r>
            <a:r>
              <a:rPr lang="ca-ES" sz="1200" b="0" i="1" spc="-50" dirty="0" err="1">
                <a:solidFill>
                  <a:srgbClr val="000000"/>
                </a:solidFill>
              </a:rPr>
              <a:t>Ley</a:t>
            </a:r>
            <a:r>
              <a:rPr lang="ca-ES" sz="1200" b="0" i="1" spc="-50" dirty="0">
                <a:solidFill>
                  <a:srgbClr val="000000"/>
                </a:solidFill>
              </a:rPr>
              <a:t> Foral Navarra 24/2014, de 2 de </a:t>
            </a:r>
            <a:r>
              <a:rPr lang="ca-ES" sz="1200" b="0" i="1" spc="-50" dirty="0" err="1">
                <a:solidFill>
                  <a:srgbClr val="000000"/>
                </a:solidFill>
              </a:rPr>
              <a:t>diciembre</a:t>
            </a:r>
            <a:r>
              <a:rPr lang="ca-ES" sz="1200" b="0" i="1" spc="-50" dirty="0">
                <a:solidFill>
                  <a:srgbClr val="000000"/>
                </a:solidFill>
              </a:rPr>
              <a: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Recurs </a:t>
            </a:r>
            <a:r>
              <a:rPr lang="ca-ES" sz="1200" spc="-50" dirty="0">
                <a:solidFill>
                  <a:srgbClr val="000000"/>
                </a:solidFill>
              </a:rPr>
              <a:t>Contenciós </a:t>
            </a:r>
            <a:r>
              <a:rPr lang="ca-ES" sz="1200" spc="-50" dirty="0" smtClean="0">
                <a:solidFill>
                  <a:srgbClr val="000000"/>
                </a:solidFill>
              </a:rPr>
              <a:t>Administratiu </a:t>
            </a:r>
            <a:r>
              <a:rPr lang="ca-ES" sz="1200" b="0" spc="-50" dirty="0">
                <a:solidFill>
                  <a:srgbClr val="000000"/>
                </a:solidFill>
              </a:rPr>
              <a:t>del Govern de l’Estat presentat contra la Resolució </a:t>
            </a:r>
            <a:r>
              <a:rPr lang="ca-ES" sz="1200" b="0" spc="-50" dirty="0" err="1">
                <a:solidFill>
                  <a:srgbClr val="000000"/>
                </a:solidFill>
              </a:rPr>
              <a:t>SLT</a:t>
            </a:r>
            <a:r>
              <a:rPr lang="ca-ES" sz="1200" b="0" spc="-50" dirty="0">
                <a:solidFill>
                  <a:srgbClr val="000000"/>
                </a:solidFill>
              </a:rPr>
              <a:t>/32/2015</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Llei </a:t>
            </a:r>
            <a:r>
              <a:rPr lang="ca-ES" sz="1200" spc="-50" dirty="0">
                <a:solidFill>
                  <a:srgbClr val="000000"/>
                </a:solidFill>
              </a:rPr>
              <a:t>Orgànica 4/2015, </a:t>
            </a:r>
            <a:r>
              <a:rPr lang="ca-ES" sz="1200" b="0" spc="-50" dirty="0">
                <a:solidFill>
                  <a:srgbClr val="000000"/>
                </a:solidFill>
              </a:rPr>
              <a:t>de 30 de març, </a:t>
            </a:r>
            <a:r>
              <a:rPr lang="ca-ES" sz="1200" spc="-50" dirty="0">
                <a:solidFill>
                  <a:srgbClr val="000000"/>
                </a:solidFill>
              </a:rPr>
              <a:t>sobre Protecció de la Seguretat Ciutadana, </a:t>
            </a:r>
            <a:r>
              <a:rPr lang="ca-ES" sz="1200" b="0" spc="-50" dirty="0">
                <a:solidFill>
                  <a:srgbClr val="000000"/>
                </a:solidFill>
              </a:rPr>
              <a:t>referent al </a:t>
            </a:r>
            <a:r>
              <a:rPr lang="ca-ES" sz="1200" b="0" spc="-50" dirty="0" smtClean="0">
                <a:solidFill>
                  <a:srgbClr val="000000"/>
                </a:solidFill>
              </a:rPr>
              <a:t>consum </a:t>
            </a:r>
            <a:r>
              <a:rPr lang="ca-ES" sz="1200" b="0" spc="-50" dirty="0">
                <a:solidFill>
                  <a:srgbClr val="000000"/>
                </a:solidFill>
              </a:rPr>
              <a:t>i tinença de drogues il·legals en espais públics. Sancionat administrativament</a:t>
            </a:r>
            <a:r>
              <a:rPr lang="ca-ES" sz="1200" b="0" spc="-50" dirty="0" smtClean="0">
                <a:solidFill>
                  <a:srgbClr val="000000"/>
                </a:solidFill>
              </a:rPr>
              <a:t>.</a:t>
            </a:r>
            <a:endParaRPr lang="ca-ES" sz="1200" b="0" spc="-50" dirty="0">
              <a:solidFill>
                <a:srgbClr val="000000"/>
              </a:solidFill>
            </a:endParaRPr>
          </a:p>
        </p:txBody>
      </p:sp>
      <p:sp>
        <p:nvSpPr>
          <p:cNvPr id="27" name="Rectangle 11"/>
          <p:cNvSpPr/>
          <p:nvPr/>
        </p:nvSpPr>
        <p:spPr>
          <a:xfrm>
            <a:off x="1547664" y="4349422"/>
            <a:ext cx="6768072" cy="1738938"/>
          </a:xfrm>
          <a:prstGeom prst="rect">
            <a:avLst/>
          </a:prstGeom>
        </p:spPr>
        <p:txBody>
          <a:bodyPr wrap="square">
            <a:spAutoFit/>
          </a:bodyPr>
          <a:lstStyle/>
          <a:p>
            <a:pPr marL="630238" indent="-274638" algn="just" eaLnBrk="0" hangingPunct="0">
              <a:spcBef>
                <a:spcPts val="0"/>
              </a:spcBef>
              <a:spcAft>
                <a:spcPts val="1200"/>
              </a:spcAft>
              <a:buClr>
                <a:srgbClr val="C00000"/>
              </a:buClr>
              <a:buSzPct val="100000"/>
            </a:pPr>
            <a:r>
              <a:rPr lang="ca-ES" sz="1800" b="0" dirty="0" smtClean="0"/>
              <a:t>	</a:t>
            </a:r>
            <a:endParaRPr lang="ca-ES" sz="1400" b="0" dirty="0" smtClean="0"/>
          </a:p>
          <a:p>
            <a:pPr marL="1076325" lvl="2" algn="just" eaLnBrk="0" hangingPunct="0">
              <a:spcBef>
                <a:spcPts val="0"/>
              </a:spcBef>
              <a:spcAft>
                <a:spcPts val="0"/>
              </a:spcAft>
              <a:buClr>
                <a:srgbClr val="C00000"/>
              </a:buClr>
              <a:buSzPct val="100000"/>
            </a:pPr>
            <a:r>
              <a:rPr lang="ca-ES" sz="1000" dirty="0" smtClean="0"/>
              <a:t>Nº484/2015: </a:t>
            </a:r>
            <a:r>
              <a:rPr lang="ca-ES" sz="1000" dirty="0" err="1" smtClean="0"/>
              <a:t>EBERS</a:t>
            </a:r>
            <a:r>
              <a:rPr lang="ca-ES" sz="1000" dirty="0" smtClean="0"/>
              <a:t> </a:t>
            </a:r>
            <a:r>
              <a:rPr lang="es-ES" sz="800" b="0" kern="0" dirty="0" smtClean="0"/>
              <a:t>*</a:t>
            </a:r>
            <a:r>
              <a:rPr lang="es-ES" sz="800" kern="0" dirty="0" smtClean="0"/>
              <a:t>El cultivo y distribución organizada</a:t>
            </a:r>
            <a:r>
              <a:rPr lang="es-ES" sz="800" b="0" kern="0" dirty="0" smtClean="0"/>
              <a:t>, institucionalizada y con vocación de persistencia en el tiempo de cannabis entre un colectivo integrado </a:t>
            </a:r>
            <a:r>
              <a:rPr lang="es-ES" sz="800" kern="0" dirty="0" smtClean="0"/>
              <a:t>por 290 personas </a:t>
            </a:r>
            <a:r>
              <a:rPr lang="es-ES" sz="800" b="0" kern="0" dirty="0" smtClean="0"/>
              <a:t>componentes de una Asociación y abierto a nuevas incorporaciones </a:t>
            </a:r>
            <a:r>
              <a:rPr lang="es-ES" sz="800" kern="0" dirty="0" smtClean="0"/>
              <a:t>colma las exigencias típicas del art.</a:t>
            </a:r>
          </a:p>
          <a:p>
            <a:pPr marL="1076325" lvl="2" algn="just" eaLnBrk="0" hangingPunct="0">
              <a:spcBef>
                <a:spcPts val="0"/>
              </a:spcBef>
              <a:spcAft>
                <a:spcPts val="0"/>
              </a:spcAft>
              <a:buClr>
                <a:srgbClr val="C00000"/>
              </a:buClr>
              <a:buSzPct val="100000"/>
            </a:pPr>
            <a:r>
              <a:rPr lang="es-ES" sz="800" kern="0" dirty="0" smtClean="0"/>
              <a:t>368 CP.</a:t>
            </a:r>
          </a:p>
          <a:p>
            <a:pPr marL="1076325" lvl="2" algn="just" eaLnBrk="0" hangingPunct="0">
              <a:spcBef>
                <a:spcPts val="0"/>
              </a:spcBef>
              <a:spcAft>
                <a:spcPts val="0"/>
              </a:spcAft>
              <a:buClr>
                <a:srgbClr val="C00000"/>
              </a:buClr>
              <a:buSzPct val="100000"/>
            </a:pPr>
            <a:r>
              <a:rPr lang="es-ES" sz="1000" dirty="0" smtClean="0"/>
              <a:t>Nº: 596/2015 </a:t>
            </a:r>
            <a:r>
              <a:rPr lang="es-ES" sz="1000" dirty="0" err="1" smtClean="0"/>
              <a:t>Three</a:t>
            </a:r>
            <a:r>
              <a:rPr lang="es-ES" sz="1000" dirty="0" smtClean="0"/>
              <a:t> </a:t>
            </a:r>
            <a:r>
              <a:rPr lang="es-ES" sz="1000" dirty="0" err="1" smtClean="0"/>
              <a:t>Monkeys</a:t>
            </a:r>
            <a:r>
              <a:rPr lang="es-ES" sz="1000" dirty="0" smtClean="0"/>
              <a:t> </a:t>
            </a:r>
            <a:r>
              <a:rPr lang="es-ES" sz="800" dirty="0" smtClean="0"/>
              <a:t>“</a:t>
            </a:r>
            <a:r>
              <a:rPr lang="es-ES" sz="800" b="0" kern="0" dirty="0" smtClean="0"/>
              <a:t>El cultivo y distribución organizada, institucionalizada y con vocación de persistencia en el tiempo de cannabis entre un colectivo de una Asociación y abierto a nuevas incorporaciones </a:t>
            </a:r>
            <a:r>
              <a:rPr lang="es-ES" sz="800" kern="0" dirty="0" smtClean="0"/>
              <a:t>colma las exigencias típicas del art. 368 CP</a:t>
            </a:r>
            <a:r>
              <a:rPr lang="es-ES" sz="800" b="0" kern="0" dirty="0" smtClean="0"/>
              <a:t>.” </a:t>
            </a:r>
            <a:r>
              <a:rPr lang="es-ES" sz="800" kern="0" dirty="0" smtClean="0"/>
              <a:t>Error vencible de prohibición”</a:t>
            </a:r>
            <a:r>
              <a:rPr lang="es-ES" sz="800" b="0" kern="0" dirty="0" smtClean="0"/>
              <a:t>. 	</a:t>
            </a:r>
          </a:p>
          <a:p>
            <a:pPr marL="1076325" lvl="2" indent="-3175" algn="just" eaLnBrk="0" hangingPunct="0">
              <a:spcBef>
                <a:spcPts val="0"/>
              </a:spcBef>
              <a:spcAft>
                <a:spcPts val="1200"/>
              </a:spcAft>
              <a:buClr>
                <a:srgbClr val="C00000"/>
              </a:buClr>
              <a:buSzPct val="100000"/>
            </a:pPr>
            <a:r>
              <a:rPr lang="es-ES" sz="1000" b="0" kern="0" dirty="0" smtClean="0"/>
              <a:t>	</a:t>
            </a:r>
            <a:r>
              <a:rPr lang="ca-ES" sz="1000" dirty="0" smtClean="0"/>
              <a:t>Nº788/2015: </a:t>
            </a:r>
            <a:r>
              <a:rPr lang="ca-ES" sz="1000" dirty="0" err="1" smtClean="0"/>
              <a:t>Cannabis</a:t>
            </a:r>
            <a:r>
              <a:rPr lang="ca-ES" sz="1000" dirty="0" smtClean="0"/>
              <a:t> </a:t>
            </a:r>
            <a:r>
              <a:rPr lang="ca-ES" sz="1000" dirty="0" err="1" smtClean="0"/>
              <a:t>Pannagh</a:t>
            </a:r>
            <a:r>
              <a:rPr lang="ca-ES" sz="1000" dirty="0" smtClean="0"/>
              <a:t>, </a:t>
            </a:r>
            <a:r>
              <a:rPr lang="ca-ES" sz="800" dirty="0" smtClean="0"/>
              <a:t>“</a:t>
            </a:r>
            <a:r>
              <a:rPr lang="es-ES" sz="800" dirty="0" smtClean="0"/>
              <a:t>…</a:t>
            </a:r>
            <a:r>
              <a:rPr lang="es-ES" sz="800" kern="0" dirty="0" smtClean="0"/>
              <a:t>en cantidad de notoria importancia, </a:t>
            </a:r>
            <a:r>
              <a:rPr lang="es-ES" sz="800" b="0" kern="0" dirty="0" smtClean="0"/>
              <a:t>y con la apreciación </a:t>
            </a:r>
            <a:r>
              <a:rPr lang="es-ES" sz="800" kern="0" dirty="0" smtClean="0"/>
              <a:t>de un error vencible de prohibición, </a:t>
            </a:r>
            <a:r>
              <a:rPr lang="es-ES" sz="800" b="0" kern="0" dirty="0" smtClean="0"/>
              <a:t>sin la concurrencia de circunstancias modificativas de la responsabilidad criminal”</a:t>
            </a:r>
          </a:p>
        </p:txBody>
      </p:sp>
      <p:sp>
        <p:nvSpPr>
          <p:cNvPr id="26" name="Contenidor de contingut 2"/>
          <p:cNvSpPr txBox="1">
            <a:spLocks/>
          </p:cNvSpPr>
          <p:nvPr/>
        </p:nvSpPr>
        <p:spPr bwMode="auto">
          <a:xfrm>
            <a:off x="2195736" y="4293096"/>
            <a:ext cx="6120000" cy="500137"/>
          </a:xfrm>
          <a:prstGeom prst="rect">
            <a:avLst/>
          </a:prstGeom>
          <a:noFill/>
          <a:ln w="9525">
            <a:noFill/>
            <a:miter lim="800000"/>
            <a:headEnd/>
            <a:tailEnd/>
          </a:ln>
        </p:spPr>
        <p:txBody>
          <a:bodyPr wrap="square">
            <a:spAutoFit/>
          </a:bodyPr>
          <a:lstStyle/>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a:solidFill>
                  <a:srgbClr val="000000"/>
                </a:solidFill>
              </a:rPr>
              <a:t>Canvi tendències en la interpretació del la Doctrina del Consum Compartit.</a:t>
            </a:r>
          </a:p>
          <a:p>
            <a:pPr marL="179388" indent="-179388" algn="just" eaLnBrk="0" hangingPunct="0">
              <a:spcBef>
                <a:spcPts val="0"/>
              </a:spcBef>
              <a:spcAft>
                <a:spcPts val="300"/>
              </a:spcAft>
              <a:buClr>
                <a:srgbClr val="C00000"/>
              </a:buClr>
              <a:buSzPct val="100000"/>
              <a:buFont typeface="Arial" panose="020B0604020202020204" pitchFamily="34" charset="0"/>
              <a:buChar char="•"/>
              <a:defRPr/>
            </a:pPr>
            <a:r>
              <a:rPr lang="ca-ES" sz="1200" spc="-50" dirty="0" smtClean="0">
                <a:solidFill>
                  <a:srgbClr val="000000"/>
                </a:solidFill>
              </a:rPr>
              <a:t>Sentències </a:t>
            </a:r>
            <a:r>
              <a:rPr lang="ca-ES" sz="1200" spc="-50" dirty="0">
                <a:solidFill>
                  <a:srgbClr val="000000"/>
                </a:solidFill>
              </a:rPr>
              <a:t>emeses pel Tribunal Suprem sobre els clubs de cànnabis: </a:t>
            </a:r>
          </a:p>
        </p:txBody>
      </p:sp>
      <p:sp>
        <p:nvSpPr>
          <p:cNvPr id="3" name="2 Redondear rectángulo de esquina del mismo lado"/>
          <p:cNvSpPr/>
          <p:nvPr/>
        </p:nvSpPr>
        <p:spPr bwMode="auto">
          <a:xfrm>
            <a:off x="2267744" y="1628800"/>
            <a:ext cx="6047992" cy="1080120"/>
          </a:xfrm>
          <a:prstGeom prst="round2SameRect">
            <a:avLst/>
          </a:prstGeom>
          <a:solidFill>
            <a:schemeClr val="bg1"/>
          </a:solidFill>
          <a:ln w="9525" cap="flat" cmpd="sng" algn="ctr">
            <a:solidFill>
              <a:schemeClr val="bg1">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 name="3 Rectángulo"/>
          <p:cNvSpPr/>
          <p:nvPr/>
        </p:nvSpPr>
        <p:spPr bwMode="auto">
          <a:xfrm>
            <a:off x="971600" y="2708920"/>
            <a:ext cx="7329835" cy="3744416"/>
          </a:xfrm>
          <a:prstGeom prst="rect">
            <a:avLst/>
          </a:prstGeom>
          <a:solidFill>
            <a:schemeClr val="bg1"/>
          </a:solidFill>
          <a:ln w="9525" cap="flat" cmpd="sng" algn="ctr">
            <a:solidFill>
              <a:schemeClr val="bg1">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a:ln>
                <a:noFill/>
              </a:ln>
              <a:solidFill>
                <a:schemeClr val="tx1"/>
              </a:solidFill>
              <a:effectLst/>
              <a:latin typeface="Arial" pitchFamily="54" charset="0"/>
            </a:endParaRPr>
          </a:p>
        </p:txBody>
      </p:sp>
      <p:sp>
        <p:nvSpPr>
          <p:cNvPr id="47" name="Contenidor de contingut 2"/>
          <p:cNvSpPr txBox="1">
            <a:spLocks/>
          </p:cNvSpPr>
          <p:nvPr/>
        </p:nvSpPr>
        <p:spPr bwMode="auto">
          <a:xfrm>
            <a:off x="2195810" y="1772816"/>
            <a:ext cx="6120000" cy="691664"/>
          </a:xfrm>
          <a:prstGeom prst="rect">
            <a:avLst/>
          </a:prstGeom>
          <a:noFill/>
          <a:ln w="9525">
            <a:noFill/>
            <a:miter lim="800000"/>
            <a:headEnd/>
            <a:tailEnd/>
          </a:ln>
        </p:spPr>
        <p:txBody>
          <a:bodyPr wrap="square">
            <a:spAutoFit/>
          </a:bodyPr>
          <a:lstStyle/>
          <a:p>
            <a:pPr marL="273050" indent="-185738" algn="just" eaLnBrk="0" hangingPunct="0">
              <a:lnSpc>
                <a:spcPts val="1600"/>
              </a:lnSpc>
              <a:spcBef>
                <a:spcPts val="0"/>
              </a:spcBef>
              <a:spcAft>
                <a:spcPts val="300"/>
              </a:spcAft>
              <a:buClr>
                <a:srgbClr val="C00000"/>
              </a:buClr>
              <a:buSzPct val="100000"/>
              <a:buFont typeface="Arial" panose="020B0604020202020204" pitchFamily="34" charset="0"/>
              <a:buChar char="•"/>
              <a:defRPr/>
            </a:pPr>
            <a:r>
              <a:rPr lang="ca-ES" sz="1200" spc="-50" dirty="0" smtClean="0"/>
              <a:t>Resolució </a:t>
            </a:r>
            <a:r>
              <a:rPr lang="ca-ES" sz="1200" spc="-50" dirty="0"/>
              <a:t>SLT/32/2015, </a:t>
            </a:r>
            <a:r>
              <a:rPr lang="ca-ES" sz="1200" b="0" spc="-50" dirty="0"/>
              <a:t>15 de gener, per la qual s’aproven criteris en matèria de salut pública per orientar les associacions </a:t>
            </a:r>
            <a:r>
              <a:rPr lang="ca-ES" sz="1200" b="0" spc="-50" dirty="0" err="1"/>
              <a:t>cannàbiques</a:t>
            </a:r>
            <a:r>
              <a:rPr lang="ca-ES" sz="1200" b="0" spc="-50" dirty="0"/>
              <a:t> i els seus clubs socials i les condicions de l’exercici de la seva activitat per als Ajuntaments de Catalunya. </a:t>
            </a:r>
          </a:p>
        </p:txBody>
      </p:sp>
      <p:cxnSp>
        <p:nvCxnSpPr>
          <p:cNvPr id="8" name="7 Conector recto"/>
          <p:cNvCxnSpPr/>
          <p:nvPr/>
        </p:nvCxnSpPr>
        <p:spPr bwMode="auto">
          <a:xfrm>
            <a:off x="2470307" y="2612668"/>
            <a:ext cx="4910005" cy="240268"/>
          </a:xfrm>
          <a:prstGeom prst="line">
            <a:avLst/>
          </a:prstGeom>
          <a:noFill/>
          <a:ln w="9525" cap="flat" cmpd="sng" algn="ctr">
            <a:noFill/>
            <a:prstDash val="solid"/>
            <a:round/>
            <a:headEnd type="none" w="med" len="med"/>
            <a:tailEnd type="none" w="med" len="med"/>
          </a:ln>
          <a:effectLst/>
        </p:spPr>
      </p:cxnSp>
      <p:sp>
        <p:nvSpPr>
          <p:cNvPr id="20" name="Rectangle 4"/>
          <p:cNvSpPr>
            <a:spLocks/>
          </p:cNvSpPr>
          <p:nvPr/>
        </p:nvSpPr>
        <p:spPr bwMode="auto">
          <a:xfrm>
            <a:off x="703126" y="2780928"/>
            <a:ext cx="7325258" cy="648072"/>
          </a:xfrm>
          <a:prstGeom prst="rect">
            <a:avLst/>
          </a:prstGeom>
          <a:noFill/>
          <a:ln w="12700" cap="flat">
            <a:noFill/>
            <a:miter lim="800000"/>
            <a:headEnd type="none" w="med" len="med"/>
            <a:tailEnd type="none" w="med" len="med"/>
          </a:ln>
        </p:spPr>
        <p:txBody>
          <a:bodyPr lIns="0" tIns="0" rIns="40638" bIns="0"/>
          <a:lstStyle/>
          <a:p>
            <a:pPr marL="361950" algn="just">
              <a:spcBef>
                <a:spcPts val="0"/>
              </a:spcBef>
              <a:spcAft>
                <a:spcPts val="600"/>
              </a:spcAft>
              <a:buClr>
                <a:srgbClr val="C00000"/>
              </a:buClr>
              <a:buSzPct val="100000"/>
            </a:pPr>
            <a:r>
              <a:rPr lang="ca-ES" sz="1050" dirty="0" smtClean="0">
                <a:cs typeface="Arial" charset="0"/>
                <a:sym typeface="Arial" charset="0"/>
              </a:rPr>
              <a:t>CRITERIS DE SALUT PÚBLICA:</a:t>
            </a:r>
          </a:p>
        </p:txBody>
      </p:sp>
      <p:sp>
        <p:nvSpPr>
          <p:cNvPr id="21" name="Rectangle 4"/>
          <p:cNvSpPr>
            <a:spLocks/>
          </p:cNvSpPr>
          <p:nvPr/>
        </p:nvSpPr>
        <p:spPr bwMode="auto">
          <a:xfrm>
            <a:off x="251520" y="2996952"/>
            <a:ext cx="4248472" cy="2448272"/>
          </a:xfrm>
          <a:prstGeom prst="rect">
            <a:avLst/>
          </a:prstGeom>
          <a:noFill/>
          <a:ln w="12700" cap="flat">
            <a:noFill/>
            <a:miter lim="800000"/>
            <a:headEnd type="none" w="med" len="med"/>
            <a:tailEnd type="none" w="med" len="med"/>
          </a:ln>
        </p:spPr>
        <p:txBody>
          <a:bodyPr lIns="0" tIns="0" rIns="40638" bIns="0"/>
          <a:lstStyle/>
          <a:p>
            <a:pPr marL="990600" lvl="1" indent="-177800" algn="just" eaLnBrk="0" hangingPunct="0">
              <a:spcBef>
                <a:spcPts val="0"/>
              </a:spcBef>
              <a:spcAft>
                <a:spcPts val="300"/>
              </a:spcAft>
              <a:buClr>
                <a:srgbClr val="C00000"/>
              </a:buClr>
              <a:buSzPct val="100000"/>
              <a:buFont typeface="Wingdings" pitchFamily="2" charset="2"/>
              <a:buChar char="§"/>
            </a:pPr>
            <a:r>
              <a:rPr lang="ca-ES" sz="1000" spc="-50" dirty="0" smtClean="0"/>
              <a:t>Limitació </a:t>
            </a:r>
            <a:r>
              <a:rPr lang="ca-ES" sz="1000" spc="-50" dirty="0"/>
              <a:t>de l’accés: </a:t>
            </a:r>
          </a:p>
          <a:p>
            <a:pPr marL="1162050" lvl="2" indent="-88900" eaLnBrk="0" hangingPunct="0">
              <a:spcBef>
                <a:spcPts val="0"/>
              </a:spcBef>
              <a:spcAft>
                <a:spcPts val="0"/>
              </a:spcAft>
              <a:buClr>
                <a:srgbClr val="C00000"/>
              </a:buClr>
              <a:buSzPct val="100000"/>
              <a:buFont typeface="Arial" pitchFamily="34" charset="0"/>
              <a:buChar char="-"/>
            </a:pPr>
            <a:r>
              <a:rPr lang="ca-ES" sz="800" b="0" spc="-50" dirty="0"/>
              <a:t>Edat mínima per accedir major de 18 anys</a:t>
            </a:r>
          </a:p>
          <a:p>
            <a:pPr marL="1162050" lvl="2" indent="-88900" eaLnBrk="0" hangingPunct="0">
              <a:spcBef>
                <a:spcPts val="0"/>
              </a:spcBef>
              <a:spcAft>
                <a:spcPts val="0"/>
              </a:spcAft>
              <a:buClr>
                <a:srgbClr val="C00000"/>
              </a:buClr>
              <a:buSzPct val="100000"/>
              <a:buFont typeface="Arial" pitchFamily="34" charset="0"/>
              <a:buChar char="-"/>
            </a:pPr>
            <a:r>
              <a:rPr lang="ca-ES" sz="800" b="0" spc="-50" dirty="0"/>
              <a:t>Ser consumidor/a habitual de cànnabis</a:t>
            </a:r>
          </a:p>
          <a:p>
            <a:pPr marL="1162050" lvl="2" indent="-88900" eaLnBrk="0" hangingPunct="0">
              <a:spcBef>
                <a:spcPts val="0"/>
              </a:spcBef>
              <a:spcAft>
                <a:spcPts val="0"/>
              </a:spcAft>
              <a:buClr>
                <a:srgbClr val="C00000"/>
              </a:buClr>
              <a:buSzPct val="100000"/>
              <a:buFont typeface="Arial" pitchFamily="34" charset="0"/>
              <a:buChar char="-"/>
            </a:pPr>
            <a:r>
              <a:rPr lang="ca-ES" sz="800" b="0" spc="-50" dirty="0"/>
              <a:t>No ser soci o sòcia de cap altre Club de cànnabis. </a:t>
            </a:r>
          </a:p>
          <a:p>
            <a:pPr marL="1162050" lvl="2" indent="-88900" eaLnBrk="0" hangingPunct="0">
              <a:spcBef>
                <a:spcPts val="0"/>
              </a:spcBef>
              <a:spcAft>
                <a:spcPts val="0"/>
              </a:spcAft>
              <a:buClr>
                <a:srgbClr val="C00000"/>
              </a:buClr>
              <a:buSzPct val="100000"/>
              <a:buFont typeface="Arial" pitchFamily="34" charset="0"/>
              <a:buChar char="-"/>
            </a:pPr>
            <a:r>
              <a:rPr lang="ca-ES" sz="800" b="0" spc="-50" dirty="0"/>
              <a:t>Accés exclusiu a les instal·lacions del local pels socis i sòcies </a:t>
            </a:r>
          </a:p>
          <a:p>
            <a:pPr marL="1162050" lvl="2" indent="-88900" eaLnBrk="0" hangingPunct="0">
              <a:spcBef>
                <a:spcPts val="0"/>
              </a:spcBef>
              <a:spcAft>
                <a:spcPts val="0"/>
              </a:spcAft>
              <a:buClr>
                <a:srgbClr val="C00000"/>
              </a:buClr>
              <a:buSzPct val="100000"/>
              <a:buFont typeface="Arial" pitchFamily="34" charset="0"/>
              <a:buChar char="-"/>
            </a:pPr>
            <a:r>
              <a:rPr lang="ca-ES" sz="800" b="0" spc="-50" dirty="0"/>
              <a:t>Mesures de control d’accés al club</a:t>
            </a:r>
          </a:p>
          <a:p>
            <a:pPr marL="1447800" lvl="2" indent="-177800" eaLnBrk="0" hangingPunct="0">
              <a:spcBef>
                <a:spcPts val="0"/>
              </a:spcBef>
              <a:spcAft>
                <a:spcPts val="0"/>
              </a:spcAft>
              <a:buClr>
                <a:srgbClr val="C00000"/>
              </a:buClr>
              <a:buSzPct val="100000"/>
              <a:buFont typeface="Wingdings" pitchFamily="2" charset="2"/>
              <a:buChar char="§"/>
            </a:pPr>
            <a:endParaRPr lang="ca-ES" sz="500" b="0" dirty="0"/>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Oferta de Serveis d’informació, assessorament</a:t>
            </a:r>
            <a:r>
              <a:rPr lang="ca-ES" sz="1000" b="0" spc="-50" dirty="0"/>
              <a:t> professionalitzats en reducció de riscos i danys adreçats als socis i sòcies (entitats especialitzades) així com de </a:t>
            </a:r>
            <a:r>
              <a:rPr lang="ca-ES" sz="1000" spc="-50" dirty="0"/>
              <a:t>detecció precoç, seguiment i derivació </a:t>
            </a:r>
            <a:r>
              <a:rPr lang="ca-ES" sz="1000" b="0" spc="-50" dirty="0"/>
              <a:t>de consums problemàtics del cànnabis. </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Formació en reducció de riscos i danys </a:t>
            </a:r>
            <a:r>
              <a:rPr lang="ca-ES" sz="1000" b="0" spc="-50" dirty="0"/>
              <a:t>associats als consums de cànnabis </a:t>
            </a:r>
            <a:r>
              <a:rPr lang="ca-ES" sz="1000" spc="-50" dirty="0"/>
              <a:t>als responsables de la dispensació </a:t>
            </a:r>
            <a:r>
              <a:rPr lang="ca-ES" sz="1000" b="0" spc="-50" dirty="0"/>
              <a:t>de l’associació. (garantint-se una formació mínima anual).</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Prohibició del consum d’altres drogues o begudes alcohòliques </a:t>
            </a:r>
            <a:r>
              <a:rPr lang="ca-ES" sz="1000" b="0" spc="-50" dirty="0"/>
              <a:t>dins del club</a:t>
            </a:r>
            <a:r>
              <a:rPr lang="ca-ES" sz="1000" b="0" spc="-50" dirty="0" smtClean="0"/>
              <a:t>.</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b="0" spc="-50" dirty="0"/>
              <a:t>Limitació de venda de </a:t>
            </a:r>
            <a:r>
              <a:rPr lang="ca-ES" sz="1000" spc="-50" dirty="0"/>
              <a:t>tabac</a:t>
            </a:r>
            <a:r>
              <a:rPr lang="ca-ES" sz="1000" b="0" spc="-50" dirty="0"/>
              <a:t> i consum en les zones habilitades a tal efecte, d’acord amb la normativa vigent.</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Condicions de salubritat </a:t>
            </a:r>
            <a:r>
              <a:rPr lang="ca-ES" sz="1000" b="0" spc="-50" dirty="0"/>
              <a:t>dels locals segons allò establert en la normativa vigent, així com de les zones de consum</a:t>
            </a:r>
            <a:r>
              <a:rPr lang="ca-ES" sz="1000" b="0" spc="-50" dirty="0" smtClean="0"/>
              <a:t>.</a:t>
            </a:r>
            <a:endParaRPr lang="ca-ES" sz="1000" b="0" spc="-50" dirty="0"/>
          </a:p>
        </p:txBody>
      </p:sp>
      <p:sp>
        <p:nvSpPr>
          <p:cNvPr id="23" name="Rectangle 4"/>
          <p:cNvSpPr>
            <a:spLocks/>
          </p:cNvSpPr>
          <p:nvPr/>
        </p:nvSpPr>
        <p:spPr bwMode="auto">
          <a:xfrm>
            <a:off x="4067944" y="2996952"/>
            <a:ext cx="4176464" cy="2088232"/>
          </a:xfrm>
          <a:prstGeom prst="rect">
            <a:avLst/>
          </a:prstGeom>
          <a:noFill/>
          <a:ln w="12700" cap="flat">
            <a:noFill/>
            <a:miter lim="800000"/>
            <a:headEnd type="none" w="med" len="med"/>
            <a:tailEnd type="none" w="med" len="med"/>
          </a:ln>
        </p:spPr>
        <p:txBody>
          <a:bodyPr lIns="0" tIns="0" rIns="40638" bIns="0"/>
          <a:lstStyle/>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smtClean="0"/>
              <a:t>Període </a:t>
            </a:r>
            <a:r>
              <a:rPr lang="ca-ES" sz="1000" spc="-50" dirty="0"/>
              <a:t>de carència </a:t>
            </a:r>
            <a:r>
              <a:rPr lang="ca-ES" sz="1000" b="0" spc="-50" dirty="0"/>
              <a:t>de 15 dies des de la seva adscripció a l’associació.</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Estar avalat/da </a:t>
            </a:r>
            <a:r>
              <a:rPr lang="ca-ES" sz="1000" b="0" spc="-50" dirty="0"/>
              <a:t>per un altre membre de l’associació. </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Limitació horària </a:t>
            </a:r>
            <a:r>
              <a:rPr lang="ca-ES" sz="1000" b="0" spc="-50" dirty="0"/>
              <a:t>(no podran obrir més de 8 hores diàries, establint com a hora límit de tancament les 22h, i els divendres i dissabtes les 24h).</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Limitació de la seva ubicació </a:t>
            </a:r>
            <a:r>
              <a:rPr lang="ca-ES" sz="1000" b="0" spc="-50" dirty="0"/>
              <a:t>definint una distància mínima entre els diferents clubs i entre ells i els centres educatius i serveis sanitaris</a:t>
            </a:r>
            <a:r>
              <a:rPr lang="ca-ES" sz="1000" b="0" spc="-50" dirty="0" smtClean="0"/>
              <a:t>.</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Limitació de tot tipus de publicitat </a:t>
            </a:r>
            <a:r>
              <a:rPr lang="ca-ES" sz="1000" b="0" spc="-50" dirty="0"/>
              <a:t>de l’associació o dels seus establiments, locals o clubs, i d’activitats de promoció del consum de cànnabis per part dels membres de la mateixa, ni a través de cartells, rètols publicitaris o qualsevol altre suport, en paper o electrònic.</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Respecte a la normativa mediambiental </a:t>
            </a:r>
            <a:r>
              <a:rPr lang="ca-ES" sz="1000" b="0" spc="-50" dirty="0"/>
              <a:t>i, particularment, el descans dels veïns.</a:t>
            </a:r>
          </a:p>
          <a:p>
            <a:pPr marL="985838" lvl="1" indent="-173038" algn="just" eaLnBrk="0" hangingPunct="0">
              <a:spcBef>
                <a:spcPts val="0"/>
              </a:spcBef>
              <a:spcAft>
                <a:spcPts val="300"/>
              </a:spcAft>
              <a:buClr>
                <a:srgbClr val="C00000"/>
              </a:buClr>
              <a:buSzPct val="100000"/>
              <a:buFont typeface="Wingdings" pitchFamily="2" charset="2"/>
              <a:buChar char="§"/>
            </a:pPr>
            <a:r>
              <a:rPr lang="ca-ES" sz="1000" spc="-50" dirty="0"/>
              <a:t>Inscripció al Registre d’Associacions de persones consumidores de cànnabis </a:t>
            </a:r>
            <a:r>
              <a:rPr lang="ca-ES" sz="1000" b="0" spc="-50" dirty="0"/>
              <a:t>adscrit al Registre municipal d’associacions i /o a la Direcció General de Dret i d’Entitats Jurídiques.</a:t>
            </a:r>
          </a:p>
          <a:p>
            <a:pPr marL="985838" lvl="1" indent="-173038" algn="just" eaLnBrk="0" hangingPunct="0">
              <a:spcBef>
                <a:spcPts val="0"/>
              </a:spcBef>
              <a:spcAft>
                <a:spcPts val="300"/>
              </a:spcAft>
              <a:buClr>
                <a:srgbClr val="C00000"/>
              </a:buClr>
              <a:buSzPct val="100000"/>
              <a:buFont typeface="Wingdings" pitchFamily="2" charset="2"/>
              <a:buChar char="§"/>
            </a:pPr>
            <a:endParaRPr lang="ca-ES" sz="1000" b="0" spc="-50" dirty="0" smtClean="0"/>
          </a:p>
          <a:p>
            <a:pPr marL="1073150" lvl="1" indent="-260350" algn="just" eaLnBrk="0" hangingPunct="0">
              <a:spcBef>
                <a:spcPts val="0"/>
              </a:spcBef>
              <a:spcAft>
                <a:spcPts val="300"/>
              </a:spcAft>
              <a:buClr>
                <a:srgbClr val="C00000"/>
              </a:buClr>
              <a:buSzPct val="100000"/>
              <a:buFont typeface="Wingdings" pitchFamily="2" charset="2"/>
              <a:buChar char="§"/>
            </a:pPr>
            <a:endParaRPr lang="ca-ES" sz="1000" b="0" spc="-50" dirty="0"/>
          </a:p>
          <a:p>
            <a:pPr marL="361950" algn="just">
              <a:spcBef>
                <a:spcPts val="0"/>
              </a:spcBef>
              <a:spcAft>
                <a:spcPts val="300"/>
              </a:spcAft>
              <a:buClr>
                <a:srgbClr val="C00000"/>
              </a:buClr>
              <a:buSzPct val="100000"/>
            </a:pPr>
            <a:endParaRPr lang="ca-ES" sz="1050" b="0" dirty="0" smtClean="0">
              <a:cs typeface="Arial" charset="0"/>
              <a:sym typeface="Arial" charset="0"/>
            </a:endParaRPr>
          </a:p>
          <a:p>
            <a:pPr marL="342900" indent="-342900" algn="just">
              <a:spcBef>
                <a:spcPts val="0"/>
              </a:spcBef>
              <a:spcAft>
                <a:spcPts val="300"/>
              </a:spcAft>
              <a:buClr>
                <a:srgbClr val="C00000"/>
              </a:buClr>
              <a:buSzPct val="100000"/>
            </a:pPr>
            <a:endParaRPr lang="ca-ES" sz="1050" b="0" dirty="0" smtClean="0">
              <a:cs typeface="Arial" charset="0"/>
              <a:sym typeface="Arial" charset="0"/>
            </a:endParaRPr>
          </a:p>
        </p:txBody>
      </p:sp>
    </p:spTree>
    <p:extLst>
      <p:ext uri="{BB962C8B-B14F-4D97-AF65-F5344CB8AC3E}">
        <p14:creationId xmlns:p14="http://schemas.microsoft.com/office/powerpoint/2010/main" val="136370133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ower_point_corporatiu_basic">
  <a:themeElements>
    <a:clrScheme name="1_Power_point_corporatiu_bas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ower_point_corporatiu_basic">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MX" sz="40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MX" sz="40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1_Power_point_corporatiu_basi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ower_point_corporatiu_basi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ower_point_corporatiu_basi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ower_point_corporatiu_basi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ower_point_corporatiu_basi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ower_point_corporatiu_basi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ower_point_corporatiu_basic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ower_point_corporatiu_basi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ower_point_corporatiu_basi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ower_point_corporatiu_basi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ower_point_corporatiu_basi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ower_point_corporatiu_basi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presentacio_departament">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presentacio_departament">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a-ES" sz="2200" b="1" i="0" u="none" strike="noStrike" cap="none" normalizeH="0" baseline="0">
            <a:ln>
              <a:noFill/>
            </a:ln>
            <a:solidFill>
              <a:schemeClr val="tx1"/>
            </a:solidFill>
            <a:effectLst/>
            <a:latin typeface="Arial" pitchFamily="54" charset="0"/>
          </a:defRPr>
        </a:defPPr>
      </a:lstStyle>
    </a:ln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themeOverride>
</file>

<file path=ppt/theme/themeOverride12.xml><?xml version="1.0" encoding="utf-8"?>
<a:themeOverride xmlns:a="http://schemas.openxmlformats.org/drawingml/2006/main">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themeOverride>
</file>

<file path=ppt/theme/themeOverride2.xml><?xml version="1.0" encoding="utf-8"?>
<a:themeOverride xmlns:a="http://schemas.openxmlformats.org/drawingml/2006/main">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themeOverride>
</file>

<file path=ppt/theme/themeOverride3.xml><?xml version="1.0" encoding="utf-8"?>
<a:themeOverride xmlns:a="http://schemas.openxmlformats.org/drawingml/2006/main">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themeOverride>
</file>

<file path=ppt/theme/themeOverride4.xml><?xml version="1.0" encoding="utf-8"?>
<a:themeOverride xmlns:a="http://schemas.openxmlformats.org/drawingml/2006/main">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themeOverride>
</file>

<file path=ppt/theme/themeOverride5.xml><?xml version="1.0" encoding="utf-8"?>
<a:themeOverride xmlns:a="http://schemas.openxmlformats.org/drawingml/2006/main">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000000"/>
    </a:lt2>
    <a:accent1>
      <a:srgbClr val="E7E7E7"/>
    </a:accent1>
    <a:accent2>
      <a:srgbClr val="333399"/>
    </a:accent2>
    <a:accent3>
      <a:srgbClr val="FFFFFF"/>
    </a:accent3>
    <a:accent4>
      <a:srgbClr val="000000"/>
    </a:accent4>
    <a:accent5>
      <a:srgbClr val="F1F1F1"/>
    </a:accent5>
    <a:accent6>
      <a:srgbClr val="2D2D8A"/>
    </a:accent6>
    <a:hlink>
      <a:srgbClr val="009999"/>
    </a:hlink>
    <a:folHlink>
      <a:srgbClr val="99CC00"/>
    </a:folHlink>
  </a:clrScheme>
  <a:fontScheme name="Título y viñeta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15307</TotalTime>
  <Words>5092</Words>
  <Application>Microsoft Office PowerPoint</Application>
  <PresentationFormat>Presentación en pantalla (4:3)</PresentationFormat>
  <Paragraphs>821</Paragraphs>
  <Slides>54</Slides>
  <Notes>27</Notes>
  <HiddenSlides>3</HiddenSlides>
  <MMClips>0</MMClips>
  <ScaleCrop>false</ScaleCrop>
  <HeadingPairs>
    <vt:vector size="4" baseType="variant">
      <vt:variant>
        <vt:lpstr>Tema</vt:lpstr>
      </vt:variant>
      <vt:variant>
        <vt:i4>10</vt:i4>
      </vt:variant>
      <vt:variant>
        <vt:lpstr>Títulos de diapositiva</vt:lpstr>
      </vt:variant>
      <vt:variant>
        <vt:i4>54</vt:i4>
      </vt:variant>
    </vt:vector>
  </HeadingPairs>
  <TitlesOfParts>
    <vt:vector size="64" baseType="lpstr">
      <vt:lpstr>presentacio_departament</vt:lpstr>
      <vt:lpstr>1_Power_point_corporatiu_basic</vt:lpstr>
      <vt:lpstr>7_presentacio_departament</vt:lpstr>
      <vt:lpstr>8_presentacio_departament</vt:lpstr>
      <vt:lpstr>9_presentacio_departament</vt:lpstr>
      <vt:lpstr>3_presentacio_departament</vt:lpstr>
      <vt:lpstr>2_presentacio_departament</vt:lpstr>
      <vt:lpstr>1_presentacio_departament</vt:lpstr>
      <vt:lpstr>4_presentacio_departament</vt:lpstr>
      <vt:lpstr>5_presentacio_departament</vt:lpstr>
      <vt:lpstr>Presentación de PowerPoint</vt:lpstr>
      <vt:lpstr>Presentación de PowerPoint</vt:lpstr>
      <vt:lpstr>Presentación de PowerPoint</vt:lpstr>
      <vt:lpstr>Antecedents: Clubs Socials de Cànnabis </vt:lpstr>
      <vt:lpstr>Antecedents </vt:lpstr>
      <vt:lpstr>Antecedents </vt:lpstr>
      <vt:lpstr>Antecedents </vt:lpstr>
      <vt:lpstr>Antecedents </vt:lpstr>
      <vt:lpstr>Antecedents </vt:lpstr>
      <vt:lpstr>Antecedents </vt:lpstr>
      <vt:lpstr>Antecedents </vt:lpstr>
      <vt:lpstr>Antecedents </vt:lpstr>
      <vt:lpstr>Antecedents </vt:lpstr>
      <vt:lpstr>Presentación de PowerPoint</vt:lpstr>
      <vt:lpstr>Situació actual </vt:lpstr>
      <vt:lpstr>Presentación de PowerPoint</vt:lpstr>
      <vt:lpstr>Situació actual dels Clubs</vt:lpstr>
      <vt:lpstr>Situació actual dels Clubs</vt:lpstr>
      <vt:lpstr>Situació actual dels Clubs</vt:lpstr>
      <vt:lpstr>Presentación de PowerPoint</vt:lpstr>
      <vt:lpstr>Tendències de consum - Mundial</vt:lpstr>
      <vt:lpstr>Producció/decomisos - Mundial</vt:lpstr>
      <vt:lpstr>Tendències de consum - Europa</vt:lpstr>
      <vt:lpstr>Tendències de consum - Europa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Models internacionals</vt:lpstr>
      <vt:lpstr>Models internacionals: EE.UU.</vt:lpstr>
      <vt:lpstr>Models Clubs - Europa</vt:lpstr>
      <vt:lpstr>Models internacionals - Europa</vt:lpstr>
      <vt:lpstr>Presentación de PowerPoint</vt:lpstr>
      <vt:lpstr>Intervencions</vt:lpstr>
      <vt:lpstr>Intervencions</vt:lpstr>
      <vt:lpstr>Intervencions</vt:lpstr>
      <vt:lpstr>Intervencions</vt:lpstr>
      <vt:lpstr>Presentación de PowerPoint</vt:lpstr>
      <vt:lpstr>Impacte en la Salut</vt:lpstr>
      <vt:lpstr>Model de Salut Pública:  Oportunitats</vt:lpstr>
      <vt:lpstr>Model de Reducció de Danys: Oportunitats</vt:lpstr>
      <vt:lpstr>Presentación de PowerPoint</vt:lpstr>
      <vt:lpstr>Presentación de PowerPoint</vt:lpstr>
      <vt:lpstr>Conclusions</vt:lpstr>
      <vt:lpstr>Conclusions</vt:lpstr>
      <vt:lpstr>Presentación de PowerPoint</vt:lpstr>
    </vt:vector>
  </TitlesOfParts>
  <Company>argus disseny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argus disseny</dc:creator>
  <cp:lastModifiedBy>Gemma Ruiz Gaspà</cp:lastModifiedBy>
  <cp:revision>1451</cp:revision>
  <dcterms:created xsi:type="dcterms:W3CDTF">2009-01-27T13:55:52Z</dcterms:created>
  <dcterms:modified xsi:type="dcterms:W3CDTF">2016-11-24T08:31:11Z</dcterms:modified>
</cp:coreProperties>
</file>