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58" r:id="rId3"/>
    <p:sldId id="259" r:id="rId4"/>
    <p:sldId id="260" r:id="rId5"/>
    <p:sldId id="261" r:id="rId6"/>
    <p:sldId id="304" r:id="rId7"/>
    <p:sldId id="262" r:id="rId8"/>
    <p:sldId id="263" r:id="rId9"/>
    <p:sldId id="264" r:id="rId10"/>
    <p:sldId id="265" r:id="rId11"/>
    <p:sldId id="266" r:id="rId12"/>
    <p:sldId id="267" r:id="rId13"/>
    <p:sldId id="305" r:id="rId14"/>
    <p:sldId id="274" r:id="rId15"/>
    <p:sldId id="297" r:id="rId16"/>
    <p:sldId id="298" r:id="rId17"/>
    <p:sldId id="299" r:id="rId18"/>
    <p:sldId id="306" r:id="rId19"/>
    <p:sldId id="268" r:id="rId20"/>
    <p:sldId id="269" r:id="rId21"/>
    <p:sldId id="270" r:id="rId22"/>
    <p:sldId id="271" r:id="rId23"/>
    <p:sldId id="272" r:id="rId24"/>
    <p:sldId id="275" r:id="rId25"/>
    <p:sldId id="276" r:id="rId26"/>
    <p:sldId id="277" r:id="rId27"/>
    <p:sldId id="278" r:id="rId28"/>
    <p:sldId id="307" r:id="rId29"/>
    <p:sldId id="285" r:id="rId30"/>
    <p:sldId id="286" r:id="rId31"/>
    <p:sldId id="289" r:id="rId32"/>
    <p:sldId id="290" r:id="rId33"/>
    <p:sldId id="291" r:id="rId34"/>
    <p:sldId id="303" r:id="rId35"/>
    <p:sldId id="294" r:id="rId36"/>
    <p:sldId id="293" r:id="rId37"/>
    <p:sldId id="300" r:id="rId38"/>
    <p:sldId id="308" r:id="rId39"/>
  </p:sldIdLst>
  <p:sldSz cx="9144000" cy="6858000" type="screen4x3"/>
  <p:notesSz cx="6794500" cy="9906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12" autoAdjust="0"/>
  </p:normalViewPr>
  <p:slideViewPr>
    <p:cSldViewPr>
      <p:cViewPr varScale="1">
        <p:scale>
          <a:sx n="81" d="100"/>
          <a:sy n="81"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2F643592-65F2-4BEE-8C95-3C083F26D444}" type="datetimeFigureOut">
              <a:rPr lang="ca-ES" smtClean="0"/>
              <a:t>17/10/2016</a:t>
            </a:fld>
            <a:endParaRPr lang="ca-ES"/>
          </a:p>
        </p:txBody>
      </p:sp>
      <p:sp>
        <p:nvSpPr>
          <p:cNvPr id="4" name="3 Marcador de pie de página"/>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ca-ES"/>
          </a:p>
        </p:txBody>
      </p:sp>
      <p:sp>
        <p:nvSpPr>
          <p:cNvPr id="5" name="4 Marcador de número de diapositiva"/>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8E440D1A-B90B-407A-9B1F-0C56C2A70034}" type="slidenum">
              <a:rPr lang="ca-ES" smtClean="0"/>
              <a:t>‹Nº›</a:t>
            </a:fld>
            <a:endParaRPr lang="ca-ES"/>
          </a:p>
        </p:txBody>
      </p:sp>
    </p:spTree>
    <p:extLst>
      <p:ext uri="{BB962C8B-B14F-4D97-AF65-F5344CB8AC3E}">
        <p14:creationId xmlns:p14="http://schemas.microsoft.com/office/powerpoint/2010/main" val="1010676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FDFFF7FF-83A6-4A3C-BDC7-C0E717D944DC}" type="datetimeFigureOut">
              <a:rPr lang="ca-ES" smtClean="0"/>
              <a:pPr/>
              <a:t>17/10/2016</a:t>
            </a:fld>
            <a:endParaRPr lang="ca-ES"/>
          </a:p>
        </p:txBody>
      </p:sp>
      <p:sp>
        <p:nvSpPr>
          <p:cNvPr id="4" name="3 Marcador de imagen de diapositiva"/>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CBCBA656-5F78-4ADA-A08A-95AC127FF774}" type="slidenum">
              <a:rPr lang="ca-ES" smtClean="0"/>
              <a:pPr/>
              <a:t>‹Nº›</a:t>
            </a:fld>
            <a:endParaRPr lang="ca-ES"/>
          </a:p>
        </p:txBody>
      </p:sp>
    </p:spTree>
    <p:extLst>
      <p:ext uri="{BB962C8B-B14F-4D97-AF65-F5344CB8AC3E}">
        <p14:creationId xmlns:p14="http://schemas.microsoft.com/office/powerpoint/2010/main" val="176233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annabis-med.org/Meeting/cologne2003/read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15102-DE42-47AF-9CC2-23FFCBDEDFD5}" type="slidenum">
              <a:rPr lang="es-ES_tradnl"/>
              <a:pPr/>
              <a:t>2</a:t>
            </a:fld>
            <a:endParaRPr lang="es-ES_tradnl" dirty="0"/>
          </a:p>
        </p:txBody>
      </p:sp>
      <p:sp>
        <p:nvSpPr>
          <p:cNvPr id="56322" name="Rectangle 2"/>
          <p:cNvSpPr>
            <a:spLocks noGrp="1" noRot="1" noChangeAspect="1" noChangeArrowheads="1" noTextEdit="1"/>
          </p:cNvSpPr>
          <p:nvPr>
            <p:ph type="sldImg"/>
          </p:nvPr>
        </p:nvSpPr>
        <p:spPr bwMode="auto">
          <a:xfrm>
            <a:off x="919163" y="742950"/>
            <a:ext cx="4953000" cy="371475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05934" y="4705350"/>
            <a:ext cx="4982633" cy="4457700"/>
          </a:xfrm>
          <a:prstGeom prst="rect">
            <a:avLst/>
          </a:prstGeom>
          <a:solidFill>
            <a:srgbClr val="FFFFFF"/>
          </a:solidFill>
          <a:ln>
            <a:solidFill>
              <a:srgbClr val="000000"/>
            </a:solidFill>
            <a:miter lim="800000"/>
            <a:headEnd/>
            <a:tailEnd/>
          </a:ln>
        </p:spPr>
        <p:txBody>
          <a:bodyPr/>
          <a:lstStyle/>
          <a:p>
            <a:r>
              <a:rPr lang="es-ES_tradnl" dirty="0"/>
              <a:t>THC </a:t>
            </a:r>
            <a:r>
              <a:rPr lang="ca-ES" dirty="0"/>
              <a:t>hi ha a tota la planta, fulles, flor, però la major concentració es en al </a:t>
            </a:r>
            <a:r>
              <a:rPr lang="ca-ES" dirty="0" err="1"/>
              <a:t>resina.pegajosa</a:t>
            </a:r>
            <a:r>
              <a:rPr lang="ca-ES"/>
              <a:t> que segreguen les glàndules situades en la base dels pels que cobreixen les  i sobretot els brots florals femenins., la resina actua com un barniz natural que protegeixen la planta de el calor. Contràriament al que es pensa les plantes masculines i femenines produeixen el mateix THC però les masculines els falta el contingut concentrat de la substància que es troba als brots florals femenins.Si les subunitats florides es polinitzen les llevorsno tindran THc pero si son d’un alt valor nutritiu. Cal recordar que els cannabsie  scultivavaamb finalitat alimentaria. Figurant a la china antiga com un dels 5 cereals més principals.</a:t>
            </a:r>
          </a:p>
          <a:p>
            <a:r>
              <a:rPr lang="es-ES_tradnl"/>
              <a:t>Durante casi 100 años, desde mediados del siglo XIX hasta 1937 el cannabsi se puso de moda en la medicina occidental.En 1937 el congrso de los estados unidoscaasi por incomparecencia d congresistas aprobó la marihuana tax Act ( ley de impuestos sobre al amrihuanamediante la qual se prohibio de manera taxativa qualquier uso medico de la planta. Poc abans de l’aplicacio d’aquesta llei els metges tenien mes de 28 prepaarts , pildoles, comprimets xarops que contenies es de cananbis i barrejas amb ansetesisc i morfiba.  Y la industria farmaceutica començaba a interesarse perls preparst amb cananbis. . Aquesta llei va posar fi a les sevse aplicacions tarpeutiques i ademès va tencar les portes a la investigació durant més de 20 anys.</a:t>
            </a:r>
            <a:endParaRPr lang="ca-ES"/>
          </a:p>
          <a:p>
            <a:endParaRPr 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D8686-B4E5-4A30-834F-F097E6CF91F9}" type="slidenum">
              <a:rPr lang="es-ES_tradnl"/>
              <a:pPr/>
              <a:t>3</a:t>
            </a:fld>
            <a:endParaRPr lang="es-ES_tradnl"/>
          </a:p>
        </p:txBody>
      </p:sp>
      <p:sp>
        <p:nvSpPr>
          <p:cNvPr id="59394" name="Rectangle 2"/>
          <p:cNvSpPr>
            <a:spLocks noGrp="1" noRot="1" noChangeAspect="1" noChangeArrowheads="1" noTextEdit="1"/>
          </p:cNvSpPr>
          <p:nvPr>
            <p:ph type="sldImg"/>
          </p:nvPr>
        </p:nvSpPr>
        <p:spPr bwMode="auto">
          <a:xfrm>
            <a:off x="919163" y="742950"/>
            <a:ext cx="4953000" cy="371475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05934" y="4705350"/>
            <a:ext cx="4982633" cy="4457700"/>
          </a:xfrm>
          <a:prstGeom prst="rect">
            <a:avLst/>
          </a:prstGeom>
          <a:solidFill>
            <a:srgbClr val="FFFFFF"/>
          </a:solidFill>
          <a:ln>
            <a:solidFill>
              <a:srgbClr val="000000"/>
            </a:solidFill>
            <a:miter lim="800000"/>
            <a:headEnd/>
            <a:tailEnd/>
          </a:ln>
        </p:spPr>
        <p:txBody>
          <a:bodyPr/>
          <a:lstStyle/>
          <a:p>
            <a:r>
              <a:rPr lang="es-ES_tradnl"/>
              <a:t>El THC i el 8 THC són els cannabinoides amb més efecte psicoactiu de la planta. El THC és molt més abundant que el thc8 i també més potent. Per aquest motiu els efectes psicoactius s’han atribuit majorotàriament al THC i al seu metabolit actiu 11 hidroxi THC.El cannabidiol es un cannabinoide no psiciactiu.te efectes terapuetics...El cannabinol es un cannabinoide psicoactiu menys potent que el THC.. Es un derivat de l’oxidacio del THc que esa pot formar durant l’amagatzament o la manipulacio dels brots florals. Atese les seves propietats imunosupressores in vitro s’ha relacionat amb l’efecte inmunomodulador de la planta. NO e spot descartar que altres components de palntacontribuexin laguns dels seus efectes farmacológics. CBN i CBD i CBC efectes antienflamatoris.</a:t>
            </a:r>
            <a:endParaRPr lang="ca-ES"/>
          </a:p>
          <a:p>
            <a:endParaRPr lang="ca-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DBDAA-6FA6-45AA-9BA8-64302C36DD76}" type="slidenum">
              <a:rPr lang="es-ES_tradnl"/>
              <a:pPr/>
              <a:t>4</a:t>
            </a:fld>
            <a:endParaRPr lang="es-ES_tradnl"/>
          </a:p>
        </p:txBody>
      </p:sp>
      <p:sp>
        <p:nvSpPr>
          <p:cNvPr id="61442" name="Rectangle 2"/>
          <p:cNvSpPr>
            <a:spLocks noGrp="1" noRot="1" noChangeAspect="1" noChangeArrowheads="1" noTextEdit="1"/>
          </p:cNvSpPr>
          <p:nvPr>
            <p:ph type="sldImg"/>
          </p:nvPr>
        </p:nvSpPr>
        <p:spPr bwMode="auto">
          <a:xfrm>
            <a:off x="919163" y="742950"/>
            <a:ext cx="4953000" cy="371475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05934" y="4705350"/>
            <a:ext cx="4982633" cy="4457700"/>
          </a:xfrm>
          <a:prstGeom prst="rect">
            <a:avLst/>
          </a:prstGeom>
          <a:solidFill>
            <a:srgbClr val="FFFFFF"/>
          </a:solidFill>
          <a:ln>
            <a:solidFill>
              <a:srgbClr val="000000"/>
            </a:solidFill>
            <a:miter lim="800000"/>
            <a:headEnd/>
            <a:tailEnd/>
          </a:ln>
        </p:spPr>
        <p:txBody>
          <a:bodyPr/>
          <a:lstStyle/>
          <a:p>
            <a:r>
              <a:rPr lang="es-ES_tradnl"/>
              <a:t>Els cannabinoides tenen una estructura carbocíclica de 21 átoms de carboni i esatn formats per anells de ciclohexé, terahidropirá i benzé.  El Thc va ser caracteritzat el 1964. Altres cannabinoides amb accio més o emnys rellevants. </a:t>
            </a:r>
            <a:endParaRPr lang="ca-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54196-6917-4953-8626-2FF9A7E1D1A0}" type="slidenum">
              <a:rPr lang="es-ES_tradnl"/>
              <a:pPr/>
              <a:t>7</a:t>
            </a:fld>
            <a:endParaRPr lang="es-ES_tradnl"/>
          </a:p>
        </p:txBody>
      </p:sp>
      <p:sp>
        <p:nvSpPr>
          <p:cNvPr id="65538" name="Rectangle 2"/>
          <p:cNvSpPr>
            <a:spLocks noGrp="1" noRot="1" noChangeAspect="1" noChangeArrowheads="1" noTextEdit="1"/>
          </p:cNvSpPr>
          <p:nvPr>
            <p:ph type="sldImg"/>
          </p:nvPr>
        </p:nvSpPr>
        <p:spPr bwMode="auto">
          <a:xfrm>
            <a:off x="919163" y="742950"/>
            <a:ext cx="4953000" cy="3714750"/>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905934" y="4705350"/>
            <a:ext cx="4982633" cy="4457700"/>
          </a:xfrm>
          <a:prstGeom prst="rect">
            <a:avLst/>
          </a:prstGeom>
          <a:solidFill>
            <a:srgbClr val="FFFFFF"/>
          </a:solidFill>
          <a:ln>
            <a:solidFill>
              <a:srgbClr val="000000"/>
            </a:solidFill>
            <a:miter lim="800000"/>
            <a:headEnd/>
            <a:tailEnd/>
          </a:ln>
        </p:spPr>
        <p:txBody>
          <a:bodyPr/>
          <a:lstStyle/>
          <a:p>
            <a:r>
              <a:rPr lang="es-ES_tradnl"/>
              <a:t>Als anys 80 es va comçar a treballar amb derivatas cannabinoides marcats amb isotops radioactius, de manera que es van poder establir mapes dels seus receptors. L’any 1990 es va descriure el receptor per primera vegada l’estructura molecular del receptor CB! Que es troba principalment al SNC. L’any 1993 es va descriure l’estructura del receptor CB” el qual es troba a la melsa </a:t>
            </a:r>
            <a:endParaRPr lang="ca-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4A254-4D17-451D-83FC-D2271F340DB5}" type="slidenum">
              <a:rPr lang="es-ES_tradnl"/>
              <a:pPr/>
              <a:t>8</a:t>
            </a:fld>
            <a:endParaRPr lang="es-ES_tradnl"/>
          </a:p>
        </p:txBody>
      </p:sp>
      <p:sp>
        <p:nvSpPr>
          <p:cNvPr id="67586" name="Rectangle 2"/>
          <p:cNvSpPr>
            <a:spLocks noGrp="1" noRot="1" noChangeAspect="1" noChangeArrowheads="1" noTextEdit="1"/>
          </p:cNvSpPr>
          <p:nvPr>
            <p:ph type="sldImg"/>
          </p:nvPr>
        </p:nvSpPr>
        <p:spPr bwMode="auto">
          <a:xfrm>
            <a:off x="919163" y="742950"/>
            <a:ext cx="4953000" cy="3714750"/>
          </a:xfrm>
          <a:prstGeom prst="rect">
            <a:avLst/>
          </a:prstGeom>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xfrm>
            <a:off x="905934" y="4705350"/>
            <a:ext cx="4982633" cy="4457700"/>
          </a:xfrm>
          <a:prstGeom prst="rect">
            <a:avLst/>
          </a:prstGeom>
          <a:solidFill>
            <a:srgbClr val="FFFFFF"/>
          </a:solidFill>
          <a:ln>
            <a:solidFill>
              <a:srgbClr val="000000"/>
            </a:solidFill>
            <a:miter lim="800000"/>
            <a:headEnd/>
            <a:tailEnd/>
          </a:ln>
        </p:spPr>
        <p:txBody>
          <a:bodyPr/>
          <a:lstStyle/>
          <a:p>
            <a:r>
              <a:rPr lang="es-ES_tradnl"/>
              <a:t>El receptor CB1 es troba principalment al sistema nerviós central en regions implicades en funcions cognitives, memoria, ansietat dolor, percepció visceral coordinacio motora i funcions endocrines.</a:t>
            </a:r>
            <a:endParaRPr lang="ca-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C04F8-176A-4C89-A623-7004FB64DE1A}" type="slidenum">
              <a:rPr lang="es-ES_tradnl"/>
              <a:pPr/>
              <a:t>10</a:t>
            </a:fld>
            <a:endParaRPr lang="es-ES_tradnl"/>
          </a:p>
        </p:txBody>
      </p:sp>
      <p:sp>
        <p:nvSpPr>
          <p:cNvPr id="70658" name="Rectangle 2"/>
          <p:cNvSpPr>
            <a:spLocks noGrp="1" noRot="1" noChangeAspect="1" noChangeArrowheads="1" noTextEdit="1"/>
          </p:cNvSpPr>
          <p:nvPr>
            <p:ph type="sldImg"/>
          </p:nvPr>
        </p:nvSpPr>
        <p:spPr bwMode="auto">
          <a:xfrm>
            <a:off x="919163" y="742950"/>
            <a:ext cx="4953000" cy="371475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05934" y="4705350"/>
            <a:ext cx="4982633" cy="4457700"/>
          </a:xfrm>
          <a:prstGeom prst="rect">
            <a:avLst/>
          </a:prstGeom>
          <a:solidFill>
            <a:srgbClr val="FFFFFF"/>
          </a:solidFill>
          <a:ln>
            <a:solidFill>
              <a:srgbClr val="000000"/>
            </a:solidFill>
            <a:miter lim="800000"/>
            <a:headEnd/>
            <a:tailEnd/>
          </a:ln>
        </p:spPr>
        <p:txBody>
          <a:bodyPr/>
          <a:lstStyle/>
          <a:p>
            <a:r>
              <a:rPr lang="es-ES_tradnl"/>
              <a:t>S’han identificat tres families de lípids endògens que s’uneixen amb més o menys afinitat als receptors CB1 y CB” i produeixen els mateixos afectes que el THC en models d’experimentació animal. Aninocicepció, inmobilitat, reducció de l’activitat esponténea i hipotermia.Aquestas substancie són els cannabinodies endógens. L’any 1995 es va caracteritzar el segon endocannabinoide. Estructuralment relacionat amb l’anadamida. Es molt més abundant que l’andamida pero es desconeix la rellevancia biológica d’aquest fet. Es troba sobretot al SNC i al budell.S’han identificat diverses funcions com la regulacio de la sensacio de la gana i la temperatura corporal.</a:t>
            </a:r>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30B7E-3017-40BD-AA10-42AAEC09747D}" type="slidenum">
              <a:rPr lang="es-ES_tradnl"/>
              <a:pPr/>
              <a:t>11</a:t>
            </a:fld>
            <a:endParaRPr lang="es-ES_tradnl" dirty="0"/>
          </a:p>
        </p:txBody>
      </p:sp>
      <p:sp>
        <p:nvSpPr>
          <p:cNvPr id="72706" name="Rectangle 2"/>
          <p:cNvSpPr>
            <a:spLocks noGrp="1" noRot="1" noChangeAspect="1" noChangeArrowheads="1" noTextEdit="1"/>
          </p:cNvSpPr>
          <p:nvPr>
            <p:ph type="sldImg"/>
          </p:nvPr>
        </p:nvSpPr>
        <p:spPr bwMode="auto">
          <a:xfrm>
            <a:off x="919163" y="742950"/>
            <a:ext cx="4953000" cy="37147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05934" y="4705350"/>
            <a:ext cx="4982633" cy="4457700"/>
          </a:xfrm>
          <a:prstGeom prst="rect">
            <a:avLst/>
          </a:prstGeom>
          <a:solidFill>
            <a:srgbClr val="FFFFFF"/>
          </a:solidFill>
          <a:ln>
            <a:solidFill>
              <a:srgbClr val="000000"/>
            </a:solidFill>
            <a:miter lim="800000"/>
            <a:headEnd/>
            <a:tailEnd/>
          </a:ln>
        </p:spPr>
        <p:txBody>
          <a:bodyPr/>
          <a:lstStyle/>
          <a:p>
            <a:pPr algn="just"/>
            <a:r>
              <a:rPr lang="ca-ES" dirty="0">
                <a:latin typeface="Arial" charset="0"/>
                <a:cs typeface="Times New Roman" pitchFamily="18" charset="0"/>
              </a:rPr>
              <a:t>Tot i que es desconeix actualment quines són les funcions fisiològiques precises del sistema cannabinoide, la distribució </a:t>
            </a:r>
            <a:r>
              <a:rPr lang="ca-ES" dirty="0" err="1">
                <a:latin typeface="Arial" charset="0"/>
                <a:cs typeface="Times New Roman" pitchFamily="18" charset="0"/>
              </a:rPr>
              <a:t>subregional</a:t>
            </a:r>
            <a:r>
              <a:rPr lang="ca-ES" dirty="0">
                <a:latin typeface="Arial" charset="0"/>
                <a:cs typeface="Times New Roman" pitchFamily="18" charset="0"/>
              </a:rPr>
              <a:t> dels seus receptors, així com els resultats de diverses investigacions bàsiques suggereixen que participaria en la regulació de diverses funcions del sistema nerviós central i perifèric,</a:t>
            </a:r>
            <a:r>
              <a:rPr lang="ca-ES" u="sng" dirty="0">
                <a:solidFill>
                  <a:srgbClr val="800080"/>
                </a:solidFill>
                <a:latin typeface="Arial" charset="0"/>
                <a:cs typeface="Times New Roman" pitchFamily="18" charset="0"/>
                <a:hlinkClick r:id="" action="ppaction://noaction"/>
              </a:rPr>
              <a:t>[i]</a:t>
            </a:r>
            <a:r>
              <a:rPr lang="ca-ES" baseline="30000" dirty="0">
                <a:latin typeface="Arial" charset="0"/>
                <a:cs typeface="Times New Roman" pitchFamily="18" charset="0"/>
              </a:rPr>
              <a:t>,</a:t>
            </a:r>
            <a:r>
              <a:rPr lang="ca-ES" u="sng" baseline="30000" dirty="0">
                <a:solidFill>
                  <a:srgbClr val="800080"/>
                </a:solidFill>
                <a:latin typeface="Arial" charset="0"/>
                <a:cs typeface="Times New Roman" pitchFamily="18" charset="0"/>
                <a:hlinkClick r:id="" action="ppaction://noaction"/>
              </a:rPr>
              <a:t>[</a:t>
            </a:r>
            <a:r>
              <a:rPr lang="ca-ES" u="sng" baseline="30000" dirty="0" err="1">
                <a:solidFill>
                  <a:srgbClr val="800080"/>
                </a:solidFill>
                <a:latin typeface="Arial" charset="0"/>
                <a:cs typeface="Times New Roman" pitchFamily="18" charset="0"/>
                <a:hlinkClick r:id="" action="ppaction://noaction"/>
              </a:rPr>
              <a:t>ii</a:t>
            </a:r>
            <a:r>
              <a:rPr lang="ca-ES" u="sng" baseline="30000"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el sistema immunològic,</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iii</a:t>
            </a:r>
            <a:r>
              <a:rPr lang="ca-ES" u="sng" dirty="0">
                <a:solidFill>
                  <a:srgbClr val="800080"/>
                </a:solidFill>
                <a:latin typeface="Arial" charset="0"/>
                <a:cs typeface="Times New Roman" pitchFamily="18" charset="0"/>
                <a:hlinkClick r:id="" action="ppaction://noaction"/>
              </a:rPr>
              <a:t>]</a:t>
            </a:r>
            <a:r>
              <a:rPr lang="ca-ES" baseline="30000" dirty="0">
                <a:latin typeface="Arial" charset="0"/>
                <a:cs typeface="Times New Roman" pitchFamily="18" charset="0"/>
              </a:rPr>
              <a:t>,</a:t>
            </a:r>
            <a:r>
              <a:rPr lang="ca-ES" u="sng" baseline="30000" dirty="0">
                <a:solidFill>
                  <a:srgbClr val="800080"/>
                </a:solidFill>
                <a:latin typeface="Arial" charset="0"/>
                <a:cs typeface="Times New Roman" pitchFamily="18" charset="0"/>
                <a:hlinkClick r:id="" action="ppaction://noaction"/>
              </a:rPr>
              <a:t>[</a:t>
            </a:r>
            <a:r>
              <a:rPr lang="ca-ES" u="sng" baseline="30000" dirty="0" err="1">
                <a:solidFill>
                  <a:srgbClr val="800080"/>
                </a:solidFill>
                <a:latin typeface="Arial" charset="0"/>
                <a:cs typeface="Times New Roman" pitchFamily="18" charset="0"/>
                <a:hlinkClick r:id="" action="ppaction://noaction"/>
              </a:rPr>
              <a:t>iv</a:t>
            </a:r>
            <a:r>
              <a:rPr lang="ca-ES" u="sng" baseline="30000"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l’aparell cardiovascular</a:t>
            </a:r>
            <a:r>
              <a:rPr lang="ca-ES" u="sng" dirty="0">
                <a:solidFill>
                  <a:srgbClr val="800080"/>
                </a:solidFill>
                <a:latin typeface="Arial" charset="0"/>
                <a:cs typeface="Times New Roman" pitchFamily="18" charset="0"/>
                <a:hlinkClick r:id="" action="ppaction://noaction"/>
              </a:rPr>
              <a:t>[v]</a:t>
            </a:r>
            <a:r>
              <a:rPr lang="ca-ES" dirty="0">
                <a:latin typeface="Arial" charset="0"/>
                <a:cs typeface="Times New Roman" pitchFamily="18" charset="0"/>
              </a:rPr>
              <a:t> i la reproducció.</a:t>
            </a:r>
            <a:r>
              <a:rPr lang="ca-ES" u="sng" dirty="0">
                <a:solidFill>
                  <a:srgbClr val="800080"/>
                </a:solidFill>
                <a:latin typeface="Arial" charset="0"/>
                <a:cs typeface="Times New Roman" pitchFamily="18" charset="0"/>
                <a:hlinkClick r:id="" action="ppaction://noaction"/>
              </a:rPr>
              <a:t>[vi]</a:t>
            </a:r>
            <a:r>
              <a:rPr lang="ca-ES" dirty="0">
                <a:latin typeface="Arial" charset="0"/>
                <a:cs typeface="Times New Roman" pitchFamily="18" charset="0"/>
              </a:rPr>
              <a:t> </a:t>
            </a:r>
          </a:p>
          <a:p>
            <a:pPr algn="just"/>
            <a:r>
              <a:rPr lang="ca-ES" dirty="0">
                <a:latin typeface="Arial" charset="0"/>
                <a:cs typeface="Times New Roman" pitchFamily="18" charset="0"/>
              </a:rPr>
              <a:t> </a:t>
            </a:r>
          </a:p>
          <a:p>
            <a:pPr algn="just"/>
            <a:r>
              <a:rPr lang="ca-ES" dirty="0">
                <a:latin typeface="Arial" charset="0"/>
                <a:cs typeface="Times New Roman" pitchFamily="18" charset="0"/>
              </a:rPr>
              <a:t>Al SNC, participaria en la coordinació i el control del moviment,</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vii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en funcions cognitives superiors (sobretot relacionades amb l’aprenentatge i la memòria, i, en l’ésser humà, amb la creativitat),</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viii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en la resposta a l’estrès i al dolor,</a:t>
            </a:r>
            <a:r>
              <a:rPr lang="ca-ES" baseline="30000" dirty="0">
                <a:latin typeface="Arial" charset="0"/>
                <a:cs typeface="Times New Roman" pitchFamily="18" charset="0"/>
              </a:rPr>
              <a:t>41 </a:t>
            </a:r>
            <a:r>
              <a:rPr lang="ca-ES" dirty="0">
                <a:latin typeface="Arial" charset="0"/>
                <a:cs typeface="Times New Roman" pitchFamily="18" charset="0"/>
              </a:rPr>
              <a:t> en la regulació del son,</a:t>
            </a:r>
            <a:r>
              <a:rPr lang="ca-ES" baseline="30000" dirty="0">
                <a:latin typeface="Arial" charset="0"/>
                <a:cs typeface="Times New Roman" pitchFamily="18" charset="0"/>
              </a:rPr>
              <a:t>54,</a:t>
            </a:r>
            <a:r>
              <a:rPr lang="ca-ES" u="sng" baseline="30000" dirty="0">
                <a:solidFill>
                  <a:srgbClr val="800080"/>
                </a:solidFill>
                <a:latin typeface="Arial" charset="0"/>
                <a:cs typeface="Times New Roman" pitchFamily="18" charset="0"/>
                <a:hlinkClick r:id="" action="ppaction://noaction"/>
              </a:rPr>
              <a:t>[ix]</a:t>
            </a:r>
            <a:r>
              <a:rPr lang="ca-ES" baseline="30000" dirty="0">
                <a:latin typeface="Arial" charset="0"/>
                <a:cs typeface="Times New Roman" pitchFamily="18" charset="0"/>
              </a:rPr>
              <a:t> </a:t>
            </a:r>
            <a:r>
              <a:rPr lang="ca-ES" dirty="0">
                <a:latin typeface="Arial" charset="0"/>
                <a:cs typeface="Times New Roman" pitchFamily="18" charset="0"/>
              </a:rPr>
              <a:t> i els mecanismes de recompensa.</a:t>
            </a:r>
            <a:r>
              <a:rPr lang="ca-ES" u="sng" dirty="0">
                <a:solidFill>
                  <a:srgbClr val="800080"/>
                </a:solidFill>
                <a:latin typeface="Arial" charset="0"/>
                <a:cs typeface="Times New Roman" pitchFamily="18" charset="0"/>
                <a:hlinkClick r:id="" action="ppaction://noaction"/>
              </a:rPr>
              <a:t>[x]</a:t>
            </a:r>
            <a:r>
              <a:rPr lang="ca-ES" dirty="0">
                <a:latin typeface="Arial" charset="0"/>
                <a:cs typeface="Times New Roman" pitchFamily="18" charset="0"/>
              </a:rPr>
              <a:t> També intervé en la regulació de la temperatura corporal, de la gana</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a:t>
            </a:r>
            <a:r>
              <a:rPr lang="ca-ES" u="sng" dirty="0">
                <a:solidFill>
                  <a:srgbClr val="800080"/>
                </a:solidFill>
                <a:latin typeface="Arial" charset="0"/>
                <a:cs typeface="Times New Roman" pitchFamily="18" charset="0"/>
                <a:hlinkClick r:id="" action="ppaction://noaction"/>
              </a:rPr>
              <a:t>]</a:t>
            </a:r>
            <a:r>
              <a:rPr lang="ca-ES" baseline="30000" dirty="0">
                <a:latin typeface="Arial" charset="0"/>
                <a:cs typeface="Times New Roman" pitchFamily="18" charset="0"/>
              </a:rPr>
              <a:t>,</a:t>
            </a:r>
            <a:r>
              <a:rPr lang="ca-ES" u="sng" baseline="30000" dirty="0">
                <a:solidFill>
                  <a:srgbClr val="800080"/>
                </a:solidFill>
                <a:latin typeface="Arial" charset="0"/>
                <a:cs typeface="Times New Roman" pitchFamily="18" charset="0"/>
                <a:hlinkClick r:id="" action="ppaction://noaction"/>
              </a:rPr>
              <a:t>[</a:t>
            </a:r>
            <a:r>
              <a:rPr lang="ca-ES" u="sng" baseline="30000" dirty="0" err="1">
                <a:solidFill>
                  <a:srgbClr val="800080"/>
                </a:solidFill>
                <a:latin typeface="Arial" charset="0"/>
                <a:cs typeface="Times New Roman" pitchFamily="18" charset="0"/>
                <a:hlinkClick r:id="" action="ppaction://noaction"/>
              </a:rPr>
              <a:t>xii</a:t>
            </a:r>
            <a:r>
              <a:rPr lang="ca-ES" u="sng" baseline="30000" dirty="0">
                <a:solidFill>
                  <a:srgbClr val="800080"/>
                </a:solidFill>
                <a:latin typeface="Arial" charset="0"/>
                <a:cs typeface="Times New Roman" pitchFamily="18" charset="0"/>
                <a:hlinkClick r:id="" action="ppaction://noaction"/>
              </a:rPr>
              <a:t>]</a:t>
            </a:r>
            <a:r>
              <a:rPr lang="ca-ES" baseline="30000" dirty="0">
                <a:latin typeface="Arial" charset="0"/>
                <a:cs typeface="Times New Roman" pitchFamily="18" charset="0"/>
              </a:rPr>
              <a:t> </a:t>
            </a:r>
            <a:r>
              <a:rPr lang="ca-ES" dirty="0">
                <a:latin typeface="Arial" charset="0"/>
                <a:cs typeface="Times New Roman" pitchFamily="18" charset="0"/>
              </a:rPr>
              <a:t>i en els mecanismes que determinen el reflex de succió i el creixement dels nadons.</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xiii</a:t>
            </a:r>
            <a:r>
              <a:rPr lang="ca-ES" u="sng" dirty="0">
                <a:solidFill>
                  <a:srgbClr val="800080"/>
                </a:solidFill>
                <a:latin typeface="Arial" charset="0"/>
                <a:cs typeface="Times New Roman" pitchFamily="18" charset="0"/>
                <a:hlinkClick r:id="" action="ppaction://noaction"/>
              </a:rPr>
              <a:t>]</a:t>
            </a:r>
            <a:endParaRPr lang="ca-ES" dirty="0">
              <a:latin typeface="Arial" charset="0"/>
              <a:cs typeface="Times New Roman" pitchFamily="18" charset="0"/>
            </a:endParaRPr>
          </a:p>
          <a:p>
            <a:pPr algn="just"/>
            <a:r>
              <a:rPr lang="ca-ES" dirty="0">
                <a:latin typeface="Arial" charset="0"/>
                <a:cs typeface="Times New Roman" pitchFamily="18" charset="0"/>
              </a:rPr>
              <a:t> </a:t>
            </a:r>
          </a:p>
          <a:p>
            <a:pPr algn="just"/>
            <a:r>
              <a:rPr lang="ca-ES" dirty="0">
                <a:latin typeface="Arial" charset="0"/>
                <a:cs typeface="Times New Roman" pitchFamily="18" charset="0"/>
              </a:rPr>
              <a:t>Els efectes sobre el sistema immunològic no estan ben establerts. Estudis experimentals mostren que </a:t>
            </a:r>
            <a:r>
              <a:rPr lang="ca-ES" dirty="0" err="1">
                <a:latin typeface="Arial" charset="0"/>
                <a:cs typeface="Times New Roman" pitchFamily="18" charset="0"/>
              </a:rPr>
              <a:t>l’anandamida</a:t>
            </a:r>
            <a:r>
              <a:rPr lang="ca-ES" dirty="0">
                <a:latin typeface="Arial" charset="0"/>
                <a:cs typeface="Times New Roman" pitchFamily="18" charset="0"/>
              </a:rPr>
              <a:t> i el 2-ARA-G tenen efecte immunomodulador, de manera que poden incrementar certes respostes humorals i cel·lulars (proliferació dels limfòcits B, limfòcits T i alliberament de citocines) segons el model experimental i el tipus de cèl·lula immunitària. L’efecte immunomodulador està mitjançat sobretot pels receptors CB2.</a:t>
            </a:r>
          </a:p>
          <a:p>
            <a:pPr algn="just"/>
            <a:r>
              <a:rPr lang="ca-ES" dirty="0">
                <a:latin typeface="Arial" charset="0"/>
                <a:cs typeface="Times New Roman" pitchFamily="18" charset="0"/>
              </a:rPr>
              <a:t> </a:t>
            </a:r>
            <a:endParaRPr lang="ca-ES" b="1" dirty="0">
              <a:latin typeface="Arial" charset="0"/>
              <a:cs typeface="Times New Roman" pitchFamily="18" charset="0"/>
            </a:endParaRPr>
          </a:p>
          <a:p>
            <a:pPr algn="just"/>
            <a:r>
              <a:rPr lang="ca-ES" dirty="0">
                <a:latin typeface="Arial" charset="0"/>
                <a:cs typeface="Times New Roman" pitchFamily="18" charset="0"/>
              </a:rPr>
              <a:t>Al sistema cardiovascular, participaria en la regulació de la pressió arterial. Els </a:t>
            </a:r>
            <a:r>
              <a:rPr lang="ca-ES" dirty="0" err="1">
                <a:latin typeface="Arial" charset="0"/>
                <a:cs typeface="Times New Roman" pitchFamily="18" charset="0"/>
              </a:rPr>
              <a:t>endocannabinodies</a:t>
            </a:r>
            <a:r>
              <a:rPr lang="ca-ES" dirty="0">
                <a:latin typeface="Arial" charset="0"/>
                <a:cs typeface="Times New Roman" pitchFamily="18" charset="0"/>
              </a:rPr>
              <a:t> es comporten com a vasodilatadors sistèmics i vasoconstrictors pulmonars.</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xiv</a:t>
            </a:r>
            <a:r>
              <a:rPr lang="ca-ES" u="sng" dirty="0">
                <a:solidFill>
                  <a:srgbClr val="800080"/>
                </a:solidFill>
                <a:latin typeface="Arial" charset="0"/>
                <a:cs typeface="Times New Roman" pitchFamily="18" charset="0"/>
                <a:hlinkClick r:id="" action="ppaction://noaction"/>
              </a:rPr>
              <a:t>]</a:t>
            </a:r>
            <a:r>
              <a:rPr lang="ca-ES" baseline="30000" dirty="0">
                <a:latin typeface="Arial" charset="0"/>
                <a:cs typeface="Times New Roman" pitchFamily="18" charset="0"/>
              </a:rPr>
              <a:t>,</a:t>
            </a:r>
            <a:r>
              <a:rPr lang="ca-ES" u="sng" baseline="30000" dirty="0">
                <a:solidFill>
                  <a:srgbClr val="800080"/>
                </a:solidFill>
                <a:latin typeface="Arial" charset="0"/>
                <a:cs typeface="Times New Roman" pitchFamily="18" charset="0"/>
                <a:hlinkClick r:id="" action="ppaction://noaction"/>
              </a:rPr>
              <a:t>[</a:t>
            </a:r>
            <a:r>
              <a:rPr lang="ca-ES" u="sng" baseline="30000" dirty="0" err="1">
                <a:solidFill>
                  <a:srgbClr val="800080"/>
                </a:solidFill>
                <a:latin typeface="Arial" charset="0"/>
                <a:cs typeface="Times New Roman" pitchFamily="18" charset="0"/>
                <a:hlinkClick r:id="" action="ppaction://noaction"/>
              </a:rPr>
              <a:t>xv</a:t>
            </a:r>
            <a:r>
              <a:rPr lang="ca-ES" u="sng" baseline="30000"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No obstant, es desconeix la rellevància clínica d’aquests efectes. S’han proposat dos mecanismes vasodilatadors: l’alliberació d’adrenalina des dels nervis simpàtics i l’activació directa dels receptors </a:t>
            </a:r>
            <a:r>
              <a:rPr lang="ca-ES" dirty="0" err="1">
                <a:latin typeface="Arial" charset="0"/>
                <a:cs typeface="Times New Roman" pitchFamily="18" charset="0"/>
              </a:rPr>
              <a:t>endotelials</a:t>
            </a:r>
            <a:r>
              <a:rPr lang="ca-ES" dirty="0">
                <a:latin typeface="Arial" charset="0"/>
                <a:cs typeface="Times New Roman" pitchFamily="18" charset="0"/>
              </a:rPr>
              <a:t> CB1.</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xvi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El mecanisme pel qual pot produir vasoconstricció pulmonar no està del tot clar. S’ha suggerit un mecanisme mitjançat per la via de la </a:t>
            </a:r>
            <a:r>
              <a:rPr lang="ca-ES" dirty="0" err="1">
                <a:latin typeface="Arial" charset="0"/>
                <a:cs typeface="Times New Roman" pitchFamily="18" charset="0"/>
              </a:rPr>
              <a:t>ciclooxigenasa</a:t>
            </a:r>
            <a:r>
              <a:rPr lang="ca-ES" dirty="0">
                <a:latin typeface="Arial" charset="0"/>
                <a:cs typeface="Times New Roman" pitchFamily="18" charset="0"/>
              </a:rPr>
              <a:t> 2.</a:t>
            </a:r>
            <a:endParaRPr lang="ca-ES" b="1" dirty="0">
              <a:latin typeface="Arial" charset="0"/>
              <a:cs typeface="Times New Roman" pitchFamily="18" charset="0"/>
            </a:endParaRPr>
          </a:p>
          <a:p>
            <a:pPr algn="just"/>
            <a:r>
              <a:rPr lang="ca-ES" dirty="0">
                <a:latin typeface="Arial" charset="0"/>
                <a:cs typeface="Times New Roman" pitchFamily="18" charset="0"/>
              </a:rPr>
              <a:t> </a:t>
            </a:r>
          </a:p>
          <a:p>
            <a:pPr algn="just"/>
            <a:r>
              <a:rPr lang="ca-ES" dirty="0">
                <a:latin typeface="Arial" charset="0"/>
                <a:cs typeface="Times New Roman" pitchFamily="18" charset="0"/>
              </a:rPr>
              <a:t>En el sistema reproductor participaria en mecanismes de fertilitat durant el període de </a:t>
            </a:r>
            <a:r>
              <a:rPr lang="ca-ES" dirty="0" err="1">
                <a:latin typeface="Arial" charset="0"/>
                <a:cs typeface="Times New Roman" pitchFamily="18" charset="0"/>
              </a:rPr>
              <a:t>preimplantació</a:t>
            </a:r>
            <a:r>
              <a:rPr lang="ca-ES" dirty="0">
                <a:latin typeface="Arial" charset="0"/>
                <a:cs typeface="Times New Roman" pitchFamily="18" charset="0"/>
              </a:rPr>
              <a:t> embrionària.</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xvii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En un estudi observacional amb 120 dones embarassades de 8 setmanes, de les quals 7 van avortar posteriorment,  es va observar que l’activitat de la FAAH hidrolasa de </a:t>
            </a:r>
            <a:r>
              <a:rPr lang="ca-ES" dirty="0" err="1">
                <a:latin typeface="Arial" charset="0"/>
                <a:cs typeface="Times New Roman" pitchFamily="18" charset="0"/>
              </a:rPr>
              <a:t>l’anandamida</a:t>
            </a:r>
            <a:r>
              <a:rPr lang="ca-ES" dirty="0">
                <a:latin typeface="Arial" charset="0"/>
                <a:cs typeface="Times New Roman" pitchFamily="18" charset="0"/>
              </a:rPr>
              <a:t> era menor en les 7 dones que van avortar. Aquests resultats suggereixen que el sistema cannabinoide participaria d’alguna manera en la regulació de la fertilitat humana i la gestació a terme.</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xviii</a:t>
            </a:r>
            <a:r>
              <a:rPr lang="ca-ES" u="sng" dirty="0">
                <a:solidFill>
                  <a:srgbClr val="800080"/>
                </a:solidFill>
                <a:latin typeface="Arial" charset="0"/>
                <a:cs typeface="Times New Roman" pitchFamily="18" charset="0"/>
                <a:hlinkClick r:id="" action="ppaction://noaction"/>
              </a:rPr>
              <a:t>]</a:t>
            </a:r>
            <a:endParaRPr lang="ca-ES" dirty="0">
              <a:latin typeface="Arial" charset="0"/>
              <a:cs typeface="Times New Roman" pitchFamily="18" charset="0"/>
            </a:endParaRPr>
          </a:p>
          <a:p>
            <a:pPr algn="just"/>
            <a:r>
              <a:rPr lang="ca-ES" dirty="0">
                <a:latin typeface="Arial" charset="0"/>
                <a:cs typeface="Times New Roman" pitchFamily="18" charset="0"/>
              </a:rPr>
              <a:t> </a:t>
            </a:r>
          </a:p>
          <a:p>
            <a:pPr algn="just"/>
            <a:r>
              <a:rPr lang="ca-ES" dirty="0">
                <a:latin typeface="Arial" charset="0"/>
                <a:cs typeface="Times New Roman" pitchFamily="18" charset="0"/>
              </a:rPr>
              <a:t>En definitiva, sembla que el sistema cannabinoide és un complex modulador que és paral·lel, en algunes funcions, al sistema </a:t>
            </a:r>
            <a:r>
              <a:rPr lang="ca-ES" dirty="0" err="1">
                <a:latin typeface="Arial" charset="0"/>
                <a:cs typeface="Times New Roman" pitchFamily="18" charset="0"/>
              </a:rPr>
              <a:t>opioide</a:t>
            </a:r>
            <a:r>
              <a:rPr lang="ca-ES" dirty="0">
                <a:latin typeface="Arial" charset="0"/>
                <a:cs typeface="Times New Roman" pitchFamily="18" charset="0"/>
              </a:rPr>
              <a:t>, però anàleg, per les seves propietats bioquímiques, a altres mediadors </a:t>
            </a:r>
            <a:r>
              <a:rPr lang="ca-ES" dirty="0" err="1">
                <a:latin typeface="Arial" charset="0"/>
                <a:cs typeface="Times New Roman" pitchFamily="18" charset="0"/>
              </a:rPr>
              <a:t>lipídics</a:t>
            </a:r>
            <a:r>
              <a:rPr lang="ca-ES" dirty="0">
                <a:latin typeface="Arial" charset="0"/>
                <a:cs typeface="Times New Roman" pitchFamily="18" charset="0"/>
              </a:rPr>
              <a:t> com els eicosanoides.</a:t>
            </a:r>
            <a:r>
              <a:rPr lang="ca-ES" baseline="30000" dirty="0">
                <a:latin typeface="Arial" charset="0"/>
                <a:cs typeface="Times New Roman" pitchFamily="18" charset="0"/>
              </a:rPr>
              <a:t>74</a:t>
            </a:r>
            <a:endParaRPr lang="ca-ES" dirty="0">
              <a:latin typeface="Arial" charset="0"/>
              <a:cs typeface="Times New Roman" pitchFamily="18" charset="0"/>
            </a:endParaRPr>
          </a:p>
          <a:p>
            <a:pPr algn="just"/>
            <a:r>
              <a:rPr lang="ca-ES" dirty="0"/>
              <a:t/>
            </a:r>
            <a:br>
              <a:rPr lang="ca-ES" dirty="0"/>
            </a:br>
            <a:r>
              <a:rPr lang="ca-ES" u="sng" dirty="0">
                <a:solidFill>
                  <a:srgbClr val="800080"/>
                </a:solidFill>
                <a:latin typeface="Arial" charset="0"/>
                <a:cs typeface="Arial" charset="0"/>
                <a:hlinkClick r:id="" action="ppaction://noaction"/>
              </a:rPr>
              <a:t>[i]</a:t>
            </a:r>
            <a:r>
              <a:rPr lang="en-GB" dirty="0">
                <a:latin typeface="Arial" charset="0"/>
                <a:cs typeface="Arial" charset="0"/>
              </a:rPr>
              <a:t> 	</a:t>
            </a:r>
            <a:r>
              <a:rPr lang="ca-ES" dirty="0">
                <a:latin typeface="Arial" charset="0"/>
                <a:cs typeface="Arial" charset="0"/>
              </a:rPr>
              <a:t>Ameri A. The </a:t>
            </a:r>
            <a:r>
              <a:rPr lang="ca-ES" dirty="0" err="1">
                <a:latin typeface="Arial" charset="0"/>
                <a:cs typeface="Arial" charset="0"/>
              </a:rPr>
              <a:t>effects</a:t>
            </a:r>
            <a:r>
              <a:rPr lang="ca-ES" dirty="0">
                <a:latin typeface="Arial" charset="0"/>
                <a:cs typeface="Arial" charset="0"/>
              </a:rPr>
              <a:t> of </a:t>
            </a:r>
            <a:r>
              <a:rPr lang="ca-ES" dirty="0" err="1">
                <a:latin typeface="Arial" charset="0"/>
                <a:cs typeface="Arial" charset="0"/>
              </a:rPr>
              <a:t>cannabinoids</a:t>
            </a:r>
            <a:r>
              <a:rPr lang="ca-ES" dirty="0">
                <a:latin typeface="Arial" charset="0"/>
                <a:cs typeface="Arial" charset="0"/>
              </a:rPr>
              <a:t> on </a:t>
            </a:r>
            <a:r>
              <a:rPr lang="ca-ES" dirty="0" err="1">
                <a:latin typeface="Arial" charset="0"/>
                <a:cs typeface="Arial" charset="0"/>
              </a:rPr>
              <a:t>the</a:t>
            </a:r>
            <a:r>
              <a:rPr lang="ca-ES" dirty="0">
                <a:latin typeface="Arial" charset="0"/>
                <a:cs typeface="Arial" charset="0"/>
              </a:rPr>
              <a:t> </a:t>
            </a:r>
            <a:r>
              <a:rPr lang="ca-ES" dirty="0" err="1">
                <a:latin typeface="Arial" charset="0"/>
                <a:cs typeface="Arial" charset="0"/>
              </a:rPr>
              <a:t>brain</a:t>
            </a:r>
            <a:r>
              <a:rPr lang="ca-ES" dirty="0">
                <a:latin typeface="Arial" charset="0"/>
                <a:cs typeface="Arial" charset="0"/>
              </a:rPr>
              <a:t>. </a:t>
            </a:r>
            <a:r>
              <a:rPr lang="ca-ES" dirty="0" err="1">
                <a:latin typeface="Arial" charset="0"/>
                <a:cs typeface="Arial" charset="0"/>
              </a:rPr>
              <a:t>Prog</a:t>
            </a:r>
            <a:r>
              <a:rPr lang="ca-ES" dirty="0">
                <a:latin typeface="Arial" charset="0"/>
                <a:cs typeface="Arial" charset="0"/>
              </a:rPr>
              <a:t> </a:t>
            </a:r>
            <a:r>
              <a:rPr lang="ca-ES" dirty="0" err="1">
                <a:latin typeface="Arial" charset="0"/>
                <a:cs typeface="Arial" charset="0"/>
              </a:rPr>
              <a:t>Neurobiol</a:t>
            </a:r>
            <a:r>
              <a:rPr lang="ca-ES" dirty="0">
                <a:latin typeface="Arial" charset="0"/>
                <a:cs typeface="Arial" charset="0"/>
              </a:rPr>
              <a:t> 1999; 58: 315-48.</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ii</a:t>
            </a:r>
            <a:r>
              <a:rPr lang="ca-ES" u="sng" dirty="0">
                <a:solidFill>
                  <a:srgbClr val="800080"/>
                </a:solidFill>
                <a:latin typeface="Arial" charset="0"/>
                <a:cs typeface="Arial" charset="0"/>
                <a:hlinkClick r:id="" action="ppaction://noaction"/>
              </a:rPr>
              <a:t>]</a:t>
            </a:r>
            <a:r>
              <a:rPr lang="en-GB" dirty="0">
                <a:latin typeface="Arial" charset="0"/>
                <a:cs typeface="Arial" charset="0"/>
              </a:rPr>
              <a:t> 	</a:t>
            </a:r>
            <a:r>
              <a:rPr lang="ca-ES" dirty="0">
                <a:latin typeface="Arial" charset="0"/>
                <a:cs typeface="Arial" charset="0"/>
              </a:rPr>
              <a:t>Porter AC, </a:t>
            </a:r>
            <a:r>
              <a:rPr lang="ca-ES" dirty="0" err="1">
                <a:latin typeface="Arial" charset="0"/>
                <a:cs typeface="Arial" charset="0"/>
              </a:rPr>
              <a:t>Felder</a:t>
            </a:r>
            <a:r>
              <a:rPr lang="ca-ES" dirty="0">
                <a:latin typeface="Arial" charset="0"/>
                <a:cs typeface="Arial" charset="0"/>
              </a:rPr>
              <a:t> CC. The </a:t>
            </a:r>
            <a:r>
              <a:rPr lang="ca-ES" dirty="0" err="1">
                <a:latin typeface="Arial" charset="0"/>
                <a:cs typeface="Arial" charset="0"/>
              </a:rPr>
              <a:t>endocannabinoid</a:t>
            </a:r>
            <a:r>
              <a:rPr lang="ca-ES" dirty="0">
                <a:latin typeface="Arial" charset="0"/>
                <a:cs typeface="Arial" charset="0"/>
              </a:rPr>
              <a:t> </a:t>
            </a:r>
            <a:r>
              <a:rPr lang="ca-ES" dirty="0" err="1">
                <a:latin typeface="Arial" charset="0"/>
                <a:cs typeface="Arial" charset="0"/>
              </a:rPr>
              <a:t>nervous</a:t>
            </a:r>
            <a:r>
              <a:rPr lang="ca-ES" dirty="0">
                <a:latin typeface="Arial" charset="0"/>
                <a:cs typeface="Arial" charset="0"/>
              </a:rPr>
              <a:t> </a:t>
            </a:r>
            <a:r>
              <a:rPr lang="ca-ES" dirty="0" err="1">
                <a:latin typeface="Arial" charset="0"/>
                <a:cs typeface="Arial" charset="0"/>
              </a:rPr>
              <a:t>sistem</a:t>
            </a:r>
            <a:r>
              <a:rPr lang="ca-ES" dirty="0">
                <a:latin typeface="Arial" charset="0"/>
                <a:cs typeface="Arial" charset="0"/>
              </a:rPr>
              <a:t>. </a:t>
            </a:r>
            <a:r>
              <a:rPr lang="ca-ES" dirty="0" err="1">
                <a:latin typeface="Arial" charset="0"/>
                <a:cs typeface="Arial" charset="0"/>
              </a:rPr>
              <a:t>Unique</a:t>
            </a:r>
            <a:r>
              <a:rPr lang="ca-ES" dirty="0">
                <a:latin typeface="Arial" charset="0"/>
                <a:cs typeface="Arial" charset="0"/>
              </a:rPr>
              <a:t> </a:t>
            </a:r>
            <a:r>
              <a:rPr lang="ca-ES" dirty="0" err="1">
                <a:latin typeface="Arial" charset="0"/>
                <a:cs typeface="Arial" charset="0"/>
              </a:rPr>
              <a:t>opportunities</a:t>
            </a:r>
            <a:r>
              <a:rPr lang="ca-ES" dirty="0">
                <a:latin typeface="Arial" charset="0"/>
                <a:cs typeface="Arial" charset="0"/>
              </a:rPr>
              <a:t> for </a:t>
            </a:r>
            <a:r>
              <a:rPr lang="ca-ES" dirty="0" err="1">
                <a:latin typeface="Arial" charset="0"/>
                <a:cs typeface="Arial" charset="0"/>
              </a:rPr>
              <a:t>therapeutic</a:t>
            </a:r>
            <a:r>
              <a:rPr lang="ca-ES" dirty="0">
                <a:latin typeface="Arial" charset="0"/>
                <a:cs typeface="Arial" charset="0"/>
              </a:rPr>
              <a:t> </a:t>
            </a:r>
            <a:r>
              <a:rPr lang="ca-ES" dirty="0" err="1">
                <a:latin typeface="Arial" charset="0"/>
                <a:cs typeface="Arial" charset="0"/>
              </a:rPr>
              <a:t>intervention</a:t>
            </a:r>
            <a:r>
              <a:rPr lang="ca-ES" dirty="0">
                <a:latin typeface="Arial" charset="0"/>
                <a:cs typeface="Arial" charset="0"/>
              </a:rPr>
              <a:t>. </a:t>
            </a:r>
            <a:r>
              <a:rPr lang="ca-ES" dirty="0" err="1">
                <a:latin typeface="Arial" charset="0"/>
                <a:cs typeface="Arial" charset="0"/>
              </a:rPr>
              <a:t>Pharmacol</a:t>
            </a:r>
            <a:r>
              <a:rPr lang="ca-ES" dirty="0">
                <a:latin typeface="Arial" charset="0"/>
                <a:cs typeface="Arial" charset="0"/>
              </a:rPr>
              <a:t> </a:t>
            </a:r>
            <a:r>
              <a:rPr lang="ca-ES" dirty="0" err="1">
                <a:latin typeface="Arial" charset="0"/>
                <a:cs typeface="Arial" charset="0"/>
              </a:rPr>
              <a:t>Ther</a:t>
            </a:r>
            <a:r>
              <a:rPr lang="ca-ES" dirty="0">
                <a:latin typeface="Arial" charset="0"/>
                <a:cs typeface="Arial" charset="0"/>
              </a:rPr>
              <a:t> 2001; 90: 45-60.</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iii</a:t>
            </a:r>
            <a:r>
              <a:rPr lang="ca-ES" u="sng" dirty="0">
                <a:solidFill>
                  <a:srgbClr val="800080"/>
                </a:solidFill>
                <a:latin typeface="Arial" charset="0"/>
                <a:cs typeface="Arial" charset="0"/>
                <a:hlinkClick r:id="" action="ppaction://noaction"/>
              </a:rPr>
              <a:t>]</a:t>
            </a:r>
            <a:r>
              <a:rPr lang="en-GB" dirty="0">
                <a:latin typeface="Arial" charset="0"/>
                <a:cs typeface="Arial" charset="0"/>
              </a:rPr>
              <a:t> 	</a:t>
            </a:r>
            <a:r>
              <a:rPr lang="ca-ES" dirty="0" err="1">
                <a:latin typeface="Arial" charset="0"/>
                <a:cs typeface="Arial" charset="0"/>
              </a:rPr>
              <a:t>Berdyshev</a:t>
            </a:r>
            <a:r>
              <a:rPr lang="ca-ES" dirty="0">
                <a:latin typeface="Arial" charset="0"/>
                <a:cs typeface="Arial" charset="0"/>
              </a:rPr>
              <a:t> EV. </a:t>
            </a:r>
            <a:r>
              <a:rPr lang="ca-ES" dirty="0" err="1">
                <a:latin typeface="Arial" charset="0"/>
                <a:cs typeface="Arial" charset="0"/>
              </a:rPr>
              <a:t>Cannabinoid</a:t>
            </a:r>
            <a:r>
              <a:rPr lang="ca-ES" dirty="0">
                <a:latin typeface="Arial" charset="0"/>
                <a:cs typeface="Arial" charset="0"/>
              </a:rPr>
              <a:t> receptors and </a:t>
            </a:r>
            <a:r>
              <a:rPr lang="ca-ES" dirty="0" err="1">
                <a:latin typeface="Arial" charset="0"/>
                <a:cs typeface="Arial" charset="0"/>
              </a:rPr>
              <a:t>the</a:t>
            </a:r>
            <a:r>
              <a:rPr lang="ca-ES" dirty="0">
                <a:latin typeface="Arial" charset="0"/>
                <a:cs typeface="Arial" charset="0"/>
              </a:rPr>
              <a:t> </a:t>
            </a:r>
            <a:r>
              <a:rPr lang="ca-ES" dirty="0" err="1">
                <a:latin typeface="Arial" charset="0"/>
                <a:cs typeface="Arial" charset="0"/>
              </a:rPr>
              <a:t>regulation</a:t>
            </a:r>
            <a:r>
              <a:rPr lang="ca-ES" dirty="0">
                <a:latin typeface="Arial" charset="0"/>
                <a:cs typeface="Arial" charset="0"/>
              </a:rPr>
              <a:t> of immune </a:t>
            </a:r>
            <a:r>
              <a:rPr lang="ca-ES" dirty="0" err="1">
                <a:latin typeface="Arial" charset="0"/>
                <a:cs typeface="Arial" charset="0"/>
              </a:rPr>
              <a:t>response</a:t>
            </a:r>
            <a:r>
              <a:rPr lang="ca-ES" dirty="0">
                <a:latin typeface="Arial" charset="0"/>
                <a:cs typeface="Arial" charset="0"/>
              </a:rPr>
              <a:t>. </a:t>
            </a:r>
            <a:r>
              <a:rPr lang="ca-ES" dirty="0" err="1">
                <a:latin typeface="Arial" charset="0"/>
                <a:cs typeface="Arial" charset="0"/>
              </a:rPr>
              <a:t>Chem</a:t>
            </a:r>
            <a:r>
              <a:rPr lang="ca-ES" dirty="0">
                <a:latin typeface="Arial" charset="0"/>
                <a:cs typeface="Arial" charset="0"/>
              </a:rPr>
              <a:t> </a:t>
            </a:r>
            <a:r>
              <a:rPr lang="ca-ES" dirty="0" err="1">
                <a:latin typeface="Arial" charset="0"/>
                <a:cs typeface="Arial" charset="0"/>
              </a:rPr>
              <a:t>Phys</a:t>
            </a:r>
            <a:r>
              <a:rPr lang="ca-ES" dirty="0">
                <a:latin typeface="Arial" charset="0"/>
                <a:cs typeface="Arial" charset="0"/>
              </a:rPr>
              <a:t> </a:t>
            </a:r>
            <a:r>
              <a:rPr lang="ca-ES" dirty="0" err="1">
                <a:latin typeface="Arial" charset="0"/>
                <a:cs typeface="Arial" charset="0"/>
              </a:rPr>
              <a:t>Lipids</a:t>
            </a:r>
            <a:r>
              <a:rPr lang="ca-ES" dirty="0">
                <a:latin typeface="Arial" charset="0"/>
                <a:cs typeface="Arial" charset="0"/>
              </a:rPr>
              <a:t> 2000; 108: 169-90.</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iv</a:t>
            </a:r>
            <a:r>
              <a:rPr lang="ca-ES" u="sng" dirty="0">
                <a:solidFill>
                  <a:srgbClr val="800080"/>
                </a:solidFill>
                <a:latin typeface="Arial" charset="0"/>
                <a:cs typeface="Arial" charset="0"/>
                <a:hlinkClick r:id="" action="ppaction://noaction"/>
              </a:rPr>
              <a:t>]</a:t>
            </a:r>
            <a:r>
              <a:rPr lang="en-GB" dirty="0">
                <a:latin typeface="Arial" charset="0"/>
                <a:cs typeface="Arial" charset="0"/>
              </a:rPr>
              <a:t> 	</a:t>
            </a:r>
            <a:r>
              <a:rPr lang="ca-ES" dirty="0" err="1">
                <a:latin typeface="Arial" charset="0"/>
                <a:cs typeface="Arial" charset="0"/>
              </a:rPr>
              <a:t>Klein</a:t>
            </a:r>
            <a:r>
              <a:rPr lang="ca-ES" dirty="0">
                <a:latin typeface="Arial" charset="0"/>
                <a:cs typeface="Arial" charset="0"/>
              </a:rPr>
              <a:t> TW. </a:t>
            </a:r>
            <a:r>
              <a:rPr lang="ca-ES" dirty="0" err="1">
                <a:latin typeface="Arial" charset="0"/>
                <a:cs typeface="Arial" charset="0"/>
              </a:rPr>
              <a:t>Cannabinoid</a:t>
            </a:r>
            <a:r>
              <a:rPr lang="ca-ES" dirty="0">
                <a:latin typeface="Arial" charset="0"/>
                <a:cs typeface="Arial" charset="0"/>
              </a:rPr>
              <a:t> receptors and </a:t>
            </a:r>
            <a:r>
              <a:rPr lang="ca-ES" dirty="0" err="1">
                <a:latin typeface="Arial" charset="0"/>
                <a:cs typeface="Arial" charset="0"/>
              </a:rPr>
              <a:t>immunity</a:t>
            </a:r>
            <a:r>
              <a:rPr lang="ca-ES" dirty="0">
                <a:latin typeface="Arial" charset="0"/>
                <a:cs typeface="Arial" charset="0"/>
              </a:rPr>
              <a:t>. </a:t>
            </a:r>
            <a:r>
              <a:rPr lang="ca-ES" dirty="0" err="1">
                <a:latin typeface="Arial" charset="0"/>
                <a:cs typeface="Arial" charset="0"/>
              </a:rPr>
              <a:t>Immunol</a:t>
            </a:r>
            <a:r>
              <a:rPr lang="ca-ES" dirty="0">
                <a:latin typeface="Arial" charset="0"/>
                <a:cs typeface="Arial" charset="0"/>
              </a:rPr>
              <a:t> </a:t>
            </a:r>
            <a:r>
              <a:rPr lang="ca-ES" dirty="0" err="1">
                <a:latin typeface="Arial" charset="0"/>
                <a:cs typeface="Arial" charset="0"/>
              </a:rPr>
              <a:t>Today</a:t>
            </a:r>
            <a:r>
              <a:rPr lang="ca-ES" dirty="0">
                <a:latin typeface="Arial" charset="0"/>
                <a:cs typeface="Arial" charset="0"/>
              </a:rPr>
              <a:t> 1998; 19: 373-81.</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[v]</a:t>
            </a:r>
            <a:r>
              <a:rPr lang="en-GB" dirty="0">
                <a:latin typeface="Arial" charset="0"/>
                <a:cs typeface="Arial" charset="0"/>
              </a:rPr>
              <a:t> 	</a:t>
            </a:r>
            <a:r>
              <a:rPr lang="ca-ES" dirty="0" err="1">
                <a:latin typeface="Arial" charset="0"/>
                <a:cs typeface="Arial" charset="0"/>
              </a:rPr>
              <a:t>Kunos</a:t>
            </a:r>
            <a:r>
              <a:rPr lang="ca-ES" dirty="0">
                <a:latin typeface="Arial" charset="0"/>
                <a:cs typeface="Arial" charset="0"/>
              </a:rPr>
              <a:t> G, </a:t>
            </a:r>
            <a:r>
              <a:rPr lang="ca-ES" dirty="0" err="1">
                <a:latin typeface="Arial" charset="0"/>
                <a:cs typeface="Arial" charset="0"/>
              </a:rPr>
              <a:t>Jarai</a:t>
            </a:r>
            <a:r>
              <a:rPr lang="ca-ES" dirty="0">
                <a:latin typeface="Arial" charset="0"/>
                <a:cs typeface="Arial" charset="0"/>
              </a:rPr>
              <a:t> Z, </a:t>
            </a:r>
            <a:r>
              <a:rPr lang="ca-ES" dirty="0" err="1">
                <a:latin typeface="Arial" charset="0"/>
                <a:cs typeface="Arial" charset="0"/>
              </a:rPr>
              <a:t>Batkai</a:t>
            </a:r>
            <a:r>
              <a:rPr lang="ca-ES" dirty="0">
                <a:latin typeface="Arial" charset="0"/>
                <a:cs typeface="Arial" charset="0"/>
              </a:rPr>
              <a:t> S, </a:t>
            </a:r>
            <a:r>
              <a:rPr lang="ca-ES" dirty="0" err="1">
                <a:latin typeface="Arial" charset="0"/>
                <a:cs typeface="Arial" charset="0"/>
              </a:rPr>
              <a:t>Goparaju</a:t>
            </a:r>
            <a:r>
              <a:rPr lang="ca-ES" dirty="0">
                <a:latin typeface="Arial" charset="0"/>
                <a:cs typeface="Arial" charset="0"/>
              </a:rPr>
              <a:t> SK, </a:t>
            </a:r>
            <a:r>
              <a:rPr lang="ca-ES" dirty="0" err="1">
                <a:latin typeface="Arial" charset="0"/>
                <a:cs typeface="Arial" charset="0"/>
              </a:rPr>
              <a:t>Ishac</a:t>
            </a:r>
            <a:r>
              <a:rPr lang="ca-ES" dirty="0">
                <a:latin typeface="Arial" charset="0"/>
                <a:cs typeface="Arial" charset="0"/>
              </a:rPr>
              <a:t> EJ, </a:t>
            </a:r>
            <a:r>
              <a:rPr lang="ca-ES" dirty="0" err="1">
                <a:latin typeface="Arial" charset="0"/>
                <a:cs typeface="Arial" charset="0"/>
              </a:rPr>
              <a:t>Liu</a:t>
            </a:r>
            <a:r>
              <a:rPr lang="ca-ES" dirty="0">
                <a:latin typeface="Arial" charset="0"/>
                <a:cs typeface="Arial" charset="0"/>
              </a:rPr>
              <a:t> J, </a:t>
            </a:r>
            <a:r>
              <a:rPr lang="ca-ES" dirty="0" err="1">
                <a:latin typeface="Arial" charset="0"/>
                <a:cs typeface="Arial" charset="0"/>
              </a:rPr>
              <a:t>Wang</a:t>
            </a:r>
            <a:r>
              <a:rPr lang="ca-ES" dirty="0">
                <a:latin typeface="Arial" charset="0"/>
                <a:cs typeface="Arial" charset="0"/>
              </a:rPr>
              <a:t> L, Wagner JA. </a:t>
            </a:r>
            <a:r>
              <a:rPr lang="ca-ES" dirty="0" err="1">
                <a:latin typeface="Arial" charset="0"/>
                <a:cs typeface="Arial" charset="0"/>
              </a:rPr>
              <a:t>Endocannabinoids</a:t>
            </a:r>
            <a:r>
              <a:rPr lang="ca-ES" dirty="0">
                <a:latin typeface="Arial" charset="0"/>
                <a:cs typeface="Arial" charset="0"/>
              </a:rPr>
              <a:t> as cardiovascular </a:t>
            </a:r>
            <a:r>
              <a:rPr lang="ca-ES" dirty="0" err="1">
                <a:latin typeface="Arial" charset="0"/>
                <a:cs typeface="Arial" charset="0"/>
              </a:rPr>
              <a:t>modulators</a:t>
            </a:r>
            <a:r>
              <a:rPr lang="ca-ES" dirty="0">
                <a:latin typeface="Arial" charset="0"/>
                <a:cs typeface="Arial" charset="0"/>
              </a:rPr>
              <a:t>. </a:t>
            </a:r>
            <a:r>
              <a:rPr lang="ca-ES" dirty="0" err="1">
                <a:latin typeface="Arial" charset="0"/>
                <a:cs typeface="Arial" charset="0"/>
              </a:rPr>
              <a:t>Chem</a:t>
            </a:r>
            <a:r>
              <a:rPr lang="ca-ES" dirty="0">
                <a:latin typeface="Arial" charset="0"/>
                <a:cs typeface="Arial" charset="0"/>
              </a:rPr>
              <a:t> </a:t>
            </a:r>
            <a:r>
              <a:rPr lang="ca-ES" dirty="0" err="1">
                <a:latin typeface="Arial" charset="0"/>
                <a:cs typeface="Arial" charset="0"/>
              </a:rPr>
              <a:t>Phys</a:t>
            </a:r>
            <a:r>
              <a:rPr lang="ca-ES" dirty="0">
                <a:latin typeface="Arial" charset="0"/>
                <a:cs typeface="Arial" charset="0"/>
              </a:rPr>
              <a:t> </a:t>
            </a:r>
            <a:r>
              <a:rPr lang="ca-ES" dirty="0" err="1">
                <a:latin typeface="Arial" charset="0"/>
                <a:cs typeface="Arial" charset="0"/>
              </a:rPr>
              <a:t>Lipids</a:t>
            </a:r>
            <a:r>
              <a:rPr lang="ca-ES" dirty="0">
                <a:latin typeface="Arial" charset="0"/>
                <a:cs typeface="Arial" charset="0"/>
              </a:rPr>
              <a:t> 2000; 108; 159-68.</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[vi]</a:t>
            </a:r>
            <a:r>
              <a:rPr lang="en-GB" dirty="0">
                <a:latin typeface="Arial" charset="0"/>
                <a:cs typeface="Arial" charset="0"/>
              </a:rPr>
              <a:t> 	</a:t>
            </a:r>
            <a:r>
              <a:rPr lang="ca-ES" dirty="0">
                <a:latin typeface="Arial" charset="0"/>
                <a:cs typeface="Arial" charset="0"/>
              </a:rPr>
              <a:t>Paria BC, </a:t>
            </a:r>
            <a:r>
              <a:rPr lang="ca-ES" dirty="0" err="1">
                <a:latin typeface="Arial" charset="0"/>
                <a:cs typeface="Arial" charset="0"/>
              </a:rPr>
              <a:t>Dey</a:t>
            </a:r>
            <a:r>
              <a:rPr lang="ca-ES" dirty="0">
                <a:latin typeface="Arial" charset="0"/>
                <a:cs typeface="Arial" charset="0"/>
              </a:rPr>
              <a:t> SK. </a:t>
            </a:r>
            <a:r>
              <a:rPr lang="ca-ES" dirty="0" err="1">
                <a:latin typeface="Arial" charset="0"/>
                <a:cs typeface="Arial" charset="0"/>
              </a:rPr>
              <a:t>Ligand-receptor</a:t>
            </a:r>
            <a:r>
              <a:rPr lang="ca-ES" dirty="0">
                <a:latin typeface="Arial" charset="0"/>
                <a:cs typeface="Arial" charset="0"/>
              </a:rPr>
              <a:t> </a:t>
            </a:r>
            <a:r>
              <a:rPr lang="ca-ES" dirty="0" err="1">
                <a:latin typeface="Arial" charset="0"/>
                <a:cs typeface="Arial" charset="0"/>
              </a:rPr>
              <a:t>signalling</a:t>
            </a:r>
            <a:r>
              <a:rPr lang="ca-ES" dirty="0">
                <a:latin typeface="Arial" charset="0"/>
                <a:cs typeface="Arial" charset="0"/>
              </a:rPr>
              <a:t> </a:t>
            </a:r>
            <a:r>
              <a:rPr lang="ca-ES" dirty="0" err="1">
                <a:latin typeface="Arial" charset="0"/>
                <a:cs typeface="Arial" charset="0"/>
              </a:rPr>
              <a:t>with</a:t>
            </a:r>
            <a:r>
              <a:rPr lang="ca-ES" dirty="0">
                <a:latin typeface="Arial" charset="0"/>
                <a:cs typeface="Arial" charset="0"/>
              </a:rPr>
              <a:t> </a:t>
            </a:r>
            <a:r>
              <a:rPr lang="ca-ES" dirty="0" err="1">
                <a:latin typeface="Arial" charset="0"/>
                <a:cs typeface="Arial" charset="0"/>
              </a:rPr>
              <a:t>endocannabinoids</a:t>
            </a:r>
            <a:r>
              <a:rPr lang="ca-ES" dirty="0">
                <a:latin typeface="Arial" charset="0"/>
                <a:cs typeface="Arial" charset="0"/>
              </a:rPr>
              <a:t> in </a:t>
            </a:r>
            <a:r>
              <a:rPr lang="ca-ES" dirty="0" err="1">
                <a:latin typeface="Arial" charset="0"/>
                <a:cs typeface="Arial" charset="0"/>
              </a:rPr>
              <a:t>preimplantation</a:t>
            </a:r>
            <a:r>
              <a:rPr lang="ca-ES" dirty="0">
                <a:latin typeface="Arial" charset="0"/>
                <a:cs typeface="Arial" charset="0"/>
              </a:rPr>
              <a:t> </a:t>
            </a:r>
            <a:r>
              <a:rPr lang="ca-ES" dirty="0" err="1">
                <a:latin typeface="Arial" charset="0"/>
                <a:cs typeface="Arial" charset="0"/>
              </a:rPr>
              <a:t>embryo</a:t>
            </a:r>
            <a:r>
              <a:rPr lang="ca-ES" dirty="0">
                <a:latin typeface="Arial" charset="0"/>
                <a:cs typeface="Arial" charset="0"/>
              </a:rPr>
              <a:t> </a:t>
            </a:r>
            <a:r>
              <a:rPr lang="ca-ES" dirty="0" err="1">
                <a:latin typeface="Arial" charset="0"/>
                <a:cs typeface="Arial" charset="0"/>
              </a:rPr>
              <a:t>development</a:t>
            </a:r>
            <a:r>
              <a:rPr lang="ca-ES" dirty="0">
                <a:latin typeface="Arial" charset="0"/>
                <a:cs typeface="Arial" charset="0"/>
              </a:rPr>
              <a:t> and </a:t>
            </a:r>
            <a:r>
              <a:rPr lang="ca-ES" dirty="0" err="1">
                <a:latin typeface="Arial" charset="0"/>
                <a:cs typeface="Arial" charset="0"/>
              </a:rPr>
              <a:t>implantation</a:t>
            </a:r>
            <a:r>
              <a:rPr lang="ca-ES" dirty="0">
                <a:latin typeface="Arial" charset="0"/>
                <a:cs typeface="Arial" charset="0"/>
              </a:rPr>
              <a:t>. </a:t>
            </a:r>
            <a:r>
              <a:rPr lang="ca-ES" dirty="0" err="1">
                <a:latin typeface="Arial" charset="0"/>
                <a:cs typeface="Arial" charset="0"/>
              </a:rPr>
              <a:t>Chem</a:t>
            </a:r>
            <a:r>
              <a:rPr lang="ca-ES" dirty="0">
                <a:latin typeface="Arial" charset="0"/>
                <a:cs typeface="Arial" charset="0"/>
              </a:rPr>
              <a:t> </a:t>
            </a:r>
            <a:r>
              <a:rPr lang="ca-ES" dirty="0" err="1">
                <a:latin typeface="Arial" charset="0"/>
                <a:cs typeface="Arial" charset="0"/>
              </a:rPr>
              <a:t>Phys</a:t>
            </a:r>
            <a:r>
              <a:rPr lang="ca-ES" dirty="0">
                <a:latin typeface="Arial" charset="0"/>
                <a:cs typeface="Arial" charset="0"/>
              </a:rPr>
              <a:t> </a:t>
            </a:r>
            <a:r>
              <a:rPr lang="ca-ES" dirty="0" err="1">
                <a:latin typeface="Arial" charset="0"/>
                <a:cs typeface="Arial" charset="0"/>
              </a:rPr>
              <a:t>Lipids</a:t>
            </a:r>
            <a:r>
              <a:rPr lang="ca-ES" dirty="0">
                <a:latin typeface="Arial" charset="0"/>
                <a:cs typeface="Arial" charset="0"/>
              </a:rPr>
              <a:t> 2000; 108; 211-20. </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vii</a:t>
            </a:r>
            <a:r>
              <a:rPr lang="ca-ES" u="sng" dirty="0">
                <a:solidFill>
                  <a:srgbClr val="800080"/>
                </a:solidFill>
                <a:latin typeface="Arial" charset="0"/>
                <a:cs typeface="Arial" charset="0"/>
                <a:hlinkClick r:id="" action="ppaction://noaction"/>
              </a:rPr>
              <a:t>]</a:t>
            </a:r>
            <a:r>
              <a:rPr lang="en-GB" dirty="0">
                <a:latin typeface="Arial" charset="0"/>
                <a:cs typeface="Arial" charset="0"/>
              </a:rPr>
              <a:t> 	</a:t>
            </a:r>
            <a:r>
              <a:rPr lang="ca-ES" dirty="0" err="1">
                <a:latin typeface="Arial" charset="0"/>
                <a:cs typeface="Arial" charset="0"/>
              </a:rPr>
              <a:t>Giuffrida</a:t>
            </a:r>
            <a:r>
              <a:rPr lang="ca-ES" dirty="0">
                <a:latin typeface="Arial" charset="0"/>
                <a:cs typeface="Arial" charset="0"/>
              </a:rPr>
              <a:t> A, </a:t>
            </a:r>
            <a:r>
              <a:rPr lang="ca-ES" dirty="0" err="1">
                <a:latin typeface="Arial" charset="0"/>
                <a:cs typeface="Arial" charset="0"/>
              </a:rPr>
              <a:t>Piomelli</a:t>
            </a:r>
            <a:r>
              <a:rPr lang="ca-ES" dirty="0">
                <a:latin typeface="Arial" charset="0"/>
                <a:cs typeface="Arial" charset="0"/>
              </a:rPr>
              <a:t> D. The </a:t>
            </a:r>
            <a:r>
              <a:rPr lang="ca-ES" dirty="0" err="1">
                <a:latin typeface="Arial" charset="0"/>
                <a:cs typeface="Arial" charset="0"/>
              </a:rPr>
              <a:t>endocannabinoid</a:t>
            </a:r>
            <a:r>
              <a:rPr lang="ca-ES" dirty="0">
                <a:latin typeface="Arial" charset="0"/>
                <a:cs typeface="Arial" charset="0"/>
              </a:rPr>
              <a:t> </a:t>
            </a:r>
            <a:r>
              <a:rPr lang="ca-ES" dirty="0" err="1">
                <a:latin typeface="Arial" charset="0"/>
                <a:cs typeface="Arial" charset="0"/>
              </a:rPr>
              <a:t>system</a:t>
            </a:r>
            <a:r>
              <a:rPr lang="ca-ES" dirty="0">
                <a:latin typeface="Arial" charset="0"/>
                <a:cs typeface="Arial" charset="0"/>
              </a:rPr>
              <a:t>: a </a:t>
            </a:r>
            <a:r>
              <a:rPr lang="ca-ES" dirty="0" err="1">
                <a:latin typeface="Arial" charset="0"/>
                <a:cs typeface="Arial" charset="0"/>
              </a:rPr>
              <a:t>physiological</a:t>
            </a:r>
            <a:r>
              <a:rPr lang="ca-ES" dirty="0">
                <a:latin typeface="Arial" charset="0"/>
                <a:cs typeface="Arial" charset="0"/>
              </a:rPr>
              <a:t> </a:t>
            </a:r>
            <a:r>
              <a:rPr lang="ca-ES" dirty="0" err="1">
                <a:latin typeface="Arial" charset="0"/>
                <a:cs typeface="Arial" charset="0"/>
              </a:rPr>
              <a:t>perspective</a:t>
            </a:r>
            <a:r>
              <a:rPr lang="ca-ES" dirty="0">
                <a:latin typeface="Arial" charset="0"/>
                <a:cs typeface="Arial" charset="0"/>
              </a:rPr>
              <a:t> on </a:t>
            </a:r>
            <a:r>
              <a:rPr lang="ca-ES" dirty="0" err="1">
                <a:latin typeface="Arial" charset="0"/>
                <a:cs typeface="Arial" charset="0"/>
              </a:rPr>
              <a:t>its</a:t>
            </a:r>
            <a:r>
              <a:rPr lang="ca-ES" dirty="0">
                <a:latin typeface="Arial" charset="0"/>
                <a:cs typeface="Arial" charset="0"/>
              </a:rPr>
              <a:t> </a:t>
            </a:r>
            <a:r>
              <a:rPr lang="ca-ES" dirty="0" err="1">
                <a:latin typeface="Arial" charset="0"/>
                <a:cs typeface="Arial" charset="0"/>
              </a:rPr>
              <a:t>role</a:t>
            </a:r>
            <a:r>
              <a:rPr lang="ca-ES" dirty="0">
                <a:latin typeface="Arial" charset="0"/>
                <a:cs typeface="Arial" charset="0"/>
              </a:rPr>
              <a:t> in psicomotor control. </a:t>
            </a:r>
            <a:r>
              <a:rPr lang="ca-ES" dirty="0" err="1">
                <a:latin typeface="Arial" charset="0"/>
                <a:cs typeface="Arial" charset="0"/>
              </a:rPr>
              <a:t>Chem</a:t>
            </a:r>
            <a:r>
              <a:rPr lang="ca-ES" dirty="0">
                <a:latin typeface="Arial" charset="0"/>
                <a:cs typeface="Arial" charset="0"/>
              </a:rPr>
              <a:t> </a:t>
            </a:r>
            <a:r>
              <a:rPr lang="ca-ES" dirty="0" err="1">
                <a:latin typeface="Arial" charset="0"/>
                <a:cs typeface="Arial" charset="0"/>
              </a:rPr>
              <a:t>Phys</a:t>
            </a:r>
            <a:r>
              <a:rPr lang="ca-ES" dirty="0">
                <a:latin typeface="Arial" charset="0"/>
                <a:cs typeface="Arial" charset="0"/>
              </a:rPr>
              <a:t> </a:t>
            </a:r>
            <a:r>
              <a:rPr lang="ca-ES" dirty="0" err="1">
                <a:latin typeface="Arial" charset="0"/>
                <a:cs typeface="Arial" charset="0"/>
              </a:rPr>
              <a:t>Lipids</a:t>
            </a:r>
            <a:r>
              <a:rPr lang="ca-ES" dirty="0">
                <a:latin typeface="Arial" charset="0"/>
                <a:cs typeface="Arial" charset="0"/>
              </a:rPr>
              <a:t>; 2000; 108: 151-58.</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viii</a:t>
            </a:r>
            <a:r>
              <a:rPr lang="ca-ES" u="sng" dirty="0">
                <a:solidFill>
                  <a:srgbClr val="800080"/>
                </a:solidFill>
                <a:latin typeface="Arial" charset="0"/>
                <a:cs typeface="Arial" charset="0"/>
                <a:hlinkClick r:id="" action="ppaction://noaction"/>
              </a:rPr>
              <a:t>]</a:t>
            </a:r>
            <a:r>
              <a:rPr lang="en-GB" dirty="0">
                <a:latin typeface="Arial" charset="0"/>
                <a:cs typeface="Arial" charset="0"/>
              </a:rPr>
              <a:t> 	</a:t>
            </a:r>
            <a:r>
              <a:rPr lang="ca-ES" dirty="0" err="1">
                <a:latin typeface="Arial" charset="0"/>
                <a:cs typeface="Arial" charset="0"/>
              </a:rPr>
              <a:t>Lichtman</a:t>
            </a:r>
            <a:r>
              <a:rPr lang="ca-ES" dirty="0">
                <a:latin typeface="Arial" charset="0"/>
                <a:cs typeface="Arial" charset="0"/>
              </a:rPr>
              <a:t> AH. SR141716A </a:t>
            </a:r>
            <a:r>
              <a:rPr lang="ca-ES" dirty="0" err="1">
                <a:latin typeface="Arial" charset="0"/>
                <a:cs typeface="Arial" charset="0"/>
              </a:rPr>
              <a:t>enhances</a:t>
            </a:r>
            <a:r>
              <a:rPr lang="ca-ES" dirty="0">
                <a:latin typeface="Arial" charset="0"/>
                <a:cs typeface="Arial" charset="0"/>
              </a:rPr>
              <a:t> </a:t>
            </a:r>
            <a:r>
              <a:rPr lang="ca-ES" dirty="0" err="1">
                <a:latin typeface="Arial" charset="0"/>
                <a:cs typeface="Arial" charset="0"/>
              </a:rPr>
              <a:t>spatial</a:t>
            </a:r>
            <a:r>
              <a:rPr lang="ca-ES" dirty="0">
                <a:latin typeface="Arial" charset="0"/>
                <a:cs typeface="Arial" charset="0"/>
              </a:rPr>
              <a:t> memory as </a:t>
            </a:r>
            <a:r>
              <a:rPr lang="ca-ES" dirty="0" err="1">
                <a:latin typeface="Arial" charset="0"/>
                <a:cs typeface="Arial" charset="0"/>
              </a:rPr>
              <a:t>assessed</a:t>
            </a:r>
            <a:r>
              <a:rPr lang="ca-ES" dirty="0">
                <a:latin typeface="Arial" charset="0"/>
                <a:cs typeface="Arial" charset="0"/>
              </a:rPr>
              <a:t> in a </a:t>
            </a:r>
            <a:r>
              <a:rPr lang="ca-ES" dirty="0" err="1">
                <a:latin typeface="Arial" charset="0"/>
                <a:cs typeface="Arial" charset="0"/>
              </a:rPr>
              <a:t>radial-arm</a:t>
            </a:r>
            <a:r>
              <a:rPr lang="ca-ES" dirty="0">
                <a:latin typeface="Arial" charset="0"/>
                <a:cs typeface="Arial" charset="0"/>
              </a:rPr>
              <a:t> </a:t>
            </a:r>
            <a:r>
              <a:rPr lang="ca-ES" dirty="0" err="1">
                <a:latin typeface="Arial" charset="0"/>
                <a:cs typeface="Arial" charset="0"/>
              </a:rPr>
              <a:t>maze</a:t>
            </a:r>
            <a:r>
              <a:rPr lang="ca-ES" dirty="0">
                <a:latin typeface="Arial" charset="0"/>
                <a:cs typeface="Arial" charset="0"/>
              </a:rPr>
              <a:t> </a:t>
            </a:r>
            <a:r>
              <a:rPr lang="ca-ES" dirty="0" err="1">
                <a:latin typeface="Arial" charset="0"/>
                <a:cs typeface="Arial" charset="0"/>
              </a:rPr>
              <a:t>task</a:t>
            </a:r>
            <a:r>
              <a:rPr lang="ca-ES" dirty="0">
                <a:latin typeface="Arial" charset="0"/>
                <a:cs typeface="Arial" charset="0"/>
              </a:rPr>
              <a:t> </a:t>
            </a:r>
            <a:r>
              <a:rPr lang="ca-ES" dirty="0" err="1">
                <a:latin typeface="Arial" charset="0"/>
                <a:cs typeface="Arial" charset="0"/>
              </a:rPr>
              <a:t>inrats</a:t>
            </a:r>
            <a:r>
              <a:rPr lang="ca-ES" dirty="0">
                <a:latin typeface="Arial" charset="0"/>
                <a:cs typeface="Arial" charset="0"/>
              </a:rPr>
              <a:t>. </a:t>
            </a:r>
            <a:r>
              <a:rPr lang="ca-ES" dirty="0" err="1">
                <a:latin typeface="Arial" charset="0"/>
                <a:cs typeface="Arial" charset="0"/>
              </a:rPr>
              <a:t>Eur</a:t>
            </a:r>
            <a:r>
              <a:rPr lang="ca-ES" dirty="0">
                <a:latin typeface="Arial" charset="0"/>
                <a:cs typeface="Arial" charset="0"/>
              </a:rPr>
              <a:t> J </a:t>
            </a:r>
            <a:r>
              <a:rPr lang="ca-ES" dirty="0" err="1">
                <a:latin typeface="Arial" charset="0"/>
                <a:cs typeface="Arial" charset="0"/>
              </a:rPr>
              <a:t>Pharmacol</a:t>
            </a:r>
            <a:r>
              <a:rPr lang="ca-ES" dirty="0">
                <a:latin typeface="Arial" charset="0"/>
                <a:cs typeface="Arial" charset="0"/>
              </a:rPr>
              <a:t> 2000; 404: 175-79.</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[ix]</a:t>
            </a:r>
            <a:r>
              <a:rPr lang="en-GB" dirty="0">
                <a:latin typeface="Arial" charset="0"/>
                <a:cs typeface="Arial" charset="0"/>
              </a:rPr>
              <a:t> 	</a:t>
            </a:r>
            <a:r>
              <a:rPr lang="en-GB" dirty="0" err="1">
                <a:latin typeface="Arial" charset="0"/>
                <a:cs typeface="Arial" charset="0"/>
              </a:rPr>
              <a:t>Mechoulam</a:t>
            </a:r>
            <a:r>
              <a:rPr lang="en-GB" dirty="0">
                <a:latin typeface="Arial" charset="0"/>
                <a:cs typeface="Arial" charset="0"/>
              </a:rPr>
              <a:t> R, </a:t>
            </a:r>
            <a:r>
              <a:rPr lang="en-GB" dirty="0" err="1">
                <a:latin typeface="Arial" charset="0"/>
                <a:cs typeface="Arial" charset="0"/>
              </a:rPr>
              <a:t>Fride</a:t>
            </a:r>
            <a:r>
              <a:rPr lang="en-GB" dirty="0">
                <a:latin typeface="Arial" charset="0"/>
                <a:cs typeface="Arial" charset="0"/>
              </a:rPr>
              <a:t> E, </a:t>
            </a:r>
            <a:r>
              <a:rPr lang="en-GB" dirty="0" err="1">
                <a:latin typeface="Arial" charset="0"/>
                <a:cs typeface="Arial" charset="0"/>
              </a:rPr>
              <a:t>Hanus</a:t>
            </a:r>
            <a:r>
              <a:rPr lang="en-GB" dirty="0">
                <a:latin typeface="Arial" charset="0"/>
                <a:cs typeface="Arial" charset="0"/>
              </a:rPr>
              <a:t> L, </a:t>
            </a:r>
            <a:r>
              <a:rPr lang="en-GB" dirty="0" err="1">
                <a:latin typeface="Arial" charset="0"/>
                <a:cs typeface="Arial" charset="0"/>
              </a:rPr>
              <a:t>Sheskin</a:t>
            </a:r>
            <a:r>
              <a:rPr lang="en-GB" dirty="0">
                <a:latin typeface="Arial" charset="0"/>
                <a:cs typeface="Arial" charset="0"/>
              </a:rPr>
              <a:t> T, </a:t>
            </a:r>
            <a:r>
              <a:rPr lang="en-GB" dirty="0" err="1">
                <a:latin typeface="Arial" charset="0"/>
                <a:cs typeface="Arial" charset="0"/>
              </a:rPr>
              <a:t>DiMarzo</a:t>
            </a:r>
            <a:r>
              <a:rPr lang="en-GB" dirty="0">
                <a:latin typeface="Arial" charset="0"/>
                <a:cs typeface="Arial" charset="0"/>
              </a:rPr>
              <a:t> V, </a:t>
            </a:r>
            <a:r>
              <a:rPr lang="en-GB" dirty="0" err="1">
                <a:latin typeface="Arial" charset="0"/>
                <a:cs typeface="Arial" charset="0"/>
              </a:rPr>
              <a:t>Bayewitch</a:t>
            </a:r>
            <a:r>
              <a:rPr lang="en-GB" dirty="0">
                <a:latin typeface="Arial" charset="0"/>
                <a:cs typeface="Arial" charset="0"/>
              </a:rPr>
              <a:t> M, Vogel Z. </a:t>
            </a:r>
            <a:r>
              <a:rPr lang="en-GB" dirty="0" err="1">
                <a:latin typeface="Arial" charset="0"/>
                <a:cs typeface="Arial" charset="0"/>
              </a:rPr>
              <a:t>Anandamide</a:t>
            </a:r>
            <a:r>
              <a:rPr lang="en-GB" dirty="0">
                <a:latin typeface="Arial" charset="0"/>
                <a:cs typeface="Arial" charset="0"/>
              </a:rPr>
              <a:t> may mediate sleep induction. </a:t>
            </a:r>
            <a:r>
              <a:rPr lang="ca-ES" dirty="0" err="1">
                <a:latin typeface="Arial" charset="0"/>
                <a:cs typeface="Arial" charset="0"/>
              </a:rPr>
              <a:t>Nature</a:t>
            </a:r>
            <a:r>
              <a:rPr lang="ca-ES" dirty="0">
                <a:latin typeface="Arial" charset="0"/>
                <a:cs typeface="Arial" charset="0"/>
              </a:rPr>
              <a:t> 1997; 389: 25-26.</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[x]</a:t>
            </a:r>
            <a:r>
              <a:rPr lang="en-GB" dirty="0">
                <a:latin typeface="Arial" charset="0"/>
                <a:cs typeface="Arial" charset="0"/>
              </a:rPr>
              <a:t> 	Gardner EL. </a:t>
            </a:r>
            <a:r>
              <a:rPr lang="en-GB" dirty="0" err="1">
                <a:latin typeface="Arial" charset="0"/>
                <a:cs typeface="Arial" charset="0"/>
              </a:rPr>
              <a:t>Cannabinoid</a:t>
            </a:r>
            <a:r>
              <a:rPr lang="en-GB" dirty="0">
                <a:latin typeface="Arial" charset="0"/>
                <a:cs typeface="Arial" charset="0"/>
              </a:rPr>
              <a:t> </a:t>
            </a:r>
            <a:r>
              <a:rPr lang="en-GB" dirty="0" err="1">
                <a:latin typeface="Arial" charset="0"/>
                <a:cs typeface="Arial" charset="0"/>
              </a:rPr>
              <a:t>interaccion</a:t>
            </a:r>
            <a:r>
              <a:rPr lang="en-GB" dirty="0">
                <a:latin typeface="Arial" charset="0"/>
                <a:cs typeface="Arial" charset="0"/>
              </a:rPr>
              <a:t> with brain reward systems-the neurobiological basis of </a:t>
            </a:r>
            <a:r>
              <a:rPr lang="en-GB" dirty="0" err="1">
                <a:latin typeface="Arial" charset="0"/>
                <a:cs typeface="Arial" charset="0"/>
              </a:rPr>
              <a:t>cannabinoid</a:t>
            </a:r>
            <a:r>
              <a:rPr lang="en-GB" dirty="0">
                <a:latin typeface="Arial" charset="0"/>
                <a:cs typeface="Arial" charset="0"/>
              </a:rPr>
              <a:t> abuse. En: Murphy LL, </a:t>
            </a:r>
            <a:r>
              <a:rPr lang="en-GB" dirty="0" err="1">
                <a:latin typeface="Arial" charset="0"/>
                <a:cs typeface="Arial" charset="0"/>
              </a:rPr>
              <a:t>Bertke</a:t>
            </a:r>
            <a:r>
              <a:rPr lang="en-GB" dirty="0">
                <a:latin typeface="Arial" charset="0"/>
                <a:cs typeface="Arial" charset="0"/>
              </a:rPr>
              <a:t> A. Marijuana/</a:t>
            </a:r>
            <a:r>
              <a:rPr lang="en-GB" dirty="0" err="1">
                <a:latin typeface="Arial" charset="0"/>
                <a:cs typeface="Arial" charset="0"/>
              </a:rPr>
              <a:t>cannabinoids</a:t>
            </a:r>
            <a:r>
              <a:rPr lang="en-GB" dirty="0">
                <a:latin typeface="Arial" charset="0"/>
                <a:cs typeface="Arial" charset="0"/>
              </a:rPr>
              <a:t>: Neurobiology and </a:t>
            </a:r>
            <a:r>
              <a:rPr lang="en-GB" dirty="0" err="1">
                <a:latin typeface="Arial" charset="0"/>
                <a:cs typeface="Arial" charset="0"/>
              </a:rPr>
              <a:t>neurophisiology</a:t>
            </a:r>
            <a:r>
              <a:rPr lang="en-GB" dirty="0">
                <a:latin typeface="Arial" charset="0"/>
                <a:cs typeface="Arial" charset="0"/>
              </a:rPr>
              <a:t>. New York: NY: CRC Press; 1992; 275-35.</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dirty="0">
                <a:latin typeface="Arial" charset="0"/>
                <a:cs typeface="Arial" charset="0"/>
              </a:rPr>
              <a:t>[</a:t>
            </a:r>
            <a:r>
              <a:rPr lang="ca-ES" dirty="0" err="1">
                <a:latin typeface="Arial" charset="0"/>
                <a:cs typeface="Arial" charset="0"/>
              </a:rPr>
              <a:t>xi</a:t>
            </a:r>
            <a:r>
              <a:rPr lang="ca-ES" dirty="0">
                <a:latin typeface="Arial" charset="0"/>
                <a:cs typeface="Arial" charset="0"/>
              </a:rPr>
              <a:t>]</a:t>
            </a:r>
            <a:r>
              <a:rPr lang="en-GB" dirty="0">
                <a:latin typeface="Arial" charset="0"/>
                <a:cs typeface="Arial" charset="0"/>
              </a:rPr>
              <a:t> 	Di </a:t>
            </a:r>
            <a:r>
              <a:rPr lang="en-GB" dirty="0" err="1">
                <a:latin typeface="Arial" charset="0"/>
                <a:cs typeface="Arial" charset="0"/>
              </a:rPr>
              <a:t>Marzo</a:t>
            </a:r>
            <a:r>
              <a:rPr lang="en-GB" dirty="0">
                <a:latin typeface="Arial" charset="0"/>
                <a:cs typeface="Arial" charset="0"/>
              </a:rPr>
              <a:t> V, </a:t>
            </a:r>
            <a:r>
              <a:rPr lang="en-GB" dirty="0" err="1">
                <a:latin typeface="Arial" charset="0"/>
                <a:cs typeface="Arial" charset="0"/>
              </a:rPr>
              <a:t>Goparaju</a:t>
            </a:r>
            <a:r>
              <a:rPr lang="en-GB" dirty="0">
                <a:latin typeface="Arial" charset="0"/>
                <a:cs typeface="Arial" charset="0"/>
              </a:rPr>
              <a:t> SK, Wang L, Liu J, </a:t>
            </a:r>
            <a:r>
              <a:rPr lang="en-GB" dirty="0" err="1">
                <a:latin typeface="Arial" charset="0"/>
                <a:cs typeface="Arial" charset="0"/>
              </a:rPr>
              <a:t>Batkai</a:t>
            </a:r>
            <a:r>
              <a:rPr lang="en-GB" dirty="0">
                <a:latin typeface="Arial" charset="0"/>
                <a:cs typeface="Arial" charset="0"/>
              </a:rPr>
              <a:t> S, </a:t>
            </a:r>
            <a:r>
              <a:rPr lang="en-GB" dirty="0" err="1">
                <a:latin typeface="Arial" charset="0"/>
                <a:cs typeface="Arial" charset="0"/>
              </a:rPr>
              <a:t>Jarai</a:t>
            </a:r>
            <a:r>
              <a:rPr lang="en-GB" dirty="0">
                <a:latin typeface="Arial" charset="0"/>
                <a:cs typeface="Arial" charset="0"/>
              </a:rPr>
              <a:t> Z </a:t>
            </a:r>
            <a:r>
              <a:rPr lang="en-GB" dirty="0" err="1">
                <a:latin typeface="Arial" charset="0"/>
                <a:cs typeface="Arial" charset="0"/>
              </a:rPr>
              <a:t>i</a:t>
            </a:r>
            <a:r>
              <a:rPr lang="en-GB" dirty="0">
                <a:latin typeface="Arial" charset="0"/>
                <a:cs typeface="Arial" charset="0"/>
              </a:rPr>
              <a:t> </a:t>
            </a:r>
            <a:r>
              <a:rPr lang="en-GB" dirty="0" err="1">
                <a:latin typeface="Arial" charset="0"/>
                <a:cs typeface="Arial" charset="0"/>
              </a:rPr>
              <a:t>col·ls</a:t>
            </a:r>
            <a:r>
              <a:rPr lang="ca-ES" dirty="0">
                <a:latin typeface="Arial" charset="0"/>
                <a:cs typeface="Arial" charset="0"/>
              </a:rPr>
              <a:t>. </a:t>
            </a:r>
            <a:r>
              <a:rPr lang="ca-ES" dirty="0" err="1">
                <a:latin typeface="Arial" charset="0"/>
                <a:cs typeface="Arial" charset="0"/>
              </a:rPr>
              <a:t>Leptin-regulated</a:t>
            </a:r>
            <a:r>
              <a:rPr lang="ca-ES" dirty="0">
                <a:latin typeface="Arial" charset="0"/>
                <a:cs typeface="Arial" charset="0"/>
              </a:rPr>
              <a:t> </a:t>
            </a:r>
            <a:r>
              <a:rPr lang="ca-ES" dirty="0" err="1">
                <a:latin typeface="Arial" charset="0"/>
                <a:cs typeface="Arial" charset="0"/>
              </a:rPr>
              <a:t>endocannabinoids</a:t>
            </a:r>
            <a:r>
              <a:rPr lang="ca-ES" dirty="0">
                <a:latin typeface="Arial" charset="0"/>
                <a:cs typeface="Arial" charset="0"/>
              </a:rPr>
              <a:t> </a:t>
            </a:r>
            <a:r>
              <a:rPr lang="ca-ES" dirty="0" err="1">
                <a:latin typeface="Arial" charset="0"/>
                <a:cs typeface="Arial" charset="0"/>
              </a:rPr>
              <a:t>are</a:t>
            </a:r>
            <a:r>
              <a:rPr lang="ca-ES" dirty="0">
                <a:latin typeface="Arial" charset="0"/>
                <a:cs typeface="Arial" charset="0"/>
              </a:rPr>
              <a:t> </a:t>
            </a:r>
            <a:r>
              <a:rPr lang="ca-ES" dirty="0" err="1">
                <a:latin typeface="Arial" charset="0"/>
                <a:cs typeface="Arial" charset="0"/>
              </a:rPr>
              <a:t>involved</a:t>
            </a:r>
            <a:r>
              <a:rPr lang="ca-ES" dirty="0">
                <a:latin typeface="Arial" charset="0"/>
                <a:cs typeface="Arial" charset="0"/>
              </a:rPr>
              <a:t> in </a:t>
            </a:r>
            <a:r>
              <a:rPr lang="ca-ES" dirty="0" err="1">
                <a:latin typeface="Arial" charset="0"/>
                <a:cs typeface="Arial" charset="0"/>
              </a:rPr>
              <a:t>maintaining</a:t>
            </a:r>
            <a:r>
              <a:rPr lang="ca-ES" dirty="0">
                <a:latin typeface="Arial" charset="0"/>
                <a:cs typeface="Arial" charset="0"/>
              </a:rPr>
              <a:t> </a:t>
            </a:r>
            <a:r>
              <a:rPr lang="ca-ES" dirty="0" err="1">
                <a:latin typeface="Arial" charset="0"/>
                <a:cs typeface="Arial" charset="0"/>
              </a:rPr>
              <a:t>food</a:t>
            </a:r>
            <a:r>
              <a:rPr lang="ca-ES" dirty="0">
                <a:latin typeface="Arial" charset="0"/>
                <a:cs typeface="Arial" charset="0"/>
              </a:rPr>
              <a:t> </a:t>
            </a:r>
            <a:r>
              <a:rPr lang="ca-ES" dirty="0" err="1">
                <a:latin typeface="Arial" charset="0"/>
                <a:cs typeface="Arial" charset="0"/>
              </a:rPr>
              <a:t>intake</a:t>
            </a:r>
            <a:r>
              <a:rPr lang="ca-ES" dirty="0">
                <a:latin typeface="Arial" charset="0"/>
                <a:cs typeface="Arial" charset="0"/>
              </a:rPr>
              <a:t>. </a:t>
            </a:r>
            <a:r>
              <a:rPr lang="ca-ES" dirty="0" err="1">
                <a:latin typeface="Arial" charset="0"/>
                <a:cs typeface="Arial" charset="0"/>
              </a:rPr>
              <a:t>Nature</a:t>
            </a:r>
            <a:r>
              <a:rPr lang="ca-ES" dirty="0">
                <a:latin typeface="Arial" charset="0"/>
                <a:cs typeface="Arial" charset="0"/>
              </a:rPr>
              <a:t> 2001; 410: 822-25. </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xii</a:t>
            </a:r>
            <a:r>
              <a:rPr lang="ca-ES" u="sng" dirty="0">
                <a:solidFill>
                  <a:srgbClr val="800080"/>
                </a:solidFill>
                <a:latin typeface="Arial" charset="0"/>
                <a:cs typeface="Arial" charset="0"/>
                <a:hlinkClick r:id="" action="ppaction://noaction"/>
              </a:rPr>
              <a:t>]</a:t>
            </a:r>
            <a:r>
              <a:rPr lang="en-GB" dirty="0">
                <a:latin typeface="Arial" charset="0"/>
                <a:cs typeface="Arial" charset="0"/>
              </a:rPr>
              <a:t> 	</a:t>
            </a:r>
            <a:r>
              <a:rPr lang="ca-ES" dirty="0" err="1">
                <a:latin typeface="Arial" charset="0"/>
                <a:cs typeface="Arial" charset="0"/>
              </a:rPr>
              <a:t>Kirkham</a:t>
            </a:r>
            <a:r>
              <a:rPr lang="ca-ES" dirty="0">
                <a:latin typeface="Arial" charset="0"/>
                <a:cs typeface="Arial" charset="0"/>
              </a:rPr>
              <a:t> TC, Williams CM. </a:t>
            </a:r>
            <a:r>
              <a:rPr lang="ca-ES" dirty="0" err="1">
                <a:latin typeface="Arial" charset="0"/>
                <a:cs typeface="Arial" charset="0"/>
              </a:rPr>
              <a:t>Endogenous</a:t>
            </a:r>
            <a:r>
              <a:rPr lang="ca-ES" dirty="0">
                <a:latin typeface="Arial" charset="0"/>
                <a:cs typeface="Arial" charset="0"/>
              </a:rPr>
              <a:t> </a:t>
            </a:r>
            <a:r>
              <a:rPr lang="ca-ES" dirty="0" err="1">
                <a:latin typeface="Arial" charset="0"/>
                <a:cs typeface="Arial" charset="0"/>
              </a:rPr>
              <a:t>cannabinoids</a:t>
            </a:r>
            <a:r>
              <a:rPr lang="ca-ES" dirty="0">
                <a:latin typeface="Arial" charset="0"/>
                <a:cs typeface="Arial" charset="0"/>
              </a:rPr>
              <a:t> and </a:t>
            </a:r>
            <a:r>
              <a:rPr lang="ca-ES" dirty="0" err="1">
                <a:latin typeface="Arial" charset="0"/>
                <a:cs typeface="Arial" charset="0"/>
              </a:rPr>
              <a:t>appetite</a:t>
            </a:r>
            <a:r>
              <a:rPr lang="ca-ES" dirty="0">
                <a:latin typeface="Arial" charset="0"/>
                <a:cs typeface="Arial" charset="0"/>
              </a:rPr>
              <a:t>. </a:t>
            </a:r>
            <a:r>
              <a:rPr lang="ca-ES" dirty="0" err="1">
                <a:latin typeface="Arial" charset="0"/>
                <a:cs typeface="Arial" charset="0"/>
              </a:rPr>
              <a:t>Nutrition</a:t>
            </a:r>
            <a:r>
              <a:rPr lang="ca-ES" dirty="0">
                <a:latin typeface="Arial" charset="0"/>
                <a:cs typeface="Arial" charset="0"/>
              </a:rPr>
              <a:t> Res </a:t>
            </a:r>
            <a:r>
              <a:rPr lang="ca-ES" dirty="0" err="1">
                <a:latin typeface="Arial" charset="0"/>
                <a:cs typeface="Arial" charset="0"/>
              </a:rPr>
              <a:t>Rev</a:t>
            </a:r>
            <a:r>
              <a:rPr lang="ca-ES" dirty="0">
                <a:latin typeface="Arial" charset="0"/>
                <a:cs typeface="Arial" charset="0"/>
              </a:rPr>
              <a:t> 2001; 14: 65-86.</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xiii</a:t>
            </a:r>
            <a:r>
              <a:rPr lang="ca-ES" u="sng" dirty="0">
                <a:solidFill>
                  <a:srgbClr val="800080"/>
                </a:solidFill>
                <a:latin typeface="Arial" charset="0"/>
                <a:cs typeface="Arial" charset="0"/>
                <a:hlinkClick r:id="" action="ppaction://noaction"/>
              </a:rPr>
              <a:t>]</a:t>
            </a:r>
            <a:r>
              <a:rPr lang="en-GB" dirty="0">
                <a:latin typeface="Arial" charset="0"/>
                <a:cs typeface="Arial" charset="0"/>
              </a:rPr>
              <a:t> 	</a:t>
            </a:r>
            <a:r>
              <a:rPr lang="ca-ES" dirty="0" err="1">
                <a:latin typeface="Arial" charset="0"/>
                <a:cs typeface="Arial" charset="0"/>
              </a:rPr>
              <a:t>Fride</a:t>
            </a:r>
            <a:r>
              <a:rPr lang="ca-ES" dirty="0">
                <a:latin typeface="Arial" charset="0"/>
                <a:cs typeface="Arial" charset="0"/>
              </a:rPr>
              <a:t> et al. </a:t>
            </a:r>
            <a:r>
              <a:rPr lang="ca-ES" dirty="0" err="1">
                <a:latin typeface="Arial" charset="0"/>
                <a:cs typeface="Arial" charset="0"/>
              </a:rPr>
              <a:t>Critical</a:t>
            </a:r>
            <a:r>
              <a:rPr lang="ca-ES" dirty="0">
                <a:latin typeface="Arial" charset="0"/>
                <a:cs typeface="Arial" charset="0"/>
              </a:rPr>
              <a:t> </a:t>
            </a:r>
            <a:r>
              <a:rPr lang="ca-ES" dirty="0" err="1">
                <a:latin typeface="Arial" charset="0"/>
                <a:cs typeface="Arial" charset="0"/>
              </a:rPr>
              <a:t>role</a:t>
            </a:r>
            <a:r>
              <a:rPr lang="ca-ES" dirty="0">
                <a:latin typeface="Arial" charset="0"/>
                <a:cs typeface="Arial" charset="0"/>
              </a:rPr>
              <a:t> of </a:t>
            </a:r>
            <a:r>
              <a:rPr lang="ca-ES" dirty="0" err="1">
                <a:latin typeface="Arial" charset="0"/>
                <a:cs typeface="Arial" charset="0"/>
              </a:rPr>
              <a:t>the</a:t>
            </a:r>
            <a:r>
              <a:rPr lang="ca-ES" dirty="0">
                <a:latin typeface="Arial" charset="0"/>
                <a:cs typeface="Arial" charset="0"/>
              </a:rPr>
              <a:t> </a:t>
            </a:r>
            <a:r>
              <a:rPr lang="ca-ES" dirty="0" err="1">
                <a:latin typeface="Arial" charset="0"/>
                <a:cs typeface="Arial" charset="0"/>
              </a:rPr>
              <a:t>endogenous</a:t>
            </a:r>
            <a:r>
              <a:rPr lang="ca-ES" dirty="0">
                <a:latin typeface="Arial" charset="0"/>
                <a:cs typeface="Arial" charset="0"/>
              </a:rPr>
              <a:t> </a:t>
            </a:r>
            <a:r>
              <a:rPr lang="ca-ES" dirty="0" err="1">
                <a:latin typeface="Arial" charset="0"/>
                <a:cs typeface="Arial" charset="0"/>
              </a:rPr>
              <a:t>cannabinoid</a:t>
            </a:r>
            <a:r>
              <a:rPr lang="ca-ES" dirty="0">
                <a:latin typeface="Arial" charset="0"/>
                <a:cs typeface="Arial" charset="0"/>
              </a:rPr>
              <a:t> </a:t>
            </a:r>
            <a:r>
              <a:rPr lang="ca-ES" dirty="0" err="1">
                <a:latin typeface="Arial" charset="0"/>
                <a:cs typeface="Arial" charset="0"/>
              </a:rPr>
              <a:t>system</a:t>
            </a:r>
            <a:r>
              <a:rPr lang="ca-ES" dirty="0">
                <a:latin typeface="Arial" charset="0"/>
                <a:cs typeface="Arial" charset="0"/>
              </a:rPr>
              <a:t> in </a:t>
            </a:r>
            <a:r>
              <a:rPr lang="ca-ES" dirty="0" err="1">
                <a:latin typeface="Arial" charset="0"/>
                <a:cs typeface="Arial" charset="0"/>
              </a:rPr>
              <a:t>mouse</a:t>
            </a:r>
            <a:r>
              <a:rPr lang="ca-ES" dirty="0">
                <a:latin typeface="Arial" charset="0"/>
                <a:cs typeface="Arial" charset="0"/>
              </a:rPr>
              <a:t> </a:t>
            </a:r>
            <a:r>
              <a:rPr lang="ca-ES" dirty="0" err="1">
                <a:latin typeface="Arial" charset="0"/>
                <a:cs typeface="Arial" charset="0"/>
              </a:rPr>
              <a:t>pup</a:t>
            </a:r>
            <a:r>
              <a:rPr lang="ca-ES" dirty="0">
                <a:latin typeface="Arial" charset="0"/>
                <a:cs typeface="Arial" charset="0"/>
              </a:rPr>
              <a:t> </a:t>
            </a:r>
            <a:r>
              <a:rPr lang="ca-ES" dirty="0" err="1">
                <a:latin typeface="Arial" charset="0"/>
                <a:cs typeface="Arial" charset="0"/>
              </a:rPr>
              <a:t>suckling</a:t>
            </a:r>
            <a:r>
              <a:rPr lang="ca-ES" dirty="0">
                <a:latin typeface="Arial" charset="0"/>
                <a:cs typeface="Arial" charset="0"/>
              </a:rPr>
              <a:t> and </a:t>
            </a:r>
            <a:r>
              <a:rPr lang="ca-ES" dirty="0" err="1">
                <a:latin typeface="Arial" charset="0"/>
                <a:cs typeface="Arial" charset="0"/>
              </a:rPr>
              <a:t>growth</a:t>
            </a:r>
            <a:r>
              <a:rPr lang="ca-ES" dirty="0">
                <a:latin typeface="Arial" charset="0"/>
                <a:cs typeface="Arial" charset="0"/>
              </a:rPr>
              <a:t>. </a:t>
            </a:r>
            <a:r>
              <a:rPr lang="ca-ES" dirty="0" err="1">
                <a:latin typeface="Arial" charset="0"/>
                <a:cs typeface="Arial" charset="0"/>
              </a:rPr>
              <a:t>Eur</a:t>
            </a:r>
            <a:r>
              <a:rPr lang="ca-ES" dirty="0">
                <a:latin typeface="Arial" charset="0"/>
                <a:cs typeface="Arial" charset="0"/>
              </a:rPr>
              <a:t> J </a:t>
            </a:r>
            <a:r>
              <a:rPr lang="ca-ES" dirty="0" err="1">
                <a:latin typeface="Arial" charset="0"/>
                <a:cs typeface="Arial" charset="0"/>
              </a:rPr>
              <a:t>Pharmacol</a:t>
            </a:r>
            <a:r>
              <a:rPr lang="ca-ES" dirty="0">
                <a:latin typeface="Arial" charset="0"/>
                <a:cs typeface="Arial" charset="0"/>
              </a:rPr>
              <a:t> 2001; 419: 207-14.</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xiv</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Wagner JA, </a:t>
            </a:r>
            <a:r>
              <a:rPr lang="ca-ES" dirty="0" err="1">
                <a:latin typeface="Arial" charset="0"/>
                <a:cs typeface="Times New Roman" pitchFamily="18" charset="0"/>
              </a:rPr>
              <a:t>Jarai</a:t>
            </a:r>
            <a:r>
              <a:rPr lang="ca-ES" dirty="0">
                <a:latin typeface="Arial" charset="0"/>
                <a:cs typeface="Times New Roman" pitchFamily="18" charset="0"/>
              </a:rPr>
              <a:t> Z, </a:t>
            </a:r>
            <a:r>
              <a:rPr lang="ca-ES" dirty="0" err="1">
                <a:latin typeface="Arial" charset="0"/>
                <a:cs typeface="Times New Roman" pitchFamily="18" charset="0"/>
              </a:rPr>
              <a:t>Batkai</a:t>
            </a:r>
            <a:r>
              <a:rPr lang="ca-ES" dirty="0">
                <a:latin typeface="Arial" charset="0"/>
                <a:cs typeface="Times New Roman" pitchFamily="18" charset="0"/>
              </a:rPr>
              <a:t> S, </a:t>
            </a:r>
            <a:r>
              <a:rPr lang="ca-ES" dirty="0" err="1">
                <a:latin typeface="Arial" charset="0"/>
                <a:cs typeface="Times New Roman" pitchFamily="18" charset="0"/>
              </a:rPr>
              <a:t>Kunos</a:t>
            </a:r>
            <a:r>
              <a:rPr lang="ca-ES" dirty="0">
                <a:latin typeface="Arial" charset="0"/>
                <a:cs typeface="Times New Roman" pitchFamily="18" charset="0"/>
              </a:rPr>
              <a:t> G. </a:t>
            </a:r>
            <a:r>
              <a:rPr lang="ca-ES" dirty="0" err="1">
                <a:latin typeface="Arial" charset="0"/>
                <a:cs typeface="Times New Roman" pitchFamily="18" charset="0"/>
              </a:rPr>
              <a:t>Hemodynamic</a:t>
            </a:r>
            <a:r>
              <a:rPr lang="ca-ES" dirty="0">
                <a:latin typeface="Arial" charset="0"/>
                <a:cs typeface="Times New Roman" pitchFamily="18" charset="0"/>
              </a:rPr>
              <a:t> </a:t>
            </a:r>
            <a:r>
              <a:rPr lang="ca-ES" dirty="0" err="1">
                <a:latin typeface="Arial" charset="0"/>
                <a:cs typeface="Times New Roman" pitchFamily="18" charset="0"/>
              </a:rPr>
              <a:t>effects</a:t>
            </a:r>
            <a:r>
              <a:rPr lang="ca-ES" dirty="0">
                <a:latin typeface="Arial" charset="0"/>
                <a:cs typeface="Times New Roman" pitchFamily="18" charset="0"/>
              </a:rPr>
              <a:t> of </a:t>
            </a:r>
            <a:r>
              <a:rPr lang="ca-ES" dirty="0" err="1">
                <a:latin typeface="Arial" charset="0"/>
                <a:cs typeface="Times New Roman" pitchFamily="18" charset="0"/>
              </a:rPr>
              <a:t>cannabinoids</a:t>
            </a:r>
            <a:r>
              <a:rPr lang="ca-ES" dirty="0">
                <a:latin typeface="Arial" charset="0"/>
                <a:cs typeface="Times New Roman" pitchFamily="18" charset="0"/>
              </a:rPr>
              <a:t>: </a:t>
            </a:r>
            <a:r>
              <a:rPr lang="ca-ES" dirty="0" err="1">
                <a:latin typeface="Arial" charset="0"/>
                <a:cs typeface="Times New Roman" pitchFamily="18" charset="0"/>
              </a:rPr>
              <a:t>coronary</a:t>
            </a:r>
            <a:r>
              <a:rPr lang="ca-ES" dirty="0">
                <a:latin typeface="Arial" charset="0"/>
                <a:cs typeface="Times New Roman" pitchFamily="18" charset="0"/>
              </a:rPr>
              <a:t> and cerebral </a:t>
            </a:r>
            <a:r>
              <a:rPr lang="ca-ES" dirty="0" err="1">
                <a:latin typeface="Arial" charset="0"/>
                <a:cs typeface="Times New Roman" pitchFamily="18" charset="0"/>
              </a:rPr>
              <a:t>vasodilation</a:t>
            </a:r>
            <a:r>
              <a:rPr lang="ca-ES" dirty="0">
                <a:latin typeface="Arial" charset="0"/>
                <a:cs typeface="Times New Roman" pitchFamily="18" charset="0"/>
              </a:rPr>
              <a:t> </a:t>
            </a:r>
            <a:r>
              <a:rPr lang="ca-ES" dirty="0" err="1">
                <a:latin typeface="Arial" charset="0"/>
                <a:cs typeface="Times New Roman" pitchFamily="18" charset="0"/>
              </a:rPr>
              <a:t>mediated</a:t>
            </a:r>
            <a:r>
              <a:rPr lang="ca-ES" dirty="0">
                <a:latin typeface="Arial" charset="0"/>
                <a:cs typeface="Times New Roman" pitchFamily="18" charset="0"/>
              </a:rPr>
              <a:t> </a:t>
            </a:r>
            <a:r>
              <a:rPr lang="ca-ES" dirty="0" err="1">
                <a:latin typeface="Arial" charset="0"/>
                <a:cs typeface="Times New Roman" pitchFamily="18" charset="0"/>
              </a:rPr>
              <a:t>by</a:t>
            </a:r>
            <a:r>
              <a:rPr lang="ca-ES" dirty="0">
                <a:latin typeface="Arial" charset="0"/>
                <a:cs typeface="Times New Roman" pitchFamily="18" charset="0"/>
              </a:rPr>
              <a:t> </a:t>
            </a:r>
            <a:r>
              <a:rPr lang="ca-ES" dirty="0" err="1">
                <a:latin typeface="Arial" charset="0"/>
                <a:cs typeface="Times New Roman" pitchFamily="18" charset="0"/>
              </a:rPr>
              <a:t>cannabinoid</a:t>
            </a:r>
            <a:r>
              <a:rPr lang="ca-ES" dirty="0">
                <a:latin typeface="Arial" charset="0"/>
                <a:cs typeface="Times New Roman" pitchFamily="18" charset="0"/>
              </a:rPr>
              <a:t> CB(1) receptors. </a:t>
            </a:r>
            <a:r>
              <a:rPr lang="ca-ES" dirty="0" err="1">
                <a:latin typeface="Arial" charset="0"/>
                <a:cs typeface="Times New Roman" pitchFamily="18" charset="0"/>
              </a:rPr>
              <a:t>Eur</a:t>
            </a:r>
            <a:r>
              <a:rPr lang="ca-ES" dirty="0">
                <a:latin typeface="Arial" charset="0"/>
                <a:cs typeface="Times New Roman" pitchFamily="18" charset="0"/>
              </a:rPr>
              <a:t> J </a:t>
            </a:r>
            <a:r>
              <a:rPr lang="ca-ES" dirty="0" err="1">
                <a:latin typeface="Arial" charset="0"/>
                <a:cs typeface="Times New Roman" pitchFamily="18" charset="0"/>
              </a:rPr>
              <a:t>Pharmacol</a:t>
            </a:r>
            <a:r>
              <a:rPr lang="ca-ES" dirty="0">
                <a:latin typeface="Arial" charset="0"/>
                <a:cs typeface="Times New Roman" pitchFamily="18" charset="0"/>
              </a:rPr>
              <a:t>. 2001; 423: 203-10.</a:t>
            </a:r>
          </a:p>
          <a:p>
            <a:pPr algn="just"/>
            <a:r>
              <a:rPr lang="ca-ES" dirty="0">
                <a:latin typeface="Arial" charset="0"/>
                <a:cs typeface="Times New Roman" pitchFamily="18" charset="0"/>
              </a:rPr>
              <a:t> </a:t>
            </a: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xv</a:t>
            </a:r>
            <a:r>
              <a:rPr lang="ca-ES" u="sng" dirty="0">
                <a:solidFill>
                  <a:srgbClr val="800080"/>
                </a:solidFill>
                <a:latin typeface="Arial" charset="0"/>
                <a:cs typeface="Arial" charset="0"/>
                <a:hlinkClick r:id="" action="ppaction://noaction"/>
              </a:rPr>
              <a:t>]</a:t>
            </a:r>
            <a:r>
              <a:rPr lang="ca-ES" dirty="0">
                <a:latin typeface="Arial" charset="0"/>
                <a:cs typeface="Arial" charset="0"/>
              </a:rPr>
              <a:t> 	</a:t>
            </a:r>
            <a:r>
              <a:rPr lang="ca-ES" dirty="0" err="1">
                <a:latin typeface="Arial" charset="0"/>
                <a:cs typeface="Arial" charset="0"/>
              </a:rPr>
              <a:t>Wolf</a:t>
            </a:r>
            <a:r>
              <a:rPr lang="ca-ES" dirty="0">
                <a:latin typeface="Arial" charset="0"/>
                <a:cs typeface="Arial" charset="0"/>
              </a:rPr>
              <a:t> J, </a:t>
            </a:r>
            <a:r>
              <a:rPr lang="ca-ES" dirty="0" err="1">
                <a:latin typeface="Arial" charset="0"/>
                <a:cs typeface="Arial" charset="0"/>
              </a:rPr>
              <a:t>Kram</a:t>
            </a:r>
            <a:r>
              <a:rPr lang="ca-ES" dirty="0">
                <a:latin typeface="Arial" charset="0"/>
                <a:cs typeface="Arial" charset="0"/>
              </a:rPr>
              <a:t> F, </a:t>
            </a:r>
            <a:r>
              <a:rPr lang="ca-ES" dirty="0" err="1">
                <a:latin typeface="Arial" charset="0"/>
                <a:cs typeface="Arial" charset="0"/>
              </a:rPr>
              <a:t>wahn</a:t>
            </a:r>
            <a:r>
              <a:rPr lang="ca-ES" dirty="0">
                <a:latin typeface="Arial" charset="0"/>
                <a:cs typeface="Arial" charset="0"/>
              </a:rPr>
              <a:t> H, Wagner JA. </a:t>
            </a:r>
            <a:r>
              <a:rPr lang="ca-ES" dirty="0" err="1">
                <a:latin typeface="Arial" charset="0"/>
                <a:cs typeface="Arial" charset="0"/>
              </a:rPr>
              <a:t>Endogenous</a:t>
            </a:r>
            <a:r>
              <a:rPr lang="ca-ES" dirty="0">
                <a:latin typeface="Arial" charset="0"/>
                <a:cs typeface="Arial" charset="0"/>
              </a:rPr>
              <a:t> </a:t>
            </a:r>
            <a:r>
              <a:rPr lang="ca-ES" dirty="0" err="1">
                <a:latin typeface="Arial" charset="0"/>
                <a:cs typeface="Arial" charset="0"/>
              </a:rPr>
              <a:t>cannabinoids</a:t>
            </a:r>
            <a:r>
              <a:rPr lang="ca-ES" dirty="0">
                <a:latin typeface="Arial" charset="0"/>
                <a:cs typeface="Arial" charset="0"/>
              </a:rPr>
              <a:t> </a:t>
            </a:r>
            <a:r>
              <a:rPr lang="ca-ES" dirty="0" err="1">
                <a:latin typeface="Arial" charset="0"/>
                <a:cs typeface="Arial" charset="0"/>
              </a:rPr>
              <a:t>increase</a:t>
            </a:r>
            <a:r>
              <a:rPr lang="ca-ES" dirty="0">
                <a:latin typeface="Arial" charset="0"/>
                <a:cs typeface="Arial" charset="0"/>
              </a:rPr>
              <a:t> </a:t>
            </a:r>
            <a:r>
              <a:rPr lang="ca-ES" dirty="0" err="1">
                <a:latin typeface="Arial" charset="0"/>
                <a:cs typeface="Arial" charset="0"/>
              </a:rPr>
              <a:t>pulmonary</a:t>
            </a:r>
            <a:r>
              <a:rPr lang="ca-ES" dirty="0">
                <a:latin typeface="Arial" charset="0"/>
                <a:cs typeface="Arial" charset="0"/>
              </a:rPr>
              <a:t> arterial </a:t>
            </a:r>
            <a:r>
              <a:rPr lang="ca-ES" dirty="0" err="1">
                <a:latin typeface="Arial" charset="0"/>
                <a:cs typeface="Arial" charset="0"/>
              </a:rPr>
              <a:t>pressure</a:t>
            </a:r>
            <a:r>
              <a:rPr lang="ca-ES" dirty="0">
                <a:latin typeface="Arial" charset="0"/>
                <a:cs typeface="Arial" charset="0"/>
              </a:rPr>
              <a:t> via cyclooxygenase-2 </a:t>
            </a:r>
            <a:r>
              <a:rPr lang="ca-ES" dirty="0" err="1">
                <a:latin typeface="Arial" charset="0"/>
                <a:cs typeface="Arial" charset="0"/>
              </a:rPr>
              <a:t>products</a:t>
            </a:r>
            <a:r>
              <a:rPr lang="ca-ES" dirty="0">
                <a:latin typeface="Arial" charset="0"/>
                <a:cs typeface="Arial" charset="0"/>
              </a:rPr>
              <a:t> in </a:t>
            </a:r>
            <a:r>
              <a:rPr lang="ca-ES" dirty="0" err="1">
                <a:latin typeface="Arial" charset="0"/>
                <a:cs typeface="Arial" charset="0"/>
              </a:rPr>
              <a:t>isolated</a:t>
            </a:r>
            <a:r>
              <a:rPr lang="ca-ES" dirty="0">
                <a:latin typeface="Arial" charset="0"/>
                <a:cs typeface="Arial" charset="0"/>
              </a:rPr>
              <a:t> </a:t>
            </a:r>
            <a:r>
              <a:rPr lang="ca-ES" dirty="0" err="1">
                <a:latin typeface="Arial" charset="0"/>
                <a:cs typeface="Arial" charset="0"/>
              </a:rPr>
              <a:t>rabbit</a:t>
            </a:r>
            <a:r>
              <a:rPr lang="ca-ES" dirty="0">
                <a:latin typeface="Arial" charset="0"/>
                <a:cs typeface="Arial" charset="0"/>
              </a:rPr>
              <a:t> </a:t>
            </a:r>
            <a:r>
              <a:rPr lang="ca-ES" dirty="0" err="1">
                <a:latin typeface="Arial" charset="0"/>
                <a:cs typeface="Arial" charset="0"/>
              </a:rPr>
              <a:t>lungs</a:t>
            </a:r>
            <a:r>
              <a:rPr lang="ca-ES" dirty="0">
                <a:latin typeface="Arial" charset="0"/>
                <a:cs typeface="Arial" charset="0"/>
              </a:rPr>
              <a:t>. </a:t>
            </a:r>
            <a:r>
              <a:rPr lang="ca-ES" dirty="0" err="1">
                <a:latin typeface="Arial" charset="0"/>
                <a:cs typeface="Arial" charset="0"/>
              </a:rPr>
              <a:t>Program</a:t>
            </a:r>
            <a:r>
              <a:rPr lang="ca-ES" dirty="0">
                <a:latin typeface="Arial" charset="0"/>
                <a:cs typeface="Arial" charset="0"/>
              </a:rPr>
              <a:t> and </a:t>
            </a:r>
            <a:r>
              <a:rPr lang="ca-ES" dirty="0" err="1">
                <a:latin typeface="Arial" charset="0"/>
                <a:cs typeface="Arial" charset="0"/>
              </a:rPr>
              <a:t>abstracts</a:t>
            </a:r>
            <a:r>
              <a:rPr lang="ca-ES" dirty="0">
                <a:latin typeface="Arial" charset="0"/>
                <a:cs typeface="Arial" charset="0"/>
              </a:rPr>
              <a:t> of </a:t>
            </a:r>
            <a:r>
              <a:rPr lang="ca-ES" dirty="0" err="1">
                <a:latin typeface="Arial" charset="0"/>
                <a:cs typeface="Arial" charset="0"/>
              </a:rPr>
              <a:t>the</a:t>
            </a:r>
            <a:r>
              <a:rPr lang="ca-ES" dirty="0">
                <a:latin typeface="Arial" charset="0"/>
                <a:cs typeface="Arial" charset="0"/>
              </a:rPr>
              <a:t> 2nd </a:t>
            </a:r>
            <a:r>
              <a:rPr lang="ca-ES" dirty="0" err="1">
                <a:latin typeface="Arial" charset="0"/>
                <a:cs typeface="Arial" charset="0"/>
              </a:rPr>
              <a:t>conference</a:t>
            </a:r>
            <a:r>
              <a:rPr lang="ca-ES" dirty="0">
                <a:latin typeface="Arial" charset="0"/>
                <a:cs typeface="Arial" charset="0"/>
              </a:rPr>
              <a:t> on </a:t>
            </a:r>
            <a:r>
              <a:rPr lang="ca-ES" dirty="0" err="1">
                <a:latin typeface="Arial" charset="0"/>
                <a:cs typeface="Arial" charset="0"/>
              </a:rPr>
              <a:t>Cannabinoids</a:t>
            </a:r>
            <a:r>
              <a:rPr lang="ca-ES" dirty="0">
                <a:latin typeface="Arial" charset="0"/>
                <a:cs typeface="Arial" charset="0"/>
              </a:rPr>
              <a:t> in </a:t>
            </a:r>
            <a:r>
              <a:rPr lang="ca-ES" dirty="0" err="1">
                <a:latin typeface="Arial" charset="0"/>
                <a:cs typeface="Arial" charset="0"/>
              </a:rPr>
              <a:t>Medicine</a:t>
            </a:r>
            <a:r>
              <a:rPr lang="ca-ES" dirty="0">
                <a:latin typeface="Arial" charset="0"/>
                <a:cs typeface="Arial" charset="0"/>
              </a:rPr>
              <a:t> 12-13 setembre 2003 [accedit el dia 15 d’octubre de 2003]; 1 (30) URL disponible a: </a:t>
            </a:r>
            <a:r>
              <a:rPr lang="ca-ES" dirty="0" err="1">
                <a:latin typeface="Arial" charset="0"/>
                <a:cs typeface="Arial" charset="0"/>
              </a:rPr>
              <a:t>http</a:t>
            </a:r>
            <a:r>
              <a:rPr lang="ca-ES" dirty="0">
                <a:latin typeface="Arial" charset="0"/>
                <a:cs typeface="Arial" charset="0"/>
              </a:rPr>
              <a:t>// </a:t>
            </a:r>
            <a:r>
              <a:rPr lang="ca-ES" dirty="0" err="1">
                <a:latin typeface="Arial" charset="0"/>
                <a:cs typeface="Arial" charset="0"/>
                <a:hlinkClick r:id="rId3"/>
              </a:rPr>
              <a:t>www.cannabismed.org</a:t>
            </a:r>
            <a:r>
              <a:rPr lang="ca-ES" dirty="0">
                <a:latin typeface="Arial" charset="0"/>
                <a:cs typeface="Arial" charset="0"/>
                <a:hlinkClick r:id="rId3"/>
              </a:rPr>
              <a:t>/</a:t>
            </a:r>
            <a:r>
              <a:rPr lang="ca-ES" dirty="0" err="1">
                <a:latin typeface="Arial" charset="0"/>
                <a:cs typeface="Arial" charset="0"/>
                <a:hlinkClick r:id="rId3"/>
              </a:rPr>
              <a:t>Meeting</a:t>
            </a:r>
            <a:r>
              <a:rPr lang="ca-ES" dirty="0">
                <a:latin typeface="Arial" charset="0"/>
                <a:cs typeface="Arial" charset="0"/>
                <a:hlinkClick r:id="rId3"/>
              </a:rPr>
              <a:t>/cologne2003/</a:t>
            </a:r>
            <a:r>
              <a:rPr lang="ca-ES" dirty="0" err="1">
                <a:latin typeface="Arial" charset="0"/>
                <a:cs typeface="Arial" charset="0"/>
                <a:hlinkClick r:id="rId3"/>
              </a:rPr>
              <a:t>reader.pdf</a:t>
            </a:r>
            <a:r>
              <a:rPr lang="ca-ES" dirty="0"/>
              <a:t> </a:t>
            </a:r>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xvi</a:t>
            </a:r>
            <a:r>
              <a:rPr lang="ca-ES" u="sng" dirty="0">
                <a:solidFill>
                  <a:srgbClr val="800080"/>
                </a:solidFill>
                <a:latin typeface="Arial" charset="0"/>
                <a:cs typeface="Arial" charset="0"/>
                <a:hlinkClick r:id="" action="ppaction://noaction"/>
              </a:rPr>
              <a:t>]</a:t>
            </a:r>
            <a:r>
              <a:rPr lang="en-GB" dirty="0">
                <a:latin typeface="Arial" charset="0"/>
                <a:cs typeface="Arial" charset="0"/>
              </a:rPr>
              <a:t> 	Wagner JA, </a:t>
            </a:r>
            <a:r>
              <a:rPr lang="en-GB" dirty="0" err="1">
                <a:latin typeface="Arial" charset="0"/>
                <a:cs typeface="Arial" charset="0"/>
              </a:rPr>
              <a:t>Varga</a:t>
            </a:r>
            <a:r>
              <a:rPr lang="en-GB" dirty="0">
                <a:latin typeface="Arial" charset="0"/>
                <a:cs typeface="Arial" charset="0"/>
              </a:rPr>
              <a:t> K, </a:t>
            </a:r>
            <a:r>
              <a:rPr lang="en-GB" dirty="0" err="1">
                <a:latin typeface="Arial" charset="0"/>
                <a:cs typeface="Arial" charset="0"/>
              </a:rPr>
              <a:t>Kunos</a:t>
            </a:r>
            <a:r>
              <a:rPr lang="en-GB" dirty="0">
                <a:latin typeface="Arial" charset="0"/>
                <a:cs typeface="Arial" charset="0"/>
              </a:rPr>
              <a:t> G. Cardiovascular actions of </a:t>
            </a:r>
            <a:r>
              <a:rPr lang="en-GB" dirty="0" err="1">
                <a:latin typeface="Arial" charset="0"/>
                <a:cs typeface="Arial" charset="0"/>
              </a:rPr>
              <a:t>cannabinoids</a:t>
            </a:r>
            <a:r>
              <a:rPr lang="en-GB" dirty="0">
                <a:latin typeface="Arial" charset="0"/>
                <a:cs typeface="Arial" charset="0"/>
              </a:rPr>
              <a:t> and their generation during shock. </a:t>
            </a:r>
            <a:r>
              <a:rPr lang="ca-ES" dirty="0">
                <a:latin typeface="Arial" charset="0"/>
                <a:cs typeface="Arial" charset="0"/>
              </a:rPr>
              <a:t>J Mol </a:t>
            </a:r>
            <a:r>
              <a:rPr lang="ca-ES" dirty="0" err="1">
                <a:latin typeface="Arial" charset="0"/>
                <a:cs typeface="Arial" charset="0"/>
              </a:rPr>
              <a:t>Med</a:t>
            </a:r>
            <a:r>
              <a:rPr lang="ca-ES" dirty="0">
                <a:latin typeface="Arial" charset="0"/>
                <a:cs typeface="Arial" charset="0"/>
              </a:rPr>
              <a:t> 1998; 76: 824-36.</a:t>
            </a:r>
            <a:endParaRPr lang="ca-ES" b="1"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xvii</a:t>
            </a:r>
            <a:r>
              <a:rPr lang="ca-ES" u="sng" dirty="0">
                <a:solidFill>
                  <a:srgbClr val="800080"/>
                </a:solidFill>
                <a:latin typeface="Arial" charset="0"/>
                <a:cs typeface="Arial" charset="0"/>
                <a:hlinkClick r:id="" action="ppaction://noaction"/>
              </a:rPr>
              <a:t>]</a:t>
            </a:r>
            <a:r>
              <a:rPr lang="ca-ES" dirty="0">
                <a:latin typeface="Arial" charset="0"/>
                <a:cs typeface="Arial" charset="0"/>
              </a:rPr>
              <a:t> 	Paria BC </a:t>
            </a:r>
            <a:r>
              <a:rPr lang="ca-ES" dirty="0" err="1">
                <a:latin typeface="Arial" charset="0"/>
                <a:cs typeface="Arial" charset="0"/>
              </a:rPr>
              <a:t>Dey</a:t>
            </a:r>
            <a:r>
              <a:rPr lang="ca-ES" dirty="0">
                <a:latin typeface="Arial" charset="0"/>
                <a:cs typeface="Arial" charset="0"/>
              </a:rPr>
              <a:t> SK. </a:t>
            </a:r>
            <a:r>
              <a:rPr lang="ca-ES" dirty="0" err="1">
                <a:latin typeface="Arial" charset="0"/>
                <a:cs typeface="Arial" charset="0"/>
              </a:rPr>
              <a:t>Ligand-receptor</a:t>
            </a:r>
            <a:r>
              <a:rPr lang="ca-ES" dirty="0">
                <a:latin typeface="Arial" charset="0"/>
                <a:cs typeface="Arial" charset="0"/>
              </a:rPr>
              <a:t> </a:t>
            </a:r>
            <a:r>
              <a:rPr lang="ca-ES" dirty="0" err="1">
                <a:latin typeface="Arial" charset="0"/>
                <a:cs typeface="Arial" charset="0"/>
              </a:rPr>
              <a:t>signalling</a:t>
            </a:r>
            <a:r>
              <a:rPr lang="ca-ES" dirty="0">
                <a:latin typeface="Arial" charset="0"/>
                <a:cs typeface="Arial" charset="0"/>
              </a:rPr>
              <a:t> </a:t>
            </a:r>
            <a:r>
              <a:rPr lang="ca-ES" dirty="0" err="1">
                <a:latin typeface="Arial" charset="0"/>
                <a:cs typeface="Arial" charset="0"/>
              </a:rPr>
              <a:t>with</a:t>
            </a:r>
            <a:r>
              <a:rPr lang="ca-ES" dirty="0">
                <a:latin typeface="Arial" charset="0"/>
                <a:cs typeface="Arial" charset="0"/>
              </a:rPr>
              <a:t> </a:t>
            </a:r>
            <a:r>
              <a:rPr lang="ca-ES" dirty="0" err="1">
                <a:latin typeface="Arial" charset="0"/>
                <a:cs typeface="Arial" charset="0"/>
              </a:rPr>
              <a:t>endocannabinoids</a:t>
            </a:r>
            <a:r>
              <a:rPr lang="ca-ES" dirty="0">
                <a:latin typeface="Arial" charset="0"/>
                <a:cs typeface="Arial" charset="0"/>
              </a:rPr>
              <a:t> in </a:t>
            </a:r>
            <a:r>
              <a:rPr lang="ca-ES" dirty="0" err="1">
                <a:latin typeface="Arial" charset="0"/>
                <a:cs typeface="Arial" charset="0"/>
              </a:rPr>
              <a:t>preimplantation</a:t>
            </a:r>
            <a:r>
              <a:rPr lang="ca-ES" dirty="0">
                <a:latin typeface="Arial" charset="0"/>
                <a:cs typeface="Arial" charset="0"/>
              </a:rPr>
              <a:t> </a:t>
            </a:r>
            <a:r>
              <a:rPr lang="ca-ES" dirty="0" err="1">
                <a:latin typeface="Arial" charset="0"/>
                <a:cs typeface="Arial" charset="0"/>
              </a:rPr>
              <a:t>embryo</a:t>
            </a:r>
            <a:r>
              <a:rPr lang="ca-ES" dirty="0">
                <a:latin typeface="Arial" charset="0"/>
                <a:cs typeface="Arial" charset="0"/>
              </a:rPr>
              <a:t> </a:t>
            </a:r>
            <a:r>
              <a:rPr lang="ca-ES" dirty="0" err="1">
                <a:latin typeface="Arial" charset="0"/>
                <a:cs typeface="Arial" charset="0"/>
              </a:rPr>
              <a:t>development</a:t>
            </a:r>
            <a:r>
              <a:rPr lang="ca-ES" dirty="0">
                <a:latin typeface="Arial" charset="0"/>
                <a:cs typeface="Arial" charset="0"/>
              </a:rPr>
              <a:t> and </a:t>
            </a:r>
            <a:r>
              <a:rPr lang="ca-ES" dirty="0" err="1">
                <a:latin typeface="Arial" charset="0"/>
                <a:cs typeface="Arial" charset="0"/>
              </a:rPr>
              <a:t>implantation</a:t>
            </a:r>
            <a:r>
              <a:rPr lang="ca-ES" dirty="0">
                <a:latin typeface="Arial" charset="0"/>
                <a:cs typeface="Arial" charset="0"/>
              </a:rPr>
              <a:t>. </a:t>
            </a:r>
            <a:r>
              <a:rPr lang="ca-ES" dirty="0" err="1">
                <a:latin typeface="Arial" charset="0"/>
                <a:cs typeface="Arial" charset="0"/>
              </a:rPr>
              <a:t>Chem</a:t>
            </a:r>
            <a:r>
              <a:rPr lang="ca-ES" dirty="0">
                <a:latin typeface="Arial" charset="0"/>
                <a:cs typeface="Arial" charset="0"/>
              </a:rPr>
              <a:t> </a:t>
            </a:r>
            <a:r>
              <a:rPr lang="ca-ES" dirty="0" err="1">
                <a:latin typeface="Arial" charset="0"/>
                <a:cs typeface="Arial" charset="0"/>
              </a:rPr>
              <a:t>Phys</a:t>
            </a:r>
            <a:r>
              <a:rPr lang="ca-ES" dirty="0">
                <a:latin typeface="Arial" charset="0"/>
                <a:cs typeface="Arial" charset="0"/>
              </a:rPr>
              <a:t> </a:t>
            </a:r>
            <a:r>
              <a:rPr lang="ca-ES" dirty="0" err="1">
                <a:latin typeface="Arial" charset="0"/>
                <a:cs typeface="Arial" charset="0"/>
              </a:rPr>
              <a:t>Lipids</a:t>
            </a:r>
            <a:r>
              <a:rPr lang="ca-ES" dirty="0">
                <a:latin typeface="Arial" charset="0"/>
                <a:cs typeface="Arial" charset="0"/>
              </a:rPr>
              <a:t> 2000; 108: 211-20.</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xviii</a:t>
            </a:r>
            <a:r>
              <a:rPr lang="ca-ES" u="sng" dirty="0">
                <a:solidFill>
                  <a:srgbClr val="800080"/>
                </a:solidFill>
                <a:latin typeface="Arial" charset="0"/>
                <a:cs typeface="Arial" charset="0"/>
                <a:hlinkClick r:id="" action="ppaction://noaction"/>
              </a:rPr>
              <a:t>]</a:t>
            </a:r>
            <a:r>
              <a:rPr lang="en-GB" dirty="0">
                <a:latin typeface="Arial" charset="0"/>
                <a:cs typeface="Arial" charset="0"/>
              </a:rPr>
              <a:t> 	</a:t>
            </a:r>
            <a:r>
              <a:rPr lang="en-GB" dirty="0" err="1">
                <a:latin typeface="Arial" charset="0"/>
                <a:cs typeface="Arial" charset="0"/>
              </a:rPr>
              <a:t>Macarrone</a:t>
            </a:r>
            <a:r>
              <a:rPr lang="en-GB" dirty="0">
                <a:latin typeface="Arial" charset="0"/>
                <a:cs typeface="Arial" charset="0"/>
              </a:rPr>
              <a:t> M, </a:t>
            </a:r>
            <a:r>
              <a:rPr lang="en-GB" dirty="0" err="1">
                <a:latin typeface="Arial" charset="0"/>
                <a:cs typeface="Arial" charset="0"/>
              </a:rPr>
              <a:t>Valensisi</a:t>
            </a:r>
            <a:r>
              <a:rPr lang="en-GB" dirty="0">
                <a:latin typeface="Arial" charset="0"/>
                <a:cs typeface="Arial" charset="0"/>
              </a:rPr>
              <a:t> H, Bari M, </a:t>
            </a:r>
            <a:r>
              <a:rPr lang="en-GB" dirty="0" err="1">
                <a:latin typeface="Arial" charset="0"/>
                <a:cs typeface="Arial" charset="0"/>
              </a:rPr>
              <a:t>Lazzarin</a:t>
            </a:r>
            <a:r>
              <a:rPr lang="en-GB" dirty="0">
                <a:latin typeface="Arial" charset="0"/>
                <a:cs typeface="Arial" charset="0"/>
              </a:rPr>
              <a:t> N, </a:t>
            </a:r>
            <a:r>
              <a:rPr lang="en-GB" dirty="0" err="1">
                <a:latin typeface="Arial" charset="0"/>
                <a:cs typeface="Arial" charset="0"/>
              </a:rPr>
              <a:t>Romanini</a:t>
            </a:r>
            <a:r>
              <a:rPr lang="en-GB" dirty="0">
                <a:latin typeface="Arial" charset="0"/>
                <a:cs typeface="Arial" charset="0"/>
              </a:rPr>
              <a:t> C, </a:t>
            </a:r>
            <a:r>
              <a:rPr lang="en-GB" dirty="0" err="1">
                <a:latin typeface="Arial" charset="0"/>
                <a:cs typeface="Arial" charset="0"/>
              </a:rPr>
              <a:t>Finazzi-Agró</a:t>
            </a:r>
            <a:r>
              <a:rPr lang="en-GB" dirty="0">
                <a:latin typeface="Arial" charset="0"/>
                <a:cs typeface="Arial" charset="0"/>
              </a:rPr>
              <a:t> A. Relation between decreased </a:t>
            </a:r>
            <a:r>
              <a:rPr lang="en-GB" dirty="0" err="1">
                <a:latin typeface="Arial" charset="0"/>
                <a:cs typeface="Arial" charset="0"/>
              </a:rPr>
              <a:t>anandamide</a:t>
            </a:r>
            <a:r>
              <a:rPr lang="en-GB" dirty="0">
                <a:latin typeface="Arial" charset="0"/>
                <a:cs typeface="Arial" charset="0"/>
              </a:rPr>
              <a:t> </a:t>
            </a:r>
            <a:r>
              <a:rPr lang="en-GB" dirty="0" err="1">
                <a:latin typeface="Arial" charset="0"/>
                <a:cs typeface="Arial" charset="0"/>
              </a:rPr>
              <a:t>hydrolase</a:t>
            </a:r>
            <a:r>
              <a:rPr lang="en-GB" dirty="0">
                <a:latin typeface="Arial" charset="0"/>
                <a:cs typeface="Arial" charset="0"/>
              </a:rPr>
              <a:t> concentrations in human </a:t>
            </a:r>
            <a:r>
              <a:rPr lang="en-GB" dirty="0" err="1">
                <a:latin typeface="Arial" charset="0"/>
                <a:cs typeface="Arial" charset="0"/>
              </a:rPr>
              <a:t>lymphocites</a:t>
            </a:r>
            <a:r>
              <a:rPr lang="en-GB" dirty="0">
                <a:latin typeface="Arial" charset="0"/>
                <a:cs typeface="Arial" charset="0"/>
              </a:rPr>
              <a:t> and miscarriage. Lancet 2000; 355: 1326-29.</a:t>
            </a:r>
            <a:endParaRPr lang="ca-ES" dirty="0">
              <a:latin typeface="Arial" charset="0"/>
              <a:cs typeface="Times New Roman" pitchFamily="18" charset="0"/>
            </a:endParaRPr>
          </a:p>
          <a:p>
            <a:pPr algn="just"/>
            <a:r>
              <a:rPr lang="en-GB" dirty="0">
                <a:latin typeface="Arial" charset="0"/>
                <a:cs typeface="Arial" charset="0"/>
              </a:rPr>
              <a:t> </a:t>
            </a:r>
            <a:endParaRPr lang="ca-ES" dirty="0">
              <a:latin typeface="Arial" charset="0"/>
              <a:cs typeface="Times New Roman" pitchFamily="18" charset="0"/>
            </a:endParaRPr>
          </a:p>
          <a:p>
            <a:endParaRPr lang="ca-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DD655-2EA7-4DBC-8222-4CED0D86E656}" type="slidenum">
              <a:rPr lang="es-ES_tradnl"/>
              <a:pPr/>
              <a:t>12</a:t>
            </a:fld>
            <a:endParaRPr lang="es-ES_tradnl"/>
          </a:p>
        </p:txBody>
      </p:sp>
      <p:sp>
        <p:nvSpPr>
          <p:cNvPr id="74754" name="Rectangle 2"/>
          <p:cNvSpPr>
            <a:spLocks noGrp="1" noRot="1" noChangeAspect="1" noChangeArrowheads="1" noTextEdit="1"/>
          </p:cNvSpPr>
          <p:nvPr>
            <p:ph type="sldImg"/>
          </p:nvPr>
        </p:nvSpPr>
        <p:spPr bwMode="auto">
          <a:xfrm>
            <a:off x="919163" y="742950"/>
            <a:ext cx="4953000" cy="371475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05934" y="4705350"/>
            <a:ext cx="4982633" cy="4457700"/>
          </a:xfrm>
          <a:prstGeom prst="rect">
            <a:avLst/>
          </a:prstGeom>
          <a:solidFill>
            <a:srgbClr val="FFFFFF"/>
          </a:solidFill>
          <a:ln>
            <a:solidFill>
              <a:srgbClr val="000000"/>
            </a:solidFill>
            <a:miter lim="800000"/>
            <a:headEnd/>
            <a:tailEnd/>
          </a:ln>
        </p:spPr>
        <p:txBody>
          <a:bodyPr/>
          <a:lstStyle/>
          <a:p>
            <a:pPr algn="just"/>
            <a:r>
              <a:rPr lang="ca-ES" dirty="0">
                <a:latin typeface="Arial" charset="0"/>
                <a:cs typeface="Times New Roman" pitchFamily="18" charset="0"/>
              </a:rPr>
              <a:t>Actualment s’està realitzant una àmplia recerca bàsica per esbrinar les funcions precises dels receptors </a:t>
            </a:r>
            <a:r>
              <a:rPr lang="ca-ES" dirty="0" err="1">
                <a:latin typeface="Arial" charset="0"/>
                <a:cs typeface="Times New Roman" pitchFamily="18" charset="0"/>
              </a:rPr>
              <a:t>cannabinnoides</a:t>
            </a:r>
            <a:r>
              <a:rPr lang="ca-ES" dirty="0">
                <a:latin typeface="Arial" charset="0"/>
                <a:cs typeface="Times New Roman" pitchFamily="18" charset="0"/>
              </a:rPr>
              <a:t> i els seus lligands en els diferents òrgans i teixits. Entre les investigacions més recents destaquen el paper del sistema cannabinoide en la </a:t>
            </a:r>
            <a:r>
              <a:rPr lang="ca-ES" dirty="0" err="1">
                <a:latin typeface="Arial" charset="0"/>
                <a:cs typeface="Times New Roman" pitchFamily="18" charset="0"/>
              </a:rPr>
              <a:t>neuroprotecció</a:t>
            </a:r>
            <a:r>
              <a:rPr lang="ca-ES" dirty="0">
                <a:latin typeface="Arial" charset="0"/>
                <a:cs typeface="Times New Roman" pitchFamily="18" charset="0"/>
              </a:rPr>
              <a:t>,</a:t>
            </a:r>
            <a:r>
              <a:rPr lang="ca-ES" u="sng" dirty="0">
                <a:solidFill>
                  <a:srgbClr val="800080"/>
                </a:solidFill>
                <a:latin typeface="Arial" charset="0"/>
                <a:cs typeface="Times New Roman" pitchFamily="18" charset="0"/>
                <a:hlinkClick r:id="" action="ppaction://noaction"/>
              </a:rPr>
              <a:t>[i]</a:t>
            </a:r>
            <a:r>
              <a:rPr lang="ca-ES" baseline="30000" dirty="0">
                <a:latin typeface="Arial" charset="0"/>
                <a:cs typeface="Times New Roman" pitchFamily="18" charset="0"/>
              </a:rPr>
              <a:t>,</a:t>
            </a:r>
            <a:r>
              <a:rPr lang="ca-ES" u="sng" baseline="30000" dirty="0">
                <a:solidFill>
                  <a:srgbClr val="800080"/>
                </a:solidFill>
                <a:latin typeface="Arial" charset="0"/>
                <a:cs typeface="Times New Roman" pitchFamily="18" charset="0"/>
                <a:hlinkClick r:id="" action="ppaction://noaction"/>
              </a:rPr>
              <a:t>[</a:t>
            </a:r>
            <a:r>
              <a:rPr lang="ca-ES" u="sng" baseline="30000" dirty="0" err="1">
                <a:solidFill>
                  <a:srgbClr val="800080"/>
                </a:solidFill>
                <a:latin typeface="Arial" charset="0"/>
                <a:cs typeface="Times New Roman" pitchFamily="18" charset="0"/>
                <a:hlinkClick r:id="" action="ppaction://noaction"/>
              </a:rPr>
              <a:t>ii</a:t>
            </a:r>
            <a:r>
              <a:rPr lang="ca-ES" u="sng" baseline="30000"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la proliferació cel·lular,</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iii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en la circulació,</a:t>
            </a:r>
            <a:r>
              <a:rPr lang="ca-ES" baseline="30000" dirty="0">
                <a:latin typeface="Arial" charset="0"/>
                <a:cs typeface="Times New Roman" pitchFamily="18" charset="0"/>
              </a:rPr>
              <a:t>79,89,</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iv</a:t>
            </a:r>
            <a:r>
              <a:rPr lang="ca-ES" u="sng" dirty="0">
                <a:solidFill>
                  <a:srgbClr val="800080"/>
                </a:solidFill>
                <a:latin typeface="Arial" charset="0"/>
                <a:cs typeface="Times New Roman" pitchFamily="18" charset="0"/>
                <a:hlinkClick r:id="" action="ppaction://noaction"/>
              </a:rPr>
              <a:t>]</a:t>
            </a:r>
            <a:r>
              <a:rPr lang="ca-ES" baseline="30000" dirty="0">
                <a:latin typeface="Arial" charset="0"/>
                <a:cs typeface="Times New Roman" pitchFamily="18" charset="0"/>
              </a:rPr>
              <a:t>,</a:t>
            </a:r>
            <a:r>
              <a:rPr lang="ca-ES" u="sng" baseline="30000" dirty="0">
                <a:solidFill>
                  <a:srgbClr val="800080"/>
                </a:solidFill>
                <a:latin typeface="Arial" charset="0"/>
                <a:cs typeface="Times New Roman" pitchFamily="18" charset="0"/>
                <a:hlinkClick r:id="" action="ppaction://noaction"/>
              </a:rPr>
              <a:t>[v]</a:t>
            </a:r>
            <a:r>
              <a:rPr lang="ca-ES" baseline="30000" dirty="0">
                <a:latin typeface="Arial" charset="0"/>
                <a:cs typeface="Times New Roman" pitchFamily="18" charset="0"/>
              </a:rPr>
              <a:t> </a:t>
            </a:r>
            <a:r>
              <a:rPr lang="ca-ES" dirty="0">
                <a:latin typeface="Arial" charset="0"/>
                <a:cs typeface="Times New Roman" pitchFamily="18" charset="0"/>
              </a:rPr>
              <a:t>l’aparell digestiu,</a:t>
            </a:r>
            <a:r>
              <a:rPr lang="ca-ES" u="sng" dirty="0">
                <a:solidFill>
                  <a:srgbClr val="800080"/>
                </a:solidFill>
                <a:latin typeface="Arial" charset="0"/>
                <a:cs typeface="Times New Roman" pitchFamily="18" charset="0"/>
                <a:hlinkClick r:id="" action="ppaction://noaction"/>
              </a:rPr>
              <a:t>[vi]</a:t>
            </a:r>
            <a:r>
              <a:rPr lang="ca-ES" dirty="0">
                <a:latin typeface="Arial" charset="0"/>
                <a:cs typeface="Times New Roman" pitchFamily="18" charset="0"/>
              </a:rPr>
              <a:t> en la formació de l’os</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vii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i en l’exercici.</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viii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t>
            </a:r>
          </a:p>
          <a:p>
            <a:pPr algn="just"/>
            <a:r>
              <a:rPr lang="ca-ES" i="1" dirty="0">
                <a:latin typeface="Arial" charset="0"/>
                <a:cs typeface="Times New Roman" pitchFamily="18" charset="0"/>
              </a:rPr>
              <a:t> </a:t>
            </a:r>
            <a:endParaRPr lang="ca-ES" dirty="0">
              <a:latin typeface="Arial" charset="0"/>
              <a:cs typeface="Times New Roman" pitchFamily="18" charset="0"/>
            </a:endParaRPr>
          </a:p>
          <a:p>
            <a:pPr algn="just"/>
            <a:r>
              <a:rPr lang="ca-ES" i="1" dirty="0">
                <a:latin typeface="Arial" charset="0"/>
                <a:cs typeface="Times New Roman" pitchFamily="18" charset="0"/>
              </a:rPr>
              <a:t>Neuroprotecció</a:t>
            </a:r>
            <a:endParaRPr lang="ca-ES" dirty="0">
              <a:latin typeface="Arial" charset="0"/>
              <a:cs typeface="Times New Roman" pitchFamily="18" charset="0"/>
            </a:endParaRPr>
          </a:p>
          <a:p>
            <a:pPr algn="just"/>
            <a:r>
              <a:rPr lang="ca-ES" dirty="0">
                <a:latin typeface="Arial" charset="0"/>
                <a:cs typeface="Times New Roman" pitchFamily="18" charset="0"/>
              </a:rPr>
              <a:t>Alguns </a:t>
            </a:r>
            <a:r>
              <a:rPr lang="ca-ES" dirty="0" err="1">
                <a:latin typeface="Arial" charset="0"/>
                <a:cs typeface="Times New Roman" pitchFamily="18" charset="0"/>
              </a:rPr>
              <a:t>endocannabinoides</a:t>
            </a:r>
            <a:r>
              <a:rPr lang="ca-ES" dirty="0">
                <a:latin typeface="Arial" charset="0"/>
                <a:cs typeface="Times New Roman" pitchFamily="18" charset="0"/>
              </a:rPr>
              <a:t> com </a:t>
            </a:r>
            <a:r>
              <a:rPr lang="ca-ES" dirty="0" err="1">
                <a:latin typeface="Arial" charset="0"/>
                <a:cs typeface="Times New Roman" pitchFamily="18" charset="0"/>
              </a:rPr>
              <a:t>l’anadamida</a:t>
            </a:r>
            <a:r>
              <a:rPr lang="ca-ES" dirty="0">
                <a:latin typeface="Arial" charset="0"/>
                <a:cs typeface="Times New Roman" pitchFamily="18" charset="0"/>
              </a:rPr>
              <a:t> han mostrat efecte neuroprotector </a:t>
            </a:r>
            <a:r>
              <a:rPr lang="ca-ES" i="1" dirty="0">
                <a:latin typeface="Arial" charset="0"/>
                <a:cs typeface="Times New Roman" pitchFamily="18" charset="0"/>
              </a:rPr>
              <a:t>in vitro</a:t>
            </a:r>
            <a:r>
              <a:rPr lang="ca-ES" dirty="0">
                <a:latin typeface="Arial" charset="0"/>
                <a:cs typeface="Times New Roman" pitchFamily="18" charset="0"/>
              </a:rPr>
              <a:t> en cultius de cèl·lules de </a:t>
            </a:r>
            <a:r>
              <a:rPr lang="ca-ES" dirty="0" err="1">
                <a:latin typeface="Arial" charset="0"/>
                <a:cs typeface="Times New Roman" pitchFamily="18" charset="0"/>
              </a:rPr>
              <a:t>l’hipocamp</a:t>
            </a:r>
            <a:r>
              <a:rPr lang="ca-ES" dirty="0">
                <a:latin typeface="Arial" charset="0"/>
                <a:cs typeface="Times New Roman" pitchFamily="18" charset="0"/>
              </a:rPr>
              <a:t> de rata.</a:t>
            </a:r>
            <a:r>
              <a:rPr lang="ca-ES" baseline="30000" dirty="0">
                <a:latin typeface="Arial" charset="0"/>
                <a:cs typeface="Times New Roman" pitchFamily="18" charset="0"/>
              </a:rPr>
              <a:t>93</a:t>
            </a:r>
            <a:r>
              <a:rPr lang="ca-ES" dirty="0">
                <a:latin typeface="Arial" charset="0"/>
                <a:cs typeface="Times New Roman" pitchFamily="18" charset="0"/>
              </a:rPr>
              <a:t> La neurotoxicitat cerebral secundària a traumatismes o lesions vasculars es produeix per un excés d’àcid </a:t>
            </a:r>
            <a:r>
              <a:rPr lang="ca-ES" dirty="0" err="1">
                <a:latin typeface="Arial" charset="0"/>
                <a:cs typeface="Times New Roman" pitchFamily="18" charset="0"/>
              </a:rPr>
              <a:t>glutàmic</a:t>
            </a:r>
            <a:r>
              <a:rPr lang="ca-ES" dirty="0">
                <a:latin typeface="Arial" charset="0"/>
                <a:cs typeface="Times New Roman" pitchFamily="18" charset="0"/>
              </a:rPr>
              <a:t>, el qual en unir-se al receptor NMDA (</a:t>
            </a:r>
            <a:r>
              <a:rPr lang="ca-ES" dirty="0" err="1">
                <a:latin typeface="Arial" charset="0"/>
                <a:cs typeface="Times New Roman" pitchFamily="18" charset="0"/>
              </a:rPr>
              <a:t>N-metil-D-aspartat</a:t>
            </a:r>
            <a:r>
              <a:rPr lang="ca-ES" dirty="0">
                <a:latin typeface="Arial" charset="0"/>
                <a:cs typeface="Times New Roman" pitchFamily="18" charset="0"/>
              </a:rPr>
              <a:t>) afavoreix l’entrada de Ca</a:t>
            </a:r>
            <a:r>
              <a:rPr lang="ca-ES" baseline="30000" dirty="0">
                <a:latin typeface="Arial" charset="0"/>
                <a:cs typeface="Times New Roman" pitchFamily="18" charset="0"/>
              </a:rPr>
              <a:t>+</a:t>
            </a:r>
            <a:r>
              <a:rPr lang="ca-ES" dirty="0">
                <a:latin typeface="Arial" charset="0"/>
                <a:cs typeface="Times New Roman" pitchFamily="18" charset="0"/>
              </a:rPr>
              <a:t> a l’interior de la cèl·lula. </a:t>
            </a:r>
            <a:r>
              <a:rPr lang="ca-ES" dirty="0" err="1">
                <a:latin typeface="Arial" charset="0"/>
                <a:cs typeface="Times New Roman" pitchFamily="18" charset="0"/>
              </a:rPr>
              <a:t>L’anandamida</a:t>
            </a:r>
            <a:r>
              <a:rPr lang="ca-ES" dirty="0">
                <a:latin typeface="Arial" charset="0"/>
                <a:cs typeface="Times New Roman" pitchFamily="18" charset="0"/>
              </a:rPr>
              <a:t> redueix el flux d’entrada de Ca</a:t>
            </a:r>
            <a:r>
              <a:rPr lang="ca-ES" baseline="30000" dirty="0">
                <a:latin typeface="Arial" charset="0"/>
                <a:cs typeface="Times New Roman" pitchFamily="18" charset="0"/>
              </a:rPr>
              <a:t>+</a:t>
            </a:r>
            <a:r>
              <a:rPr lang="ca-ES" dirty="0">
                <a:latin typeface="Arial" charset="0"/>
                <a:cs typeface="Times New Roman" pitchFamily="18" charset="0"/>
              </a:rPr>
              <a:t> mitjançat pel receptor NMDA i aquest efecte es pot bloquejar amb un antagonista del receptor CB1.</a:t>
            </a:r>
            <a:r>
              <a:rPr lang="ca-ES" baseline="30000" dirty="0">
                <a:latin typeface="Arial" charset="0"/>
                <a:cs typeface="Times New Roman" pitchFamily="18" charset="0"/>
              </a:rPr>
              <a:t>93 </a:t>
            </a:r>
            <a:r>
              <a:rPr lang="ca-ES" dirty="0">
                <a:latin typeface="Arial" charset="0"/>
                <a:cs typeface="Times New Roman" pitchFamily="18" charset="0"/>
              </a:rPr>
              <a:t>Altres estudis </a:t>
            </a:r>
            <a:r>
              <a:rPr lang="ca-ES" i="1" dirty="0">
                <a:latin typeface="Arial" charset="0"/>
                <a:cs typeface="Times New Roman" pitchFamily="18" charset="0"/>
              </a:rPr>
              <a:t>in vitro</a:t>
            </a:r>
            <a:r>
              <a:rPr lang="ca-ES" dirty="0">
                <a:latin typeface="Arial" charset="0"/>
                <a:cs typeface="Times New Roman" pitchFamily="18" charset="0"/>
              </a:rPr>
              <a:t> suggereixen que el CBD te un efecte protector front la toxicitat secundaria al </a:t>
            </a:r>
            <a:r>
              <a:rPr lang="ca-ES" dirty="0" err="1">
                <a:latin typeface="Arial" charset="0"/>
                <a:cs typeface="Times New Roman" pitchFamily="18" charset="0"/>
              </a:rPr>
              <a:t>beta-amiloide</a:t>
            </a:r>
            <a:r>
              <a:rPr lang="ca-ES" dirty="0">
                <a:latin typeface="Arial" charset="0"/>
                <a:cs typeface="Times New Roman" pitchFamily="18" charset="0"/>
              </a:rPr>
              <a:t>,</a:t>
            </a:r>
            <a:r>
              <a:rPr lang="ca-ES" u="sng" dirty="0">
                <a:solidFill>
                  <a:srgbClr val="800080"/>
                </a:solidFill>
                <a:latin typeface="Arial" charset="0"/>
                <a:cs typeface="Times New Roman" pitchFamily="18" charset="0"/>
                <a:hlinkClick r:id="" action="ppaction://noaction"/>
              </a:rPr>
              <a:t>[ix]</a:t>
            </a:r>
            <a:r>
              <a:rPr lang="ca-ES" dirty="0">
                <a:latin typeface="Arial" charset="0"/>
                <a:cs typeface="Times New Roman" pitchFamily="18" charset="0"/>
              </a:rPr>
              <a:t> fet que suggereix un possible paper en el tractament e la malaltia d’Alzheimer.</a:t>
            </a:r>
          </a:p>
          <a:p>
            <a:pPr algn="just"/>
            <a:r>
              <a:rPr lang="ca-ES" i="1" dirty="0">
                <a:latin typeface="Arial" charset="0"/>
                <a:cs typeface="Times New Roman" pitchFamily="18" charset="0"/>
              </a:rPr>
              <a:t> </a:t>
            </a:r>
            <a:endParaRPr lang="ca-ES" dirty="0">
              <a:latin typeface="Arial" charset="0"/>
              <a:cs typeface="Times New Roman" pitchFamily="18" charset="0"/>
            </a:endParaRPr>
          </a:p>
          <a:p>
            <a:pPr algn="just"/>
            <a:r>
              <a:rPr lang="ca-ES" i="1" dirty="0">
                <a:latin typeface="Arial" charset="0"/>
                <a:cs typeface="Times New Roman" pitchFamily="18" charset="0"/>
              </a:rPr>
              <a:t>Circulació</a:t>
            </a:r>
            <a:endParaRPr lang="ca-ES" dirty="0">
              <a:latin typeface="Arial" charset="0"/>
              <a:cs typeface="Times New Roman" pitchFamily="18" charset="0"/>
            </a:endParaRPr>
          </a:p>
          <a:p>
            <a:pPr algn="just"/>
            <a:r>
              <a:rPr lang="ca-ES" dirty="0">
                <a:latin typeface="Arial" charset="0"/>
                <a:cs typeface="Times New Roman" pitchFamily="18" charset="0"/>
              </a:rPr>
              <a:t>En cultius de cèl·lules </a:t>
            </a:r>
            <a:r>
              <a:rPr lang="ca-ES" dirty="0" err="1">
                <a:latin typeface="Arial" charset="0"/>
                <a:cs typeface="Times New Roman" pitchFamily="18" charset="0"/>
              </a:rPr>
              <a:t>endotelials</a:t>
            </a:r>
            <a:r>
              <a:rPr lang="ca-ES" dirty="0">
                <a:latin typeface="Arial" charset="0"/>
                <a:cs typeface="Times New Roman" pitchFamily="18" charset="0"/>
              </a:rPr>
              <a:t> de vasos sanguinis de malalts cirròtics, s’ha observat un augment de receptors CB1 tres vegades superior al dels controls no cirròtics.</a:t>
            </a:r>
            <a:r>
              <a:rPr lang="ca-ES" baseline="30000" dirty="0">
                <a:latin typeface="Arial" charset="0"/>
                <a:cs typeface="Times New Roman" pitchFamily="18" charset="0"/>
              </a:rPr>
              <a:t>97</a:t>
            </a:r>
            <a:r>
              <a:rPr lang="ca-ES" dirty="0">
                <a:latin typeface="Arial" charset="0"/>
                <a:cs typeface="Times New Roman" pitchFamily="18" charset="0"/>
              </a:rPr>
              <a:t> S’ha suggerit que el sistema cannabinoide estaria implicat en la vasodilatació generalitzada que presenten aquests pacients. En estudis en animals s’ha vist que en determinades situacions, com l’hemorràgia o </a:t>
            </a:r>
            <a:r>
              <a:rPr lang="ca-ES" dirty="0" err="1">
                <a:latin typeface="Arial" charset="0"/>
                <a:cs typeface="Times New Roman" pitchFamily="18" charset="0"/>
              </a:rPr>
              <a:t>shock</a:t>
            </a:r>
            <a:r>
              <a:rPr lang="ca-ES" dirty="0">
                <a:latin typeface="Arial" charset="0"/>
                <a:cs typeface="Times New Roman" pitchFamily="18" charset="0"/>
              </a:rPr>
              <a:t> </a:t>
            </a:r>
            <a:r>
              <a:rPr lang="ca-ES" dirty="0" err="1">
                <a:latin typeface="Arial" charset="0"/>
                <a:cs typeface="Times New Roman" pitchFamily="18" charset="0"/>
              </a:rPr>
              <a:t>cardiogènic</a:t>
            </a:r>
            <a:r>
              <a:rPr lang="ca-ES" dirty="0">
                <a:latin typeface="Arial" charset="0"/>
                <a:cs typeface="Times New Roman" pitchFamily="18" charset="0"/>
              </a:rPr>
              <a:t> els </a:t>
            </a:r>
            <a:r>
              <a:rPr lang="ca-ES" dirty="0" err="1">
                <a:latin typeface="Arial" charset="0"/>
                <a:cs typeface="Times New Roman" pitchFamily="18" charset="0"/>
              </a:rPr>
              <a:t>endocannabinoides</a:t>
            </a:r>
            <a:r>
              <a:rPr lang="ca-ES" dirty="0">
                <a:latin typeface="Arial" charset="0"/>
                <a:cs typeface="Times New Roman" pitchFamily="18" charset="0"/>
              </a:rPr>
              <a:t> poden contribuir a disminuir la pressió arterial en activar els receptors CB1.</a:t>
            </a:r>
            <a:r>
              <a:rPr lang="ca-ES" u="sng" dirty="0">
                <a:solidFill>
                  <a:srgbClr val="800080"/>
                </a:solidFill>
                <a:latin typeface="Arial" charset="0"/>
                <a:cs typeface="Times New Roman" pitchFamily="18" charset="0"/>
                <a:hlinkClick r:id="" action="ppaction://noaction"/>
              </a:rPr>
              <a:t>[x]</a:t>
            </a:r>
            <a:r>
              <a:rPr lang="ca-ES" baseline="30000" dirty="0">
                <a:latin typeface="Arial" charset="0"/>
                <a:cs typeface="Times New Roman" pitchFamily="18" charset="0"/>
              </a:rPr>
              <a:t>,89</a:t>
            </a:r>
            <a:r>
              <a:rPr lang="ca-ES" dirty="0">
                <a:latin typeface="Arial" charset="0"/>
                <a:cs typeface="Times New Roman" pitchFamily="18" charset="0"/>
              </a:rPr>
              <a:t> S’ha suggerit que en aquestes patologies els antagonistes dels receptors CB1 podrien constituir una opció terapèutica.</a:t>
            </a:r>
            <a:r>
              <a:rPr lang="ca-ES" baseline="30000" dirty="0">
                <a:latin typeface="Arial" charset="0"/>
                <a:cs typeface="Times New Roman" pitchFamily="18" charset="0"/>
              </a:rPr>
              <a:t>97,88 </a:t>
            </a:r>
            <a:r>
              <a:rPr lang="ca-ES" dirty="0">
                <a:latin typeface="Arial" charset="0"/>
                <a:cs typeface="Times New Roman" pitchFamily="18" charset="0"/>
              </a:rPr>
              <a:t>Altres estudis suggereixen que els nivells elevats </a:t>
            </a:r>
            <a:r>
              <a:rPr lang="ca-ES" dirty="0" err="1">
                <a:latin typeface="Arial" charset="0"/>
                <a:cs typeface="Times New Roman" pitchFamily="18" charset="0"/>
              </a:rPr>
              <a:t>d’endocannabinides</a:t>
            </a:r>
            <a:r>
              <a:rPr lang="ca-ES" dirty="0">
                <a:latin typeface="Arial" charset="0"/>
                <a:cs typeface="Times New Roman" pitchFamily="18" charset="0"/>
              </a:rPr>
              <a:t> que presenten les rates a les quals </a:t>
            </a:r>
            <a:r>
              <a:rPr lang="ca-ES" dirty="0" err="1">
                <a:latin typeface="Arial" charset="0"/>
                <a:cs typeface="Times New Roman" pitchFamily="18" charset="0"/>
              </a:rPr>
              <a:t>s’els</a:t>
            </a:r>
            <a:r>
              <a:rPr lang="ca-ES" dirty="0">
                <a:latin typeface="Arial" charset="0"/>
                <a:cs typeface="Times New Roman" pitchFamily="18" charset="0"/>
              </a:rPr>
              <a:t> ha induït un infart agut de miocardi participarien en la reducció de la mida del infart.</a:t>
            </a:r>
            <a:r>
              <a:rPr lang="ca-ES" baseline="30000" dirty="0">
                <a:latin typeface="Arial" charset="0"/>
                <a:cs typeface="Times New Roman" pitchFamily="18" charset="0"/>
              </a:rPr>
              <a:t>96</a:t>
            </a:r>
            <a:endParaRPr lang="ca-ES" dirty="0">
              <a:latin typeface="Arial" charset="0"/>
              <a:cs typeface="Times New Roman" pitchFamily="18" charset="0"/>
            </a:endParaRPr>
          </a:p>
          <a:p>
            <a:r>
              <a:rPr lang="ca-ES" i="1" dirty="0">
                <a:latin typeface="Arial" charset="0"/>
                <a:cs typeface="Times New Roman" pitchFamily="18" charset="0"/>
              </a:rPr>
              <a:t> </a:t>
            </a:r>
            <a:endParaRPr lang="ca-ES" dirty="0">
              <a:latin typeface="Arial" charset="0"/>
              <a:cs typeface="Times New Roman" pitchFamily="18" charset="0"/>
            </a:endParaRPr>
          </a:p>
          <a:p>
            <a:r>
              <a:rPr lang="ca-ES" i="1" dirty="0">
                <a:latin typeface="Arial" charset="0"/>
                <a:cs typeface="Times New Roman" pitchFamily="18" charset="0"/>
              </a:rPr>
              <a:t>Proliferació cel·lular</a:t>
            </a:r>
            <a:endParaRPr lang="ca-ES" dirty="0">
              <a:latin typeface="Arial" charset="0"/>
              <a:cs typeface="Times New Roman" pitchFamily="18" charset="0"/>
            </a:endParaRPr>
          </a:p>
          <a:p>
            <a:pPr algn="just"/>
            <a:r>
              <a:rPr lang="ca-ES" dirty="0">
                <a:latin typeface="Arial" charset="0"/>
                <a:cs typeface="Times New Roman" pitchFamily="18" charset="0"/>
              </a:rPr>
              <a:t>En cultius de cèl·lules de teixit neoplàsic i teixit normal procedent de pacients amb càncer de còlon s’ha observat un augment de l’expressió dels receptors CB1 i CB2. Tanmateix en el teixit neoplàsic s’han identificat nivells </a:t>
            </a:r>
            <a:r>
              <a:rPr lang="ca-ES" dirty="0" err="1">
                <a:latin typeface="Arial" charset="0"/>
                <a:cs typeface="Times New Roman" pitchFamily="18" charset="0"/>
              </a:rPr>
              <a:t>d’anandamida</a:t>
            </a:r>
            <a:r>
              <a:rPr lang="ca-ES" dirty="0">
                <a:latin typeface="Arial" charset="0"/>
                <a:cs typeface="Times New Roman" pitchFamily="18" charset="0"/>
              </a:rPr>
              <a:t> i 2-ARA-G superiors als identificats en el teixit normal. </a:t>
            </a:r>
            <a:r>
              <a:rPr lang="ca-ES" dirty="0" err="1">
                <a:latin typeface="Arial" charset="0"/>
                <a:cs typeface="Times New Roman" pitchFamily="18" charset="0"/>
              </a:rPr>
              <a:t>L’anandamida</a:t>
            </a:r>
            <a:r>
              <a:rPr lang="ca-ES" dirty="0">
                <a:latin typeface="Arial" charset="0"/>
                <a:cs typeface="Times New Roman" pitchFamily="18" charset="0"/>
              </a:rPr>
              <a:t> ha mostrat un efecte </a:t>
            </a:r>
            <a:r>
              <a:rPr lang="ca-ES" dirty="0" err="1">
                <a:latin typeface="Arial" charset="0"/>
                <a:cs typeface="Times New Roman" pitchFamily="18" charset="0"/>
              </a:rPr>
              <a:t>antiproliferatiu</a:t>
            </a:r>
            <a:r>
              <a:rPr lang="ca-ES" dirty="0">
                <a:latin typeface="Arial" charset="0"/>
                <a:cs typeface="Times New Roman" pitchFamily="18" charset="0"/>
              </a:rPr>
              <a:t> dosi depenent que es pot bloquejar amb antagonistes del receptor CB1.</a:t>
            </a:r>
            <a:r>
              <a:rPr lang="ca-ES" baseline="30000" dirty="0">
                <a:latin typeface="Arial" charset="0"/>
                <a:cs typeface="Times New Roman" pitchFamily="18" charset="0"/>
              </a:rPr>
              <a:t>95</a:t>
            </a:r>
            <a:r>
              <a:rPr lang="ca-ES" dirty="0">
                <a:latin typeface="Arial" charset="0"/>
                <a:cs typeface="Times New Roman" pitchFamily="18" charset="0"/>
              </a:rPr>
              <a:t> Aquests resultats preliminars suggereixen que el sistema cannabinoide participaria en la inhibició del creixement del càncer de còlon l’ésser humà. Resultats similars s’han obtingut en estudis </a:t>
            </a:r>
            <a:r>
              <a:rPr lang="ca-ES" i="1" dirty="0">
                <a:latin typeface="Arial" charset="0"/>
                <a:cs typeface="Times New Roman" pitchFamily="18" charset="0"/>
              </a:rPr>
              <a:t>in vitro</a:t>
            </a:r>
            <a:r>
              <a:rPr lang="ca-ES" dirty="0">
                <a:latin typeface="Arial" charset="0"/>
                <a:cs typeface="Times New Roman" pitchFamily="18" charset="0"/>
              </a:rPr>
              <a:t> de </a:t>
            </a:r>
            <a:r>
              <a:rPr lang="ca-ES" dirty="0" err="1">
                <a:latin typeface="Arial" charset="0"/>
                <a:cs typeface="Times New Roman" pitchFamily="18" charset="0"/>
              </a:rPr>
              <a:t>cel.lules</a:t>
            </a:r>
            <a:r>
              <a:rPr lang="ca-ES" dirty="0">
                <a:latin typeface="Arial" charset="0"/>
                <a:cs typeface="Times New Roman" pitchFamily="18" charset="0"/>
              </a:rPr>
              <a:t> tumorals de mama i pròstata, així com en estudis </a:t>
            </a:r>
            <a:r>
              <a:rPr lang="ca-ES" i="1" dirty="0">
                <a:latin typeface="Arial" charset="0"/>
                <a:cs typeface="Times New Roman" pitchFamily="18" charset="0"/>
              </a:rPr>
              <a:t>in </a:t>
            </a:r>
            <a:r>
              <a:rPr lang="ca-ES" i="1" dirty="0" err="1">
                <a:latin typeface="Arial" charset="0"/>
                <a:cs typeface="Times New Roman" pitchFamily="18" charset="0"/>
              </a:rPr>
              <a:t>vivo</a:t>
            </a:r>
            <a:r>
              <a:rPr lang="ca-ES" dirty="0">
                <a:latin typeface="Arial" charset="0"/>
                <a:cs typeface="Times New Roman" pitchFamily="18" charset="0"/>
              </a:rPr>
              <a:t> d’adenocarcinomes de pulmó, tiroides i pell.</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t>
            </a:r>
          </a:p>
          <a:p>
            <a:pPr algn="just"/>
            <a:r>
              <a:rPr lang="ca-ES" i="1" dirty="0">
                <a:latin typeface="Arial" charset="0"/>
                <a:cs typeface="Times New Roman" pitchFamily="18" charset="0"/>
              </a:rPr>
              <a:t> </a:t>
            </a:r>
            <a:endParaRPr lang="ca-ES" dirty="0">
              <a:latin typeface="Arial" charset="0"/>
              <a:cs typeface="Times New Roman" pitchFamily="18" charset="0"/>
            </a:endParaRPr>
          </a:p>
          <a:p>
            <a:pPr algn="just"/>
            <a:r>
              <a:rPr lang="ca-ES" i="1" dirty="0">
                <a:latin typeface="Arial" charset="0"/>
                <a:cs typeface="Times New Roman" pitchFamily="18" charset="0"/>
              </a:rPr>
              <a:t>Aparell digestiu</a:t>
            </a:r>
            <a:endParaRPr lang="ca-ES" dirty="0">
              <a:latin typeface="Arial" charset="0"/>
              <a:cs typeface="Times New Roman" pitchFamily="18" charset="0"/>
            </a:endParaRPr>
          </a:p>
          <a:p>
            <a:pPr algn="just"/>
            <a:r>
              <a:rPr lang="ca-ES" dirty="0">
                <a:latin typeface="Arial" charset="0"/>
                <a:cs typeface="Times New Roman" pitchFamily="18" charset="0"/>
              </a:rPr>
              <a:t>Diversos estudis d’experimentació animal suggereixen que els sistema cannabinoide tindria un paper en la inhibició del buidat gàstric i el peristaltisme intestinal.</a:t>
            </a:r>
            <a:r>
              <a:rPr lang="ca-ES" baseline="30000" dirty="0">
                <a:latin typeface="Arial" charset="0"/>
                <a:cs typeface="Times New Roman" pitchFamily="18" charset="0"/>
              </a:rPr>
              <a:t>98</a:t>
            </a:r>
            <a:r>
              <a:rPr lang="ca-ES" dirty="0">
                <a:latin typeface="Arial" charset="0"/>
                <a:cs typeface="Times New Roman" pitchFamily="18" charset="0"/>
              </a:rPr>
              <a:t>  Els efectes sobre la motilitat </a:t>
            </a:r>
            <a:r>
              <a:rPr lang="ca-ES" dirty="0" err="1">
                <a:latin typeface="Arial" charset="0"/>
                <a:cs typeface="Times New Roman" pitchFamily="18" charset="0"/>
              </a:rPr>
              <a:t>gastrointetinal</a:t>
            </a:r>
            <a:r>
              <a:rPr lang="ca-ES" dirty="0">
                <a:latin typeface="Arial" charset="0"/>
                <a:cs typeface="Times New Roman" pitchFamily="18" charset="0"/>
              </a:rPr>
              <a:t> estarien mitjançats pels receptors CB1. Els </a:t>
            </a:r>
            <a:r>
              <a:rPr lang="ca-ES" dirty="0" err="1">
                <a:latin typeface="Arial" charset="0"/>
                <a:cs typeface="Times New Roman" pitchFamily="18" charset="0"/>
              </a:rPr>
              <a:t>endocannabinoides</a:t>
            </a:r>
            <a:r>
              <a:rPr lang="ca-ES" dirty="0">
                <a:latin typeface="Arial" charset="0"/>
                <a:cs typeface="Times New Roman" pitchFamily="18" charset="0"/>
              </a:rPr>
              <a:t> inhibeixen la transmissió de neurotransmissors del sistema </a:t>
            </a:r>
            <a:r>
              <a:rPr lang="ca-ES" dirty="0" err="1">
                <a:latin typeface="Arial" charset="0"/>
                <a:cs typeface="Times New Roman" pitchFamily="18" charset="0"/>
              </a:rPr>
              <a:t>nervios</a:t>
            </a:r>
            <a:r>
              <a:rPr lang="ca-ES" dirty="0">
                <a:latin typeface="Arial" charset="0"/>
                <a:cs typeface="Times New Roman" pitchFamily="18" charset="0"/>
              </a:rPr>
              <a:t> entèric. Els agonistes cannabinoides també inhibeixen la secreció gàstrica per un mecanisme no del tot conegut.</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Alguns </a:t>
            </a:r>
            <a:r>
              <a:rPr lang="ca-ES" dirty="0" err="1">
                <a:latin typeface="Arial" charset="0"/>
                <a:cs typeface="Times New Roman" pitchFamily="18" charset="0"/>
              </a:rPr>
              <a:t>endocannabinoides</a:t>
            </a:r>
            <a:r>
              <a:rPr lang="ca-ES" dirty="0">
                <a:latin typeface="Arial" charset="0"/>
                <a:cs typeface="Times New Roman" pitchFamily="18" charset="0"/>
              </a:rPr>
              <a:t> com </a:t>
            </a:r>
            <a:r>
              <a:rPr lang="ca-ES" dirty="0" err="1">
                <a:latin typeface="Arial" charset="0"/>
                <a:cs typeface="Times New Roman" pitchFamily="18" charset="0"/>
              </a:rPr>
              <a:t>l’anandamida</a:t>
            </a:r>
            <a:r>
              <a:rPr lang="ca-ES" dirty="0">
                <a:latin typeface="Arial" charset="0"/>
                <a:cs typeface="Times New Roman" pitchFamily="18" charset="0"/>
              </a:rPr>
              <a:t>  han mostrat efecte antidiarreic en models animals al inhibir la secreció de acetilcolina des de les neurones </a:t>
            </a:r>
            <a:r>
              <a:rPr lang="ca-ES" dirty="0" err="1">
                <a:latin typeface="Arial" charset="0"/>
                <a:cs typeface="Times New Roman" pitchFamily="18" charset="0"/>
              </a:rPr>
              <a:t>mientériques</a:t>
            </a:r>
            <a:r>
              <a:rPr lang="ca-ES" dirty="0">
                <a:latin typeface="Arial" charset="0"/>
                <a:cs typeface="Times New Roman" pitchFamily="18" charset="0"/>
              </a:rPr>
              <a:t> mitjançant l’activació dels receptors CB1.</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També s’han implicat en processos d’inflamació intestinal.</a:t>
            </a:r>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xiv</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En models animals de malaltia inflamatòria intestinal s’ha vist que els </a:t>
            </a:r>
            <a:r>
              <a:rPr lang="ca-ES" dirty="0" err="1">
                <a:latin typeface="Arial" charset="0"/>
                <a:cs typeface="Times New Roman" pitchFamily="18" charset="0"/>
              </a:rPr>
              <a:t>endocannabinoides</a:t>
            </a:r>
            <a:r>
              <a:rPr lang="ca-ES" dirty="0">
                <a:latin typeface="Arial" charset="0"/>
                <a:cs typeface="Times New Roman" pitchFamily="18" charset="0"/>
              </a:rPr>
              <a:t> són més actius en inhibir la motilitat gastrointestinal que en les rates control. S’ha suggerit que durant la inflamació es produiria una augment de l’expressió dels receptors CB1 en l’intestí.</a:t>
            </a:r>
            <a:r>
              <a:rPr lang="ca-ES" baseline="30000" dirty="0">
                <a:latin typeface="Arial" charset="0"/>
                <a:cs typeface="Times New Roman" pitchFamily="18" charset="0"/>
              </a:rPr>
              <a:t>106</a:t>
            </a:r>
            <a:r>
              <a:rPr lang="ca-ES" dirty="0">
                <a:latin typeface="Arial" charset="0"/>
                <a:cs typeface="Times New Roman" pitchFamily="18" charset="0"/>
              </a:rPr>
              <a:t> El CBD i alguns dels seus anàlegs també han mostrat aquests efectes i s’han proposat pel  tractament de la malaltia inflamatòria intestinal. </a:t>
            </a:r>
            <a:r>
              <a:rPr lang="ca-ES" baseline="30000" dirty="0">
                <a:latin typeface="Arial" charset="0"/>
                <a:cs typeface="Times New Roman" pitchFamily="18" charset="0"/>
              </a:rPr>
              <a:t>99</a:t>
            </a:r>
            <a:endParaRPr lang="ca-ES" dirty="0">
              <a:latin typeface="Arial" charset="0"/>
              <a:cs typeface="Times New Roman" pitchFamily="18" charset="0"/>
            </a:endParaRPr>
          </a:p>
          <a:p>
            <a:pPr algn="just"/>
            <a:r>
              <a:rPr lang="ca-ES" i="1" dirty="0">
                <a:latin typeface="Arial" charset="0"/>
                <a:cs typeface="Times New Roman" pitchFamily="18" charset="0"/>
              </a:rPr>
              <a:t> </a:t>
            </a:r>
            <a:endParaRPr lang="ca-ES" dirty="0">
              <a:latin typeface="Arial" charset="0"/>
              <a:cs typeface="Times New Roman" pitchFamily="18" charset="0"/>
            </a:endParaRPr>
          </a:p>
          <a:p>
            <a:pPr algn="just"/>
            <a:r>
              <a:rPr lang="ca-ES" i="1" dirty="0">
                <a:latin typeface="Arial" charset="0"/>
                <a:cs typeface="Times New Roman" pitchFamily="18" charset="0"/>
              </a:rPr>
              <a:t>Formació de l’os</a:t>
            </a:r>
            <a:endParaRPr lang="ca-ES" dirty="0">
              <a:latin typeface="Arial" charset="0"/>
              <a:cs typeface="Times New Roman" pitchFamily="18" charset="0"/>
            </a:endParaRPr>
          </a:p>
          <a:p>
            <a:pPr algn="just"/>
            <a:r>
              <a:rPr lang="ca-ES" dirty="0">
                <a:latin typeface="Arial" charset="0"/>
                <a:cs typeface="Times New Roman" pitchFamily="18" charset="0"/>
              </a:rPr>
              <a:t>S’ha suggerit que els </a:t>
            </a:r>
            <a:r>
              <a:rPr lang="ca-ES" dirty="0" err="1">
                <a:latin typeface="Arial" charset="0"/>
                <a:cs typeface="Times New Roman" pitchFamily="18" charset="0"/>
              </a:rPr>
              <a:t>endocannabinoides</a:t>
            </a:r>
            <a:r>
              <a:rPr lang="ca-ES" dirty="0">
                <a:latin typeface="Arial" charset="0"/>
                <a:cs typeface="Times New Roman" pitchFamily="18" charset="0"/>
              </a:rPr>
              <a:t> estimularien la formació </a:t>
            </a:r>
            <a:r>
              <a:rPr lang="ca-ES" dirty="0" err="1">
                <a:latin typeface="Arial" charset="0"/>
                <a:cs typeface="Times New Roman" pitchFamily="18" charset="0"/>
              </a:rPr>
              <a:t>osea</a:t>
            </a:r>
            <a:r>
              <a:rPr lang="ca-ES" dirty="0">
                <a:latin typeface="Arial" charset="0"/>
                <a:cs typeface="Times New Roman" pitchFamily="18" charset="0"/>
              </a:rPr>
              <a:t> mitjançant la seva unió als receptors CB2 dels osteoclasts. En un estudi d’experimentació animal els ratolins normals tractats amb 2-ARA-G o un agonista CB2 van mostrar una augment de la formació </a:t>
            </a:r>
            <a:r>
              <a:rPr lang="ca-ES" dirty="0" err="1">
                <a:latin typeface="Arial" charset="0"/>
                <a:cs typeface="Times New Roman" pitchFamily="18" charset="0"/>
              </a:rPr>
              <a:t>òsea</a:t>
            </a:r>
            <a:r>
              <a:rPr lang="ca-ES" dirty="0">
                <a:latin typeface="Arial" charset="0"/>
                <a:cs typeface="Times New Roman" pitchFamily="18" charset="0"/>
              </a:rPr>
              <a:t> respecte als controls.</a:t>
            </a:r>
            <a:r>
              <a:rPr lang="ca-ES" baseline="30000" dirty="0">
                <a:latin typeface="Arial" charset="0"/>
                <a:cs typeface="Times New Roman" pitchFamily="18" charset="0"/>
              </a:rPr>
              <a:t>99 </a:t>
            </a:r>
            <a:endParaRPr lang="ca-ES" dirty="0">
              <a:latin typeface="Arial" charset="0"/>
              <a:cs typeface="Times New Roman" pitchFamily="18" charset="0"/>
            </a:endParaRPr>
          </a:p>
          <a:p>
            <a:pPr algn="just"/>
            <a:r>
              <a:rPr lang="ca-ES" i="1" dirty="0">
                <a:latin typeface="Arial" charset="0"/>
                <a:cs typeface="Times New Roman" pitchFamily="18" charset="0"/>
              </a:rPr>
              <a:t> </a:t>
            </a:r>
            <a:endParaRPr lang="ca-ES" dirty="0">
              <a:latin typeface="Arial" charset="0"/>
              <a:cs typeface="Times New Roman" pitchFamily="18" charset="0"/>
            </a:endParaRPr>
          </a:p>
          <a:p>
            <a:pPr algn="just"/>
            <a:r>
              <a:rPr lang="ca-ES" i="1" dirty="0">
                <a:latin typeface="Arial" charset="0"/>
                <a:cs typeface="Times New Roman" pitchFamily="18" charset="0"/>
              </a:rPr>
              <a:t>Exercici</a:t>
            </a:r>
            <a:endParaRPr lang="ca-ES" dirty="0">
              <a:latin typeface="Arial" charset="0"/>
              <a:cs typeface="Times New Roman" pitchFamily="18" charset="0"/>
            </a:endParaRPr>
          </a:p>
          <a:p>
            <a:pPr algn="just"/>
            <a:r>
              <a:rPr lang="ca-ES" dirty="0">
                <a:latin typeface="Arial" charset="0"/>
                <a:cs typeface="Times New Roman" pitchFamily="18" charset="0"/>
              </a:rPr>
              <a:t>En un estudi americà  en 24 voluntaris sans s’han trobat nivells plasmàtics augmentats </a:t>
            </a:r>
            <a:r>
              <a:rPr lang="ca-ES" dirty="0" err="1">
                <a:latin typeface="Arial" charset="0"/>
                <a:cs typeface="Times New Roman" pitchFamily="18" charset="0"/>
              </a:rPr>
              <a:t>d’anandamida</a:t>
            </a:r>
            <a:r>
              <a:rPr lang="ca-ES" dirty="0">
                <a:latin typeface="Arial" charset="0"/>
                <a:cs typeface="Times New Roman" pitchFamily="18" charset="0"/>
              </a:rPr>
              <a:t> una hora desprès d’haver estat fent exercici amb intensitat moderada  (anar en bicicleta o </a:t>
            </a:r>
            <a:r>
              <a:rPr lang="ca-ES" dirty="0" err="1">
                <a:latin typeface="Arial" charset="0"/>
                <a:cs typeface="Times New Roman" pitchFamily="18" charset="0"/>
              </a:rPr>
              <a:t>correr</a:t>
            </a:r>
            <a:r>
              <a:rPr lang="ca-ES" dirty="0">
                <a:latin typeface="Arial" charset="0"/>
                <a:cs typeface="Times New Roman" pitchFamily="18" charset="0"/>
              </a:rPr>
              <a:t>). A partir dels resultats d’aquest estudi s’ha suggerit que la sensació de benestar desprès de fer exercici seria secundaria a l’alliberació de </a:t>
            </a:r>
            <a:r>
              <a:rPr lang="ca-ES" dirty="0" err="1">
                <a:latin typeface="Arial" charset="0"/>
                <a:cs typeface="Times New Roman" pitchFamily="18" charset="0"/>
              </a:rPr>
              <a:t>endocannabinoides</a:t>
            </a:r>
            <a:r>
              <a:rPr lang="ca-ES" dirty="0">
                <a:latin typeface="Arial" charset="0"/>
                <a:cs typeface="Times New Roman" pitchFamily="18" charset="0"/>
              </a:rPr>
              <a:t> més que </a:t>
            </a:r>
            <a:r>
              <a:rPr lang="ca-ES" dirty="0" err="1">
                <a:latin typeface="Arial" charset="0"/>
                <a:cs typeface="Times New Roman" pitchFamily="18" charset="0"/>
              </a:rPr>
              <a:t>d’opioides</a:t>
            </a:r>
            <a:r>
              <a:rPr lang="ca-ES" dirty="0">
                <a:latin typeface="Arial" charset="0"/>
                <a:cs typeface="Times New Roman" pitchFamily="18" charset="0"/>
              </a:rPr>
              <a:t> endògens.</a:t>
            </a:r>
            <a:r>
              <a:rPr lang="ca-ES" baseline="30000" dirty="0">
                <a:latin typeface="Arial" charset="0"/>
                <a:cs typeface="Times New Roman" pitchFamily="18" charset="0"/>
              </a:rPr>
              <a:t>100</a:t>
            </a:r>
            <a:endParaRPr lang="ca-ES" dirty="0">
              <a:latin typeface="Arial" charset="0"/>
              <a:cs typeface="Times New Roman" pitchFamily="18" charset="0"/>
            </a:endParaRPr>
          </a:p>
          <a:p>
            <a:pPr algn="just"/>
            <a:r>
              <a:rPr lang="ca-ES" dirty="0">
                <a:latin typeface="Arial" charset="0"/>
                <a:cs typeface="Times New Roman" pitchFamily="18" charset="0"/>
              </a:rPr>
              <a:t> </a:t>
            </a:r>
          </a:p>
          <a:p>
            <a:pPr algn="just"/>
            <a:r>
              <a:rPr lang="ca-ES" dirty="0"/>
              <a:t/>
            </a:r>
            <a:br>
              <a:rPr lang="ca-ES" dirty="0"/>
            </a:br>
            <a:r>
              <a:rPr lang="ca-ES" u="sng" dirty="0">
                <a:solidFill>
                  <a:srgbClr val="800080"/>
                </a:solidFill>
                <a:latin typeface="Arial" charset="0"/>
                <a:cs typeface="Arial" charset="0"/>
                <a:hlinkClick r:id="" action="ppaction://noaction"/>
              </a:rPr>
              <a:t>[i]</a:t>
            </a:r>
            <a:r>
              <a:rPr lang="ca-ES" dirty="0">
                <a:latin typeface="Arial" charset="0"/>
                <a:cs typeface="Arial" charset="0"/>
              </a:rPr>
              <a:t> 	</a:t>
            </a:r>
            <a:r>
              <a:rPr lang="ca-ES" dirty="0" err="1">
                <a:latin typeface="Arial" charset="0"/>
                <a:cs typeface="Arial" charset="0"/>
              </a:rPr>
              <a:t>Mechoulam</a:t>
            </a:r>
            <a:r>
              <a:rPr lang="ca-ES" dirty="0">
                <a:latin typeface="Arial" charset="0"/>
                <a:cs typeface="Arial" charset="0"/>
              </a:rPr>
              <a:t> R, </a:t>
            </a:r>
            <a:r>
              <a:rPr lang="ca-ES" dirty="0" err="1">
                <a:latin typeface="Arial" charset="0"/>
                <a:cs typeface="Arial" charset="0"/>
              </a:rPr>
              <a:t>Panikashvili</a:t>
            </a:r>
            <a:r>
              <a:rPr lang="ca-ES" dirty="0">
                <a:latin typeface="Arial" charset="0"/>
                <a:cs typeface="Arial" charset="0"/>
              </a:rPr>
              <a:t> D, </a:t>
            </a:r>
            <a:r>
              <a:rPr lang="ca-ES" dirty="0" err="1">
                <a:latin typeface="Arial" charset="0"/>
                <a:cs typeface="Arial" charset="0"/>
              </a:rPr>
              <a:t>Shohami</a:t>
            </a:r>
            <a:r>
              <a:rPr lang="ca-ES" dirty="0">
                <a:latin typeface="Arial" charset="0"/>
                <a:cs typeface="Arial" charset="0"/>
              </a:rPr>
              <a:t> E. </a:t>
            </a:r>
            <a:r>
              <a:rPr lang="ca-ES" dirty="0" err="1">
                <a:latin typeface="Arial" charset="0"/>
                <a:cs typeface="Arial" charset="0"/>
              </a:rPr>
              <a:t>Cannabinoids</a:t>
            </a:r>
            <a:r>
              <a:rPr lang="ca-ES" dirty="0">
                <a:latin typeface="Arial" charset="0"/>
                <a:cs typeface="Arial" charset="0"/>
              </a:rPr>
              <a:t> and </a:t>
            </a:r>
            <a:r>
              <a:rPr lang="ca-ES" dirty="0" err="1">
                <a:latin typeface="Arial" charset="0"/>
                <a:cs typeface="Arial" charset="0"/>
              </a:rPr>
              <a:t>brain</a:t>
            </a:r>
            <a:r>
              <a:rPr lang="ca-ES" dirty="0">
                <a:latin typeface="Arial" charset="0"/>
                <a:cs typeface="Arial" charset="0"/>
              </a:rPr>
              <a:t> </a:t>
            </a:r>
            <a:r>
              <a:rPr lang="ca-ES" dirty="0" err="1">
                <a:latin typeface="Arial" charset="0"/>
                <a:cs typeface="Arial" charset="0"/>
              </a:rPr>
              <a:t>injury</a:t>
            </a:r>
            <a:r>
              <a:rPr lang="ca-ES" dirty="0">
                <a:latin typeface="Arial" charset="0"/>
                <a:cs typeface="Arial" charset="0"/>
              </a:rPr>
              <a:t>: </a:t>
            </a:r>
            <a:r>
              <a:rPr lang="ca-ES" dirty="0" err="1">
                <a:latin typeface="Arial" charset="0"/>
                <a:cs typeface="Arial" charset="0"/>
              </a:rPr>
              <a:t>therapeutic</a:t>
            </a:r>
            <a:r>
              <a:rPr lang="ca-ES" dirty="0">
                <a:latin typeface="Arial" charset="0"/>
                <a:cs typeface="Arial" charset="0"/>
              </a:rPr>
              <a:t> </a:t>
            </a:r>
            <a:r>
              <a:rPr lang="ca-ES" dirty="0" err="1">
                <a:latin typeface="Arial" charset="0"/>
                <a:cs typeface="Arial" charset="0"/>
              </a:rPr>
              <a:t>implications</a:t>
            </a:r>
            <a:r>
              <a:rPr lang="ca-ES" dirty="0">
                <a:latin typeface="Arial" charset="0"/>
                <a:cs typeface="Arial" charset="0"/>
              </a:rPr>
              <a:t>. </a:t>
            </a:r>
            <a:r>
              <a:rPr lang="ca-ES" dirty="0" err="1">
                <a:latin typeface="Arial" charset="0"/>
                <a:cs typeface="Arial" charset="0"/>
              </a:rPr>
              <a:t>Trends</a:t>
            </a:r>
            <a:r>
              <a:rPr lang="ca-ES" dirty="0">
                <a:latin typeface="Arial" charset="0"/>
                <a:cs typeface="Arial" charset="0"/>
              </a:rPr>
              <a:t> </a:t>
            </a:r>
            <a:r>
              <a:rPr lang="ca-ES" dirty="0" err="1">
                <a:latin typeface="Arial" charset="0"/>
                <a:cs typeface="Arial" charset="0"/>
              </a:rPr>
              <a:t>Molec</a:t>
            </a:r>
            <a:r>
              <a:rPr lang="ca-ES" dirty="0">
                <a:latin typeface="Arial" charset="0"/>
                <a:cs typeface="Arial" charset="0"/>
              </a:rPr>
              <a:t> </a:t>
            </a:r>
            <a:r>
              <a:rPr lang="ca-ES" dirty="0" err="1">
                <a:latin typeface="Arial" charset="0"/>
                <a:cs typeface="Arial" charset="0"/>
              </a:rPr>
              <a:t>Med</a:t>
            </a:r>
            <a:r>
              <a:rPr lang="ca-ES" dirty="0">
                <a:latin typeface="Arial" charset="0"/>
                <a:cs typeface="Arial" charset="0"/>
              </a:rPr>
              <a:t> 2002; 8: 58-61.</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t>
            </a:r>
            <a:r>
              <a:rPr lang="ca-ES" dirty="0" err="1">
                <a:latin typeface="Arial" charset="0"/>
                <a:cs typeface="Times New Roman" pitchFamily="18" charset="0"/>
              </a:rPr>
              <a:t>Marsicano</a:t>
            </a:r>
            <a:r>
              <a:rPr lang="ca-ES" dirty="0">
                <a:latin typeface="Arial" charset="0"/>
                <a:cs typeface="Times New Roman" pitchFamily="18" charset="0"/>
              </a:rPr>
              <a:t> G, </a:t>
            </a:r>
            <a:r>
              <a:rPr lang="ca-ES" dirty="0" err="1">
                <a:latin typeface="Arial" charset="0"/>
                <a:cs typeface="Times New Roman" pitchFamily="18" charset="0"/>
              </a:rPr>
              <a:t>Goodenough</a:t>
            </a:r>
            <a:r>
              <a:rPr lang="ca-ES" dirty="0">
                <a:latin typeface="Arial" charset="0"/>
                <a:cs typeface="Times New Roman" pitchFamily="18" charset="0"/>
              </a:rPr>
              <a:t> S, </a:t>
            </a:r>
            <a:r>
              <a:rPr lang="ca-ES" dirty="0" err="1">
                <a:latin typeface="Arial" charset="0"/>
                <a:cs typeface="Times New Roman" pitchFamily="18" charset="0"/>
              </a:rPr>
              <a:t>Monory</a:t>
            </a:r>
            <a:r>
              <a:rPr lang="ca-ES" dirty="0">
                <a:latin typeface="Arial" charset="0"/>
                <a:cs typeface="Times New Roman" pitchFamily="18" charset="0"/>
              </a:rPr>
              <a:t> K, Hermann H, Eder M, </a:t>
            </a:r>
            <a:r>
              <a:rPr lang="ca-ES" dirty="0" err="1">
                <a:latin typeface="Arial" charset="0"/>
                <a:cs typeface="Times New Roman" pitchFamily="18" charset="0"/>
              </a:rPr>
              <a:t>Cannich</a:t>
            </a:r>
            <a:r>
              <a:rPr lang="ca-ES" dirty="0">
                <a:latin typeface="Arial" charset="0"/>
                <a:cs typeface="Times New Roman" pitchFamily="18" charset="0"/>
              </a:rPr>
              <a:t> A i </a:t>
            </a:r>
            <a:r>
              <a:rPr lang="ca-ES" dirty="0" err="1">
                <a:latin typeface="Arial" charset="0"/>
                <a:cs typeface="Times New Roman" pitchFamily="18" charset="0"/>
              </a:rPr>
              <a:t>co·ls</a:t>
            </a:r>
            <a:r>
              <a:rPr lang="ca-ES" dirty="0">
                <a:latin typeface="Arial" charset="0"/>
                <a:cs typeface="Times New Roman" pitchFamily="18" charset="0"/>
              </a:rPr>
              <a:t>. CB1 </a:t>
            </a:r>
            <a:r>
              <a:rPr lang="ca-ES" dirty="0" err="1">
                <a:latin typeface="Arial" charset="0"/>
                <a:cs typeface="Times New Roman" pitchFamily="18" charset="0"/>
              </a:rPr>
              <a:t>cannabinoid</a:t>
            </a:r>
            <a:r>
              <a:rPr lang="ca-ES" dirty="0">
                <a:latin typeface="Arial" charset="0"/>
                <a:cs typeface="Times New Roman" pitchFamily="18" charset="0"/>
              </a:rPr>
              <a:t> receptors and </a:t>
            </a:r>
            <a:r>
              <a:rPr lang="ca-ES" dirty="0" err="1">
                <a:latin typeface="Arial" charset="0"/>
                <a:cs typeface="Times New Roman" pitchFamily="18" charset="0"/>
              </a:rPr>
              <a:t>on-demand</a:t>
            </a:r>
            <a:r>
              <a:rPr lang="ca-ES" dirty="0">
                <a:latin typeface="Arial" charset="0"/>
                <a:cs typeface="Times New Roman" pitchFamily="18" charset="0"/>
              </a:rPr>
              <a:t> </a:t>
            </a:r>
            <a:r>
              <a:rPr lang="ca-ES" dirty="0" err="1">
                <a:latin typeface="Arial" charset="0"/>
                <a:cs typeface="Times New Roman" pitchFamily="18" charset="0"/>
              </a:rPr>
              <a:t>defense</a:t>
            </a:r>
            <a:r>
              <a:rPr lang="ca-ES" dirty="0">
                <a:latin typeface="Arial" charset="0"/>
                <a:cs typeface="Times New Roman" pitchFamily="18" charset="0"/>
              </a:rPr>
              <a:t> </a:t>
            </a:r>
            <a:r>
              <a:rPr lang="ca-ES" dirty="0" err="1">
                <a:latin typeface="Arial" charset="0"/>
                <a:cs typeface="Times New Roman" pitchFamily="18" charset="0"/>
              </a:rPr>
              <a:t>against</a:t>
            </a:r>
            <a:r>
              <a:rPr lang="ca-ES" dirty="0">
                <a:latin typeface="Arial" charset="0"/>
                <a:cs typeface="Times New Roman" pitchFamily="18" charset="0"/>
              </a:rPr>
              <a:t> </a:t>
            </a:r>
            <a:r>
              <a:rPr lang="ca-ES" dirty="0" err="1">
                <a:latin typeface="Arial" charset="0"/>
                <a:cs typeface="Times New Roman" pitchFamily="18" charset="0"/>
              </a:rPr>
              <a:t>excitotoxicity</a:t>
            </a:r>
            <a:r>
              <a:rPr lang="ca-ES" dirty="0">
                <a:latin typeface="Arial" charset="0"/>
                <a:cs typeface="Times New Roman" pitchFamily="18" charset="0"/>
              </a:rPr>
              <a:t>. Science 2003; 302: 84-8. </a:t>
            </a:r>
          </a:p>
          <a:p>
            <a:r>
              <a:rPr lang="ca-ES" dirty="0">
                <a:latin typeface="Arial" charset="0"/>
                <a:cs typeface="Times New Roman" pitchFamily="18" charset="0"/>
              </a:rPr>
              <a:t> </a:t>
            </a: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iii</a:t>
            </a:r>
            <a:r>
              <a:rPr lang="ca-ES" u="sng" dirty="0">
                <a:solidFill>
                  <a:srgbClr val="800080"/>
                </a:solidFill>
                <a:latin typeface="Arial" charset="0"/>
                <a:cs typeface="Arial" charset="0"/>
                <a:hlinkClick r:id="" action="ppaction://noaction"/>
              </a:rPr>
              <a:t>]</a:t>
            </a:r>
            <a:r>
              <a:rPr lang="ca-ES" dirty="0">
                <a:latin typeface="Arial" charset="0"/>
                <a:cs typeface="Arial" charset="0"/>
              </a:rPr>
              <a:t> 	</a:t>
            </a:r>
            <a:r>
              <a:rPr lang="ca-ES" dirty="0" err="1">
                <a:latin typeface="Arial" charset="0"/>
                <a:cs typeface="Arial" charset="0"/>
              </a:rPr>
              <a:t>Ligresti</a:t>
            </a:r>
            <a:r>
              <a:rPr lang="ca-ES" dirty="0">
                <a:latin typeface="Arial" charset="0"/>
                <a:cs typeface="Arial" charset="0"/>
              </a:rPr>
              <a:t> A, </a:t>
            </a:r>
            <a:r>
              <a:rPr lang="ca-ES" dirty="0" err="1">
                <a:latin typeface="Arial" charset="0"/>
                <a:cs typeface="Arial" charset="0"/>
              </a:rPr>
              <a:t>Bisogno</a:t>
            </a:r>
            <a:r>
              <a:rPr lang="ca-ES" dirty="0">
                <a:latin typeface="Arial" charset="0"/>
                <a:cs typeface="Arial" charset="0"/>
              </a:rPr>
              <a:t> T, </a:t>
            </a:r>
            <a:r>
              <a:rPr lang="ca-ES" dirty="0" err="1">
                <a:latin typeface="Arial" charset="0"/>
                <a:cs typeface="Arial" charset="0"/>
              </a:rPr>
              <a:t>Matias</a:t>
            </a:r>
            <a:r>
              <a:rPr lang="ca-ES" dirty="0">
                <a:latin typeface="Arial" charset="0"/>
                <a:cs typeface="Arial" charset="0"/>
              </a:rPr>
              <a:t> I, De </a:t>
            </a:r>
            <a:r>
              <a:rPr lang="ca-ES" dirty="0" err="1">
                <a:latin typeface="Arial" charset="0"/>
                <a:cs typeface="Arial" charset="0"/>
              </a:rPr>
              <a:t>Petrocellis</a:t>
            </a:r>
            <a:r>
              <a:rPr lang="ca-ES" dirty="0">
                <a:latin typeface="Arial" charset="0"/>
                <a:cs typeface="Arial" charset="0"/>
              </a:rPr>
              <a:t> L, </a:t>
            </a:r>
            <a:r>
              <a:rPr lang="ca-ES" dirty="0" err="1">
                <a:latin typeface="Arial" charset="0"/>
                <a:cs typeface="Arial" charset="0"/>
              </a:rPr>
              <a:t>Cascio</a:t>
            </a:r>
            <a:r>
              <a:rPr lang="ca-ES" dirty="0">
                <a:latin typeface="Arial" charset="0"/>
                <a:cs typeface="Arial" charset="0"/>
              </a:rPr>
              <a:t> MG, </a:t>
            </a:r>
            <a:r>
              <a:rPr lang="ca-ES" dirty="0" err="1">
                <a:latin typeface="Arial" charset="0"/>
                <a:cs typeface="Arial" charset="0"/>
              </a:rPr>
              <a:t>Cosenza</a:t>
            </a:r>
            <a:r>
              <a:rPr lang="ca-ES" dirty="0">
                <a:latin typeface="Arial" charset="0"/>
                <a:cs typeface="Arial" charset="0"/>
              </a:rPr>
              <a:t> V i </a:t>
            </a:r>
            <a:r>
              <a:rPr lang="ca-ES" dirty="0" err="1">
                <a:latin typeface="Arial" charset="0"/>
                <a:cs typeface="Arial" charset="0"/>
              </a:rPr>
              <a:t>col.ls</a:t>
            </a:r>
            <a:r>
              <a:rPr lang="ca-ES" dirty="0">
                <a:latin typeface="Arial" charset="0"/>
                <a:cs typeface="Arial" charset="0"/>
              </a:rPr>
              <a:t>. Possible </a:t>
            </a:r>
            <a:r>
              <a:rPr lang="ca-ES" dirty="0" err="1">
                <a:latin typeface="Arial" charset="0"/>
                <a:cs typeface="Arial" charset="0"/>
              </a:rPr>
              <a:t>endocannabinoid</a:t>
            </a:r>
            <a:r>
              <a:rPr lang="ca-ES" dirty="0">
                <a:latin typeface="Arial" charset="0"/>
                <a:cs typeface="Arial" charset="0"/>
              </a:rPr>
              <a:t> control of </a:t>
            </a:r>
            <a:r>
              <a:rPr lang="ca-ES" dirty="0" err="1">
                <a:latin typeface="Arial" charset="0"/>
                <a:cs typeface="Arial" charset="0"/>
              </a:rPr>
              <a:t>colorectal</a:t>
            </a:r>
            <a:r>
              <a:rPr lang="ca-ES" dirty="0">
                <a:latin typeface="Arial" charset="0"/>
                <a:cs typeface="Arial" charset="0"/>
              </a:rPr>
              <a:t> </a:t>
            </a:r>
            <a:r>
              <a:rPr lang="ca-ES" dirty="0" err="1">
                <a:latin typeface="Arial" charset="0"/>
                <a:cs typeface="Arial" charset="0"/>
              </a:rPr>
              <a:t>cancer</a:t>
            </a:r>
            <a:r>
              <a:rPr lang="ca-ES" dirty="0">
                <a:latin typeface="Arial" charset="0"/>
                <a:cs typeface="Arial" charset="0"/>
              </a:rPr>
              <a:t> </a:t>
            </a:r>
            <a:r>
              <a:rPr lang="ca-ES" dirty="0" err="1">
                <a:latin typeface="Arial" charset="0"/>
                <a:cs typeface="Arial" charset="0"/>
              </a:rPr>
              <a:t>growth</a:t>
            </a:r>
            <a:r>
              <a:rPr lang="ca-ES" dirty="0">
                <a:latin typeface="Arial" charset="0"/>
                <a:cs typeface="Arial" charset="0"/>
              </a:rPr>
              <a:t>. </a:t>
            </a:r>
            <a:r>
              <a:rPr lang="ca-ES" dirty="0" err="1">
                <a:latin typeface="Arial" charset="0"/>
                <a:cs typeface="Arial" charset="0"/>
              </a:rPr>
              <a:t>Gastroenterology</a:t>
            </a:r>
            <a:r>
              <a:rPr lang="ca-ES" dirty="0">
                <a:latin typeface="Arial" charset="0"/>
                <a:cs typeface="Arial" charset="0"/>
              </a:rPr>
              <a:t>. 2003;125: 677-87. </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iv</a:t>
            </a:r>
            <a:r>
              <a:rPr lang="ca-ES" u="sng" dirty="0">
                <a:solidFill>
                  <a:srgbClr val="800080"/>
                </a:solidFill>
                <a:latin typeface="Arial" charset="0"/>
                <a:cs typeface="Arial" charset="0"/>
                <a:hlinkClick r:id="" action="ppaction://noaction"/>
              </a:rPr>
              <a:t>]</a:t>
            </a:r>
            <a:r>
              <a:rPr lang="ca-ES" dirty="0">
                <a:latin typeface="Arial" charset="0"/>
                <a:cs typeface="Arial" charset="0"/>
              </a:rPr>
              <a:t> 	</a:t>
            </a:r>
            <a:r>
              <a:rPr lang="ca-ES" dirty="0" err="1">
                <a:latin typeface="Arial" charset="0"/>
                <a:cs typeface="Arial" charset="0"/>
              </a:rPr>
              <a:t>Lepicier</a:t>
            </a:r>
            <a:r>
              <a:rPr lang="ca-ES" dirty="0">
                <a:latin typeface="Arial" charset="0"/>
                <a:cs typeface="Arial" charset="0"/>
              </a:rPr>
              <a:t> P, </a:t>
            </a:r>
            <a:r>
              <a:rPr lang="ca-ES" dirty="0" err="1">
                <a:latin typeface="Arial" charset="0"/>
                <a:cs typeface="Arial" charset="0"/>
              </a:rPr>
              <a:t>Bouchard</a:t>
            </a:r>
            <a:r>
              <a:rPr lang="ca-ES" dirty="0">
                <a:latin typeface="Arial" charset="0"/>
                <a:cs typeface="Arial" charset="0"/>
              </a:rPr>
              <a:t> JF, </a:t>
            </a:r>
            <a:r>
              <a:rPr lang="ca-ES" dirty="0" err="1">
                <a:latin typeface="Arial" charset="0"/>
                <a:cs typeface="Arial" charset="0"/>
              </a:rPr>
              <a:t>Lagneux</a:t>
            </a:r>
            <a:r>
              <a:rPr lang="ca-ES" dirty="0">
                <a:latin typeface="Arial" charset="0"/>
                <a:cs typeface="Arial" charset="0"/>
              </a:rPr>
              <a:t> C, </a:t>
            </a:r>
            <a:r>
              <a:rPr lang="ca-ES" dirty="0" err="1">
                <a:latin typeface="Arial" charset="0"/>
                <a:cs typeface="Arial" charset="0"/>
              </a:rPr>
              <a:t>Lamontagne</a:t>
            </a:r>
            <a:r>
              <a:rPr lang="ca-ES" dirty="0">
                <a:latin typeface="Arial" charset="0"/>
                <a:cs typeface="Arial" charset="0"/>
              </a:rPr>
              <a:t> D. </a:t>
            </a:r>
            <a:r>
              <a:rPr lang="ca-ES" dirty="0" err="1">
                <a:latin typeface="Arial" charset="0"/>
                <a:cs typeface="Arial" charset="0"/>
              </a:rPr>
              <a:t>Endocannabinoids</a:t>
            </a:r>
            <a:r>
              <a:rPr lang="ca-ES" dirty="0">
                <a:latin typeface="Arial" charset="0"/>
                <a:cs typeface="Arial" charset="0"/>
              </a:rPr>
              <a:t> </a:t>
            </a:r>
            <a:r>
              <a:rPr lang="ca-ES" dirty="0" err="1">
                <a:latin typeface="Arial" charset="0"/>
                <a:cs typeface="Arial" charset="0"/>
              </a:rPr>
              <a:t>protect</a:t>
            </a:r>
            <a:r>
              <a:rPr lang="ca-ES" dirty="0">
                <a:latin typeface="Arial" charset="0"/>
                <a:cs typeface="Arial" charset="0"/>
              </a:rPr>
              <a:t> </a:t>
            </a:r>
            <a:r>
              <a:rPr lang="ca-ES" dirty="0" err="1">
                <a:latin typeface="Arial" charset="0"/>
                <a:cs typeface="Arial" charset="0"/>
              </a:rPr>
              <a:t>the</a:t>
            </a:r>
            <a:r>
              <a:rPr lang="ca-ES" dirty="0">
                <a:latin typeface="Arial" charset="0"/>
                <a:cs typeface="Arial" charset="0"/>
              </a:rPr>
              <a:t> rat </a:t>
            </a:r>
            <a:r>
              <a:rPr lang="ca-ES" dirty="0" err="1">
                <a:latin typeface="Arial" charset="0"/>
                <a:cs typeface="Arial" charset="0"/>
              </a:rPr>
              <a:t>isolated</a:t>
            </a:r>
            <a:r>
              <a:rPr lang="ca-ES" dirty="0">
                <a:latin typeface="Arial" charset="0"/>
                <a:cs typeface="Arial" charset="0"/>
              </a:rPr>
              <a:t> </a:t>
            </a:r>
            <a:r>
              <a:rPr lang="ca-ES" dirty="0" err="1">
                <a:latin typeface="Arial" charset="0"/>
                <a:cs typeface="Arial" charset="0"/>
              </a:rPr>
              <a:t>heart</a:t>
            </a:r>
            <a:r>
              <a:rPr lang="ca-ES" dirty="0">
                <a:latin typeface="Arial" charset="0"/>
                <a:cs typeface="Arial" charset="0"/>
              </a:rPr>
              <a:t> </a:t>
            </a:r>
            <a:r>
              <a:rPr lang="ca-ES" dirty="0" err="1">
                <a:latin typeface="Arial" charset="0"/>
                <a:cs typeface="Arial" charset="0"/>
              </a:rPr>
              <a:t>against</a:t>
            </a:r>
            <a:r>
              <a:rPr lang="ca-ES" dirty="0">
                <a:latin typeface="Arial" charset="0"/>
                <a:cs typeface="Arial" charset="0"/>
              </a:rPr>
              <a:t> </a:t>
            </a:r>
            <a:r>
              <a:rPr lang="ca-ES" dirty="0" err="1">
                <a:latin typeface="Arial" charset="0"/>
                <a:cs typeface="Arial" charset="0"/>
              </a:rPr>
              <a:t>ischaemia</a:t>
            </a:r>
            <a:r>
              <a:rPr lang="ca-ES" dirty="0">
                <a:latin typeface="Arial" charset="0"/>
                <a:cs typeface="Arial" charset="0"/>
              </a:rPr>
              <a:t>. </a:t>
            </a:r>
            <a:r>
              <a:rPr lang="ca-ES" dirty="0" err="1">
                <a:latin typeface="Arial" charset="0"/>
                <a:cs typeface="Arial" charset="0"/>
              </a:rPr>
              <a:t>Br</a:t>
            </a:r>
            <a:r>
              <a:rPr lang="ca-ES" dirty="0">
                <a:latin typeface="Arial" charset="0"/>
                <a:cs typeface="Arial" charset="0"/>
              </a:rPr>
              <a:t> J </a:t>
            </a:r>
            <a:r>
              <a:rPr lang="ca-ES" dirty="0" err="1">
                <a:latin typeface="Arial" charset="0"/>
                <a:cs typeface="Arial" charset="0"/>
              </a:rPr>
              <a:t>Pharmacol</a:t>
            </a:r>
            <a:r>
              <a:rPr lang="ca-ES" dirty="0">
                <a:latin typeface="Arial" charset="0"/>
                <a:cs typeface="Arial" charset="0"/>
              </a:rPr>
              <a:t>. 2003;139: 805-15. </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[v]</a:t>
            </a:r>
            <a:r>
              <a:rPr lang="en-GB" dirty="0">
                <a:latin typeface="Arial" charset="0"/>
                <a:cs typeface="Arial" charset="0"/>
              </a:rPr>
              <a:t> 	</a:t>
            </a:r>
            <a:r>
              <a:rPr lang="ca-ES" dirty="0" err="1">
                <a:latin typeface="Arial" charset="0"/>
                <a:cs typeface="Arial" charset="0"/>
              </a:rPr>
              <a:t>Batkai</a:t>
            </a:r>
            <a:r>
              <a:rPr lang="ca-ES" dirty="0">
                <a:latin typeface="Arial" charset="0"/>
                <a:cs typeface="Arial" charset="0"/>
              </a:rPr>
              <a:t> S, </a:t>
            </a:r>
            <a:r>
              <a:rPr lang="ca-ES" dirty="0" err="1">
                <a:latin typeface="Arial" charset="0"/>
                <a:cs typeface="Arial" charset="0"/>
              </a:rPr>
              <a:t>Jarai</a:t>
            </a:r>
            <a:r>
              <a:rPr lang="ca-ES" dirty="0">
                <a:latin typeface="Arial" charset="0"/>
                <a:cs typeface="Arial" charset="0"/>
              </a:rPr>
              <a:t> Z, Wagner JA, </a:t>
            </a:r>
            <a:r>
              <a:rPr lang="ca-ES" dirty="0" err="1">
                <a:latin typeface="Arial" charset="0"/>
                <a:cs typeface="Arial" charset="0"/>
              </a:rPr>
              <a:t>Goparaju</a:t>
            </a:r>
            <a:r>
              <a:rPr lang="ca-ES" dirty="0">
                <a:latin typeface="Arial" charset="0"/>
                <a:cs typeface="Arial" charset="0"/>
              </a:rPr>
              <a:t> SK, </a:t>
            </a:r>
            <a:r>
              <a:rPr lang="ca-ES" dirty="0" err="1">
                <a:latin typeface="Arial" charset="0"/>
                <a:cs typeface="Arial" charset="0"/>
              </a:rPr>
              <a:t>Varga</a:t>
            </a:r>
            <a:r>
              <a:rPr lang="ca-ES" dirty="0">
                <a:latin typeface="Arial" charset="0"/>
                <a:cs typeface="Arial" charset="0"/>
              </a:rPr>
              <a:t> K, </a:t>
            </a:r>
            <a:r>
              <a:rPr lang="ca-ES" dirty="0" err="1">
                <a:latin typeface="Arial" charset="0"/>
                <a:cs typeface="Arial" charset="0"/>
              </a:rPr>
              <a:t>Liu</a:t>
            </a:r>
            <a:r>
              <a:rPr lang="ca-ES" dirty="0">
                <a:latin typeface="Arial" charset="0"/>
                <a:cs typeface="Arial" charset="0"/>
              </a:rPr>
              <a:t> J i </a:t>
            </a:r>
            <a:r>
              <a:rPr lang="ca-ES" dirty="0" err="1">
                <a:latin typeface="Arial" charset="0"/>
                <a:cs typeface="Arial" charset="0"/>
              </a:rPr>
              <a:t>col·ls</a:t>
            </a:r>
            <a:r>
              <a:rPr lang="ca-ES" dirty="0">
                <a:latin typeface="Arial" charset="0"/>
                <a:cs typeface="Arial" charset="0"/>
              </a:rPr>
              <a:t>. </a:t>
            </a:r>
            <a:r>
              <a:rPr lang="ca-ES" dirty="0" err="1">
                <a:latin typeface="Arial" charset="0"/>
                <a:cs typeface="Arial" charset="0"/>
              </a:rPr>
              <a:t>Endocannabinoids</a:t>
            </a:r>
            <a:r>
              <a:rPr lang="ca-ES" dirty="0">
                <a:latin typeface="Arial" charset="0"/>
                <a:cs typeface="Arial" charset="0"/>
              </a:rPr>
              <a:t> </a:t>
            </a:r>
            <a:r>
              <a:rPr lang="ca-ES" dirty="0" err="1">
                <a:latin typeface="Arial" charset="0"/>
                <a:cs typeface="Arial" charset="0"/>
              </a:rPr>
              <a:t>acting</a:t>
            </a:r>
            <a:r>
              <a:rPr lang="ca-ES" dirty="0">
                <a:latin typeface="Arial" charset="0"/>
                <a:cs typeface="Arial" charset="0"/>
              </a:rPr>
              <a:t> at vascular CB1 receptors </a:t>
            </a:r>
            <a:r>
              <a:rPr lang="ca-ES" dirty="0" err="1">
                <a:latin typeface="Arial" charset="0"/>
                <a:cs typeface="Arial" charset="0"/>
              </a:rPr>
              <a:t>mediate</a:t>
            </a:r>
            <a:r>
              <a:rPr lang="ca-ES" dirty="0">
                <a:latin typeface="Arial" charset="0"/>
                <a:cs typeface="Arial" charset="0"/>
              </a:rPr>
              <a:t> </a:t>
            </a:r>
            <a:r>
              <a:rPr lang="ca-ES" dirty="0" err="1">
                <a:latin typeface="Arial" charset="0"/>
                <a:cs typeface="Arial" charset="0"/>
              </a:rPr>
              <a:t>the</a:t>
            </a:r>
            <a:r>
              <a:rPr lang="ca-ES" dirty="0">
                <a:latin typeface="Arial" charset="0"/>
                <a:cs typeface="Arial" charset="0"/>
              </a:rPr>
              <a:t> </a:t>
            </a:r>
            <a:r>
              <a:rPr lang="ca-ES" dirty="0" err="1">
                <a:latin typeface="Arial" charset="0"/>
                <a:cs typeface="Arial" charset="0"/>
              </a:rPr>
              <a:t>vasodilated</a:t>
            </a:r>
            <a:r>
              <a:rPr lang="ca-ES" dirty="0">
                <a:latin typeface="Arial" charset="0"/>
                <a:cs typeface="Arial" charset="0"/>
              </a:rPr>
              <a:t> </a:t>
            </a:r>
            <a:r>
              <a:rPr lang="ca-ES" dirty="0" err="1">
                <a:latin typeface="Arial" charset="0"/>
                <a:cs typeface="Arial" charset="0"/>
              </a:rPr>
              <a:t>state</a:t>
            </a:r>
            <a:r>
              <a:rPr lang="ca-ES" dirty="0">
                <a:latin typeface="Arial" charset="0"/>
                <a:cs typeface="Arial" charset="0"/>
              </a:rPr>
              <a:t> in </a:t>
            </a:r>
            <a:r>
              <a:rPr lang="ca-ES" dirty="0" err="1">
                <a:latin typeface="Arial" charset="0"/>
                <a:cs typeface="Arial" charset="0"/>
              </a:rPr>
              <a:t>advanced</a:t>
            </a:r>
            <a:r>
              <a:rPr lang="ca-ES" dirty="0">
                <a:latin typeface="Arial" charset="0"/>
                <a:cs typeface="Arial" charset="0"/>
              </a:rPr>
              <a:t> </a:t>
            </a:r>
            <a:r>
              <a:rPr lang="ca-ES" dirty="0" err="1">
                <a:latin typeface="Arial" charset="0"/>
                <a:cs typeface="Arial" charset="0"/>
              </a:rPr>
              <a:t>liver</a:t>
            </a:r>
            <a:r>
              <a:rPr lang="ca-ES" dirty="0">
                <a:latin typeface="Arial" charset="0"/>
                <a:cs typeface="Arial" charset="0"/>
              </a:rPr>
              <a:t> </a:t>
            </a:r>
            <a:r>
              <a:rPr lang="ca-ES" dirty="0" err="1">
                <a:latin typeface="Arial" charset="0"/>
                <a:cs typeface="Arial" charset="0"/>
              </a:rPr>
              <a:t>cirrhosis</a:t>
            </a:r>
            <a:r>
              <a:rPr lang="ca-ES" dirty="0">
                <a:latin typeface="Arial" charset="0"/>
                <a:cs typeface="Arial" charset="0"/>
              </a:rPr>
              <a:t>. Nat </a:t>
            </a:r>
            <a:r>
              <a:rPr lang="ca-ES" dirty="0" err="1">
                <a:latin typeface="Arial" charset="0"/>
                <a:cs typeface="Arial" charset="0"/>
              </a:rPr>
              <a:t>Med</a:t>
            </a:r>
            <a:r>
              <a:rPr lang="ca-ES" dirty="0">
                <a:latin typeface="Arial" charset="0"/>
                <a:cs typeface="Arial" charset="0"/>
              </a:rPr>
              <a:t>. 2001; 7: 827-32. </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r>
              <a:rPr lang="ca-ES" u="sng" dirty="0">
                <a:solidFill>
                  <a:srgbClr val="800080"/>
                </a:solidFill>
                <a:latin typeface="Arial" charset="0"/>
                <a:cs typeface="Times New Roman" pitchFamily="18" charset="0"/>
                <a:hlinkClick r:id="" action="ppaction://noaction"/>
              </a:rPr>
              <a:t>[vi]</a:t>
            </a:r>
            <a:r>
              <a:rPr lang="ca-ES" dirty="0">
                <a:latin typeface="Arial" charset="0"/>
                <a:cs typeface="Times New Roman" pitchFamily="18" charset="0"/>
              </a:rPr>
              <a:t> 	</a:t>
            </a:r>
            <a:r>
              <a:rPr lang="ca-ES" dirty="0" err="1">
                <a:latin typeface="Arial" charset="0"/>
                <a:cs typeface="Arial" charset="0"/>
              </a:rPr>
              <a:t>Vigna</a:t>
            </a:r>
            <a:r>
              <a:rPr lang="ca-ES" dirty="0">
                <a:latin typeface="Arial" charset="0"/>
                <a:cs typeface="Arial" charset="0"/>
              </a:rPr>
              <a:t> SR. </a:t>
            </a:r>
            <a:r>
              <a:rPr lang="ca-ES" dirty="0" err="1">
                <a:latin typeface="Arial" charset="0"/>
                <a:cs typeface="Arial" charset="0"/>
              </a:rPr>
              <a:t>Cannabinoids</a:t>
            </a:r>
            <a:r>
              <a:rPr lang="ca-ES" dirty="0">
                <a:latin typeface="Arial" charset="0"/>
                <a:cs typeface="Arial" charset="0"/>
              </a:rPr>
              <a:t> and </a:t>
            </a:r>
            <a:r>
              <a:rPr lang="ca-ES" dirty="0" err="1">
                <a:latin typeface="Arial" charset="0"/>
                <a:cs typeface="Arial" charset="0"/>
              </a:rPr>
              <a:t>the</a:t>
            </a:r>
            <a:r>
              <a:rPr lang="ca-ES" dirty="0">
                <a:latin typeface="Arial" charset="0"/>
                <a:cs typeface="Arial" charset="0"/>
              </a:rPr>
              <a:t> </a:t>
            </a:r>
            <a:r>
              <a:rPr lang="ca-ES" dirty="0" err="1">
                <a:latin typeface="Arial" charset="0"/>
                <a:cs typeface="Arial" charset="0"/>
              </a:rPr>
              <a:t>gut</a:t>
            </a:r>
            <a:r>
              <a:rPr lang="ca-ES" dirty="0">
                <a:latin typeface="Arial" charset="0"/>
                <a:cs typeface="Arial" charset="0"/>
              </a:rPr>
              <a:t>. </a:t>
            </a:r>
            <a:r>
              <a:rPr lang="ca-ES" dirty="0" err="1">
                <a:latin typeface="Arial" charset="0"/>
                <a:cs typeface="Arial" charset="0"/>
              </a:rPr>
              <a:t>Gastroenterology</a:t>
            </a:r>
            <a:r>
              <a:rPr lang="ca-ES" dirty="0">
                <a:latin typeface="Arial" charset="0"/>
                <a:cs typeface="Arial" charset="0"/>
              </a:rPr>
              <a:t> 2003;125: 973-5.</a:t>
            </a:r>
            <a:endParaRPr lang="ca-ES" dirty="0">
              <a:latin typeface="Arial" charset="0"/>
              <a:cs typeface="Times New Roman" pitchFamily="18" charset="0"/>
            </a:endParaRPr>
          </a:p>
          <a:p>
            <a:r>
              <a:rPr lang="ca-ES" dirty="0">
                <a:latin typeface="Arial" charset="0"/>
                <a:cs typeface="Times New Roman" pitchFamily="18" charset="0"/>
              </a:rPr>
              <a:t> </a:t>
            </a:r>
          </a:p>
          <a:p>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vii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t>
            </a:r>
            <a:r>
              <a:rPr lang="ca-ES" dirty="0" err="1">
                <a:latin typeface="Arial" charset="0"/>
                <a:cs typeface="Times New Roman" pitchFamily="18" charset="0"/>
              </a:rPr>
              <a:t>Grotenhermen</a:t>
            </a:r>
            <a:r>
              <a:rPr lang="ca-ES" dirty="0">
                <a:latin typeface="Arial" charset="0"/>
                <a:cs typeface="Times New Roman" pitchFamily="18" charset="0"/>
              </a:rPr>
              <a:t>  F, </a:t>
            </a:r>
            <a:r>
              <a:rPr lang="ca-ES" dirty="0" err="1">
                <a:latin typeface="Arial" charset="0"/>
                <a:cs typeface="Times New Roman" pitchFamily="18" charset="0"/>
              </a:rPr>
              <a:t>Müller-Vahl</a:t>
            </a:r>
            <a:r>
              <a:rPr lang="ca-ES" dirty="0">
                <a:latin typeface="Arial" charset="0"/>
                <a:cs typeface="Times New Roman" pitchFamily="18" charset="0"/>
              </a:rPr>
              <a:t> K. IACM 2nd </a:t>
            </a:r>
            <a:r>
              <a:rPr lang="ca-ES" dirty="0" err="1">
                <a:latin typeface="Arial" charset="0"/>
                <a:cs typeface="Times New Roman" pitchFamily="18" charset="0"/>
              </a:rPr>
              <a:t>Conference</a:t>
            </a:r>
            <a:r>
              <a:rPr lang="ca-ES" dirty="0">
                <a:latin typeface="Arial" charset="0"/>
                <a:cs typeface="Times New Roman" pitchFamily="18" charset="0"/>
              </a:rPr>
              <a:t> on </a:t>
            </a:r>
            <a:r>
              <a:rPr lang="ca-ES" dirty="0" err="1">
                <a:latin typeface="Arial" charset="0"/>
                <a:cs typeface="Times New Roman" pitchFamily="18" charset="0"/>
              </a:rPr>
              <a:t>Cannabionoids</a:t>
            </a:r>
            <a:r>
              <a:rPr lang="ca-ES" dirty="0">
                <a:latin typeface="Arial" charset="0"/>
                <a:cs typeface="Times New Roman" pitchFamily="18" charset="0"/>
              </a:rPr>
              <a:t> in </a:t>
            </a:r>
            <a:r>
              <a:rPr lang="ca-ES" dirty="0" err="1">
                <a:latin typeface="Arial" charset="0"/>
                <a:cs typeface="Times New Roman" pitchFamily="18" charset="0"/>
              </a:rPr>
              <a:t>Medicine</a:t>
            </a:r>
            <a:r>
              <a:rPr lang="ca-ES" dirty="0">
                <a:latin typeface="Arial" charset="0"/>
                <a:cs typeface="Times New Roman" pitchFamily="18" charset="0"/>
              </a:rPr>
              <a:t>. Expert </a:t>
            </a:r>
            <a:r>
              <a:rPr lang="ca-ES" dirty="0" err="1">
                <a:latin typeface="Arial" charset="0"/>
                <a:cs typeface="Times New Roman" pitchFamily="18" charset="0"/>
              </a:rPr>
              <a:t>Opinion</a:t>
            </a:r>
            <a:r>
              <a:rPr lang="ca-ES" dirty="0">
                <a:latin typeface="Arial" charset="0"/>
                <a:cs typeface="Times New Roman" pitchFamily="18" charset="0"/>
              </a:rPr>
              <a:t> </a:t>
            </a:r>
            <a:r>
              <a:rPr lang="ca-ES" dirty="0" err="1">
                <a:latin typeface="Arial" charset="0"/>
                <a:cs typeface="Times New Roman" pitchFamily="18" charset="0"/>
              </a:rPr>
              <a:t>Pharmacother</a:t>
            </a:r>
            <a:r>
              <a:rPr lang="ca-ES" dirty="0">
                <a:latin typeface="Arial" charset="0"/>
                <a:cs typeface="Times New Roman" pitchFamily="18" charset="0"/>
              </a:rPr>
              <a:t> 2003; 4: 2367-71.</a:t>
            </a:r>
          </a:p>
          <a:p>
            <a:r>
              <a:rPr lang="ca-ES" dirty="0">
                <a:latin typeface="Arial" charset="0"/>
                <a:cs typeface="Times New Roman" pitchFamily="18" charset="0"/>
              </a:rPr>
              <a:t> </a:t>
            </a:r>
          </a:p>
          <a:p>
            <a:pPr algn="just"/>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viii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t>
            </a:r>
            <a:r>
              <a:rPr lang="ca-ES" dirty="0" err="1">
                <a:latin typeface="Arial" charset="0"/>
                <a:cs typeface="Times New Roman" pitchFamily="18" charset="0"/>
              </a:rPr>
              <a:t>Sparling</a:t>
            </a:r>
            <a:r>
              <a:rPr lang="ca-ES" dirty="0">
                <a:latin typeface="Arial" charset="0"/>
                <a:cs typeface="Times New Roman" pitchFamily="18" charset="0"/>
              </a:rPr>
              <a:t> PB, </a:t>
            </a:r>
            <a:r>
              <a:rPr lang="ca-ES" dirty="0" err="1">
                <a:latin typeface="Arial" charset="0"/>
                <a:cs typeface="Times New Roman" pitchFamily="18" charset="0"/>
              </a:rPr>
              <a:t>Giuffrida</a:t>
            </a:r>
            <a:r>
              <a:rPr lang="ca-ES" dirty="0">
                <a:latin typeface="Arial" charset="0"/>
                <a:cs typeface="Times New Roman" pitchFamily="18" charset="0"/>
              </a:rPr>
              <a:t> A, </a:t>
            </a:r>
            <a:r>
              <a:rPr lang="ca-ES" dirty="0" err="1">
                <a:latin typeface="Arial" charset="0"/>
                <a:cs typeface="Times New Roman" pitchFamily="18" charset="0"/>
              </a:rPr>
              <a:t>Piomelli</a:t>
            </a:r>
            <a:r>
              <a:rPr lang="ca-ES" dirty="0">
                <a:latin typeface="Arial" charset="0"/>
                <a:cs typeface="Times New Roman" pitchFamily="18" charset="0"/>
              </a:rPr>
              <a:t> D, </a:t>
            </a:r>
            <a:r>
              <a:rPr lang="ca-ES" dirty="0" err="1">
                <a:latin typeface="Arial" charset="0"/>
                <a:cs typeface="Times New Roman" pitchFamily="18" charset="0"/>
              </a:rPr>
              <a:t>Rosskopf</a:t>
            </a:r>
            <a:r>
              <a:rPr lang="ca-ES" dirty="0">
                <a:latin typeface="Arial" charset="0"/>
                <a:cs typeface="Times New Roman" pitchFamily="18" charset="0"/>
              </a:rPr>
              <a:t> L, </a:t>
            </a:r>
            <a:r>
              <a:rPr lang="ca-ES" dirty="0" err="1">
                <a:latin typeface="Arial" charset="0"/>
                <a:cs typeface="Times New Roman" pitchFamily="18" charset="0"/>
              </a:rPr>
              <a:t>Dietrich</a:t>
            </a:r>
            <a:r>
              <a:rPr lang="ca-ES" dirty="0">
                <a:latin typeface="Arial" charset="0"/>
                <a:cs typeface="Times New Roman" pitchFamily="18" charset="0"/>
              </a:rPr>
              <a:t> A </a:t>
            </a:r>
            <a:r>
              <a:rPr lang="ca-ES" dirty="0" err="1">
                <a:latin typeface="Arial" charset="0"/>
                <a:cs typeface="Times New Roman" pitchFamily="18" charset="0"/>
              </a:rPr>
              <a:t>Exercise</a:t>
            </a:r>
            <a:r>
              <a:rPr lang="ca-ES" dirty="0">
                <a:latin typeface="Arial" charset="0"/>
                <a:cs typeface="Times New Roman" pitchFamily="18" charset="0"/>
              </a:rPr>
              <a:t> </a:t>
            </a:r>
            <a:r>
              <a:rPr lang="ca-ES" dirty="0" err="1">
                <a:latin typeface="Arial" charset="0"/>
                <a:cs typeface="Times New Roman" pitchFamily="18" charset="0"/>
              </a:rPr>
              <a:t>activates</a:t>
            </a:r>
            <a:r>
              <a:rPr lang="ca-ES" dirty="0">
                <a:latin typeface="Arial" charset="0"/>
                <a:cs typeface="Times New Roman" pitchFamily="18" charset="0"/>
              </a:rPr>
              <a:t> </a:t>
            </a:r>
            <a:r>
              <a:rPr lang="ca-ES" dirty="0" err="1">
                <a:latin typeface="Arial" charset="0"/>
                <a:cs typeface="Times New Roman" pitchFamily="18" charset="0"/>
              </a:rPr>
              <a:t>the</a:t>
            </a:r>
            <a:r>
              <a:rPr lang="ca-ES" dirty="0">
                <a:latin typeface="Arial" charset="0"/>
                <a:cs typeface="Times New Roman" pitchFamily="18" charset="0"/>
              </a:rPr>
              <a:t> </a:t>
            </a:r>
            <a:r>
              <a:rPr lang="ca-ES" dirty="0" err="1">
                <a:latin typeface="Arial" charset="0"/>
                <a:cs typeface="Times New Roman" pitchFamily="18" charset="0"/>
              </a:rPr>
              <a:t>endocannabinoid</a:t>
            </a:r>
            <a:r>
              <a:rPr lang="ca-ES" dirty="0">
                <a:latin typeface="Arial" charset="0"/>
                <a:cs typeface="Times New Roman" pitchFamily="18" charset="0"/>
              </a:rPr>
              <a:t> </a:t>
            </a:r>
            <a:r>
              <a:rPr lang="ca-ES" dirty="0" err="1">
                <a:latin typeface="Arial" charset="0"/>
                <a:cs typeface="Times New Roman" pitchFamily="18" charset="0"/>
              </a:rPr>
              <a:t>system</a:t>
            </a:r>
            <a:r>
              <a:rPr lang="ca-ES" dirty="0">
                <a:latin typeface="Arial" charset="0"/>
                <a:cs typeface="Times New Roman" pitchFamily="18" charset="0"/>
              </a:rPr>
              <a:t>. </a:t>
            </a:r>
            <a:r>
              <a:rPr lang="ca-ES" dirty="0" err="1">
                <a:latin typeface="Arial" charset="0"/>
                <a:cs typeface="Times New Roman" pitchFamily="18" charset="0"/>
              </a:rPr>
              <a:t>Neuroreport</a:t>
            </a:r>
            <a:r>
              <a:rPr lang="ca-ES" dirty="0">
                <a:latin typeface="Arial" charset="0"/>
                <a:cs typeface="Times New Roman" pitchFamily="18" charset="0"/>
              </a:rPr>
              <a:t> 2003; 14: 2209-11. </a:t>
            </a:r>
          </a:p>
          <a:p>
            <a:r>
              <a:rPr lang="ca-ES" dirty="0">
                <a:latin typeface="Arial" charset="0"/>
                <a:cs typeface="Times New Roman" pitchFamily="18" charset="0"/>
              </a:rPr>
              <a:t> </a:t>
            </a:r>
          </a:p>
          <a:p>
            <a:pPr algn="just"/>
            <a:r>
              <a:rPr lang="ca-ES" u="sng" dirty="0">
                <a:solidFill>
                  <a:srgbClr val="800080"/>
                </a:solidFill>
                <a:latin typeface="Arial" charset="0"/>
                <a:cs typeface="Times New Roman" pitchFamily="18" charset="0"/>
                <a:hlinkClick r:id="" action="ppaction://noaction"/>
              </a:rPr>
              <a:t>[ix]</a:t>
            </a:r>
            <a:r>
              <a:rPr lang="ca-ES" dirty="0">
                <a:latin typeface="Arial" charset="0"/>
                <a:cs typeface="Times New Roman" pitchFamily="18" charset="0"/>
              </a:rPr>
              <a:t> 	</a:t>
            </a:r>
            <a:r>
              <a:rPr lang="ca-ES" dirty="0" err="1">
                <a:latin typeface="Arial" charset="0"/>
                <a:cs typeface="Times New Roman" pitchFamily="18" charset="0"/>
              </a:rPr>
              <a:t>Iuvone</a:t>
            </a:r>
            <a:r>
              <a:rPr lang="ca-ES" dirty="0">
                <a:latin typeface="Arial" charset="0"/>
                <a:cs typeface="Times New Roman" pitchFamily="18" charset="0"/>
              </a:rPr>
              <a:t> T, </a:t>
            </a:r>
            <a:r>
              <a:rPr lang="ca-ES" dirty="0" err="1">
                <a:latin typeface="Arial" charset="0"/>
                <a:cs typeface="Times New Roman" pitchFamily="18" charset="0"/>
              </a:rPr>
              <a:t>Esposito</a:t>
            </a:r>
            <a:r>
              <a:rPr lang="ca-ES" dirty="0">
                <a:latin typeface="Arial" charset="0"/>
                <a:cs typeface="Times New Roman" pitchFamily="18" charset="0"/>
              </a:rPr>
              <a:t> G, </a:t>
            </a:r>
            <a:r>
              <a:rPr lang="ca-ES" dirty="0" err="1">
                <a:latin typeface="Arial" charset="0"/>
                <a:cs typeface="Times New Roman" pitchFamily="18" charset="0"/>
              </a:rPr>
              <a:t>Esposito</a:t>
            </a:r>
            <a:r>
              <a:rPr lang="ca-ES" dirty="0">
                <a:latin typeface="Arial" charset="0"/>
                <a:cs typeface="Times New Roman" pitchFamily="18" charset="0"/>
              </a:rPr>
              <a:t> R, Santamaria R, Di Rosa M, </a:t>
            </a:r>
            <a:r>
              <a:rPr lang="ca-ES" dirty="0" err="1">
                <a:latin typeface="Arial" charset="0"/>
                <a:cs typeface="Times New Roman" pitchFamily="18" charset="0"/>
              </a:rPr>
              <a:t>Izzo</a:t>
            </a:r>
            <a:r>
              <a:rPr lang="ca-ES" dirty="0">
                <a:latin typeface="Arial" charset="0"/>
                <a:cs typeface="Times New Roman" pitchFamily="18" charset="0"/>
              </a:rPr>
              <a:t> AA. </a:t>
            </a:r>
            <a:r>
              <a:rPr lang="ca-ES" dirty="0" err="1">
                <a:latin typeface="Arial" charset="0"/>
                <a:cs typeface="Times New Roman" pitchFamily="18" charset="0"/>
              </a:rPr>
              <a:t>Neuroprotective</a:t>
            </a:r>
            <a:r>
              <a:rPr lang="ca-ES" dirty="0">
                <a:latin typeface="Arial" charset="0"/>
                <a:cs typeface="Times New Roman" pitchFamily="18" charset="0"/>
              </a:rPr>
              <a:t> </a:t>
            </a:r>
            <a:r>
              <a:rPr lang="ca-ES" dirty="0" err="1">
                <a:latin typeface="Arial" charset="0"/>
                <a:cs typeface="Times New Roman" pitchFamily="18" charset="0"/>
              </a:rPr>
              <a:t>effect</a:t>
            </a:r>
            <a:r>
              <a:rPr lang="ca-ES" dirty="0">
                <a:latin typeface="Arial" charset="0"/>
                <a:cs typeface="Times New Roman" pitchFamily="18" charset="0"/>
              </a:rPr>
              <a:t> of cannabidiol, a </a:t>
            </a:r>
            <a:r>
              <a:rPr lang="ca-ES" dirty="0" err="1">
                <a:latin typeface="Arial" charset="0"/>
                <a:cs typeface="Times New Roman" pitchFamily="18" charset="0"/>
              </a:rPr>
              <a:t>non-psychoactive</a:t>
            </a:r>
            <a:r>
              <a:rPr lang="ca-ES" dirty="0">
                <a:latin typeface="Arial" charset="0"/>
                <a:cs typeface="Times New Roman" pitchFamily="18" charset="0"/>
              </a:rPr>
              <a:t> component </a:t>
            </a:r>
            <a:r>
              <a:rPr lang="ca-ES" dirty="0" err="1">
                <a:latin typeface="Arial" charset="0"/>
                <a:cs typeface="Times New Roman" pitchFamily="18" charset="0"/>
              </a:rPr>
              <a:t>from</a:t>
            </a:r>
            <a:r>
              <a:rPr lang="ca-ES" dirty="0">
                <a:latin typeface="Arial" charset="0"/>
                <a:cs typeface="Times New Roman" pitchFamily="18" charset="0"/>
              </a:rPr>
              <a:t> Cannabis sativa, on </a:t>
            </a:r>
            <a:r>
              <a:rPr lang="ca-ES" dirty="0" err="1">
                <a:latin typeface="Arial" charset="0"/>
                <a:cs typeface="Times New Roman" pitchFamily="18" charset="0"/>
              </a:rPr>
              <a:t>beta-amyloid-induced</a:t>
            </a:r>
            <a:r>
              <a:rPr lang="ca-ES" dirty="0">
                <a:latin typeface="Arial" charset="0"/>
                <a:cs typeface="Times New Roman" pitchFamily="18" charset="0"/>
              </a:rPr>
              <a:t> </a:t>
            </a:r>
            <a:r>
              <a:rPr lang="ca-ES" dirty="0" err="1">
                <a:latin typeface="Arial" charset="0"/>
                <a:cs typeface="Times New Roman" pitchFamily="18" charset="0"/>
              </a:rPr>
              <a:t>toxicity</a:t>
            </a:r>
            <a:r>
              <a:rPr lang="ca-ES" dirty="0">
                <a:latin typeface="Arial" charset="0"/>
                <a:cs typeface="Times New Roman" pitchFamily="18" charset="0"/>
              </a:rPr>
              <a:t> in PC12 cells. J </a:t>
            </a:r>
            <a:r>
              <a:rPr lang="ca-ES" dirty="0" err="1">
                <a:latin typeface="Arial" charset="0"/>
                <a:cs typeface="Times New Roman" pitchFamily="18" charset="0"/>
              </a:rPr>
              <a:t>Neurochem</a:t>
            </a:r>
            <a:r>
              <a:rPr lang="ca-ES" dirty="0">
                <a:latin typeface="Arial" charset="0"/>
                <a:cs typeface="Times New Roman" pitchFamily="18" charset="0"/>
              </a:rPr>
              <a:t> 2004; 89: 134-41.</a:t>
            </a:r>
          </a:p>
          <a:p>
            <a:pPr algn="just"/>
            <a:r>
              <a:rPr lang="ca-ES" dirty="0">
                <a:latin typeface="Arial" charset="0"/>
                <a:cs typeface="Times New Roman" pitchFamily="18" charset="0"/>
              </a:rPr>
              <a:t> </a:t>
            </a:r>
          </a:p>
          <a:p>
            <a:pPr algn="just"/>
            <a:r>
              <a:rPr lang="ca-ES" u="sng" dirty="0">
                <a:solidFill>
                  <a:srgbClr val="800080"/>
                </a:solidFill>
                <a:latin typeface="Arial" charset="0"/>
                <a:cs typeface="Arial" charset="0"/>
                <a:hlinkClick r:id="" action="ppaction://noaction"/>
              </a:rPr>
              <a:t>[x]</a:t>
            </a:r>
            <a:r>
              <a:rPr lang="ca-ES" dirty="0">
                <a:latin typeface="Arial" charset="0"/>
                <a:cs typeface="Arial" charset="0"/>
              </a:rPr>
              <a:t> 	Wagner JA, Hu K, </a:t>
            </a:r>
            <a:r>
              <a:rPr lang="ca-ES" dirty="0" err="1">
                <a:latin typeface="Arial" charset="0"/>
                <a:cs typeface="Arial" charset="0"/>
              </a:rPr>
              <a:t>Bauersachs</a:t>
            </a:r>
            <a:r>
              <a:rPr lang="ca-ES" dirty="0">
                <a:latin typeface="Arial" charset="0"/>
                <a:cs typeface="Arial" charset="0"/>
              </a:rPr>
              <a:t> J, </a:t>
            </a:r>
            <a:r>
              <a:rPr lang="ca-ES" dirty="0" err="1">
                <a:latin typeface="Arial" charset="0"/>
                <a:cs typeface="Arial" charset="0"/>
              </a:rPr>
              <a:t>Karcher</a:t>
            </a:r>
            <a:r>
              <a:rPr lang="ca-ES" dirty="0">
                <a:latin typeface="Arial" charset="0"/>
                <a:cs typeface="Arial" charset="0"/>
              </a:rPr>
              <a:t> J, </a:t>
            </a:r>
            <a:r>
              <a:rPr lang="ca-ES" dirty="0" err="1">
                <a:latin typeface="Arial" charset="0"/>
                <a:cs typeface="Arial" charset="0"/>
              </a:rPr>
              <a:t>Wiesler</a:t>
            </a:r>
            <a:r>
              <a:rPr lang="ca-ES" dirty="0">
                <a:latin typeface="Arial" charset="0"/>
                <a:cs typeface="Arial" charset="0"/>
              </a:rPr>
              <a:t> M, </a:t>
            </a:r>
            <a:r>
              <a:rPr lang="ca-ES" dirty="0" err="1">
                <a:latin typeface="Arial" charset="0"/>
                <a:cs typeface="Arial" charset="0"/>
              </a:rPr>
              <a:t>Goparaju</a:t>
            </a:r>
            <a:r>
              <a:rPr lang="ca-ES" dirty="0">
                <a:latin typeface="Arial" charset="0"/>
                <a:cs typeface="Arial" charset="0"/>
              </a:rPr>
              <a:t> SK, </a:t>
            </a:r>
            <a:r>
              <a:rPr lang="ca-ES" i="1" dirty="0">
                <a:latin typeface="Arial" charset="0"/>
                <a:cs typeface="Arial" charset="0"/>
              </a:rPr>
              <a:t>et al. </a:t>
            </a:r>
            <a:r>
              <a:rPr lang="ca-ES" dirty="0" err="1">
                <a:latin typeface="Arial" charset="0"/>
                <a:cs typeface="Arial" charset="0"/>
              </a:rPr>
              <a:t>Endogenous</a:t>
            </a:r>
            <a:r>
              <a:rPr lang="ca-ES" dirty="0">
                <a:latin typeface="Arial" charset="0"/>
                <a:cs typeface="Arial" charset="0"/>
              </a:rPr>
              <a:t> </a:t>
            </a:r>
            <a:r>
              <a:rPr lang="ca-ES" dirty="0" err="1">
                <a:latin typeface="Arial" charset="0"/>
                <a:cs typeface="Arial" charset="0"/>
              </a:rPr>
              <a:t>cannabinoids</a:t>
            </a:r>
            <a:r>
              <a:rPr lang="ca-ES" dirty="0">
                <a:latin typeface="Arial" charset="0"/>
                <a:cs typeface="Arial" charset="0"/>
              </a:rPr>
              <a:t> </a:t>
            </a:r>
            <a:r>
              <a:rPr lang="ca-ES" dirty="0" err="1">
                <a:latin typeface="Arial" charset="0"/>
                <a:cs typeface="Arial" charset="0"/>
              </a:rPr>
              <a:t>mediate</a:t>
            </a:r>
            <a:r>
              <a:rPr lang="ca-ES" dirty="0">
                <a:latin typeface="Arial" charset="0"/>
                <a:cs typeface="Arial" charset="0"/>
              </a:rPr>
              <a:t> </a:t>
            </a:r>
            <a:r>
              <a:rPr lang="ca-ES" dirty="0" err="1">
                <a:latin typeface="Arial" charset="0"/>
                <a:cs typeface="Arial" charset="0"/>
              </a:rPr>
              <a:t>hypotension</a:t>
            </a:r>
            <a:r>
              <a:rPr lang="ca-ES" dirty="0">
                <a:latin typeface="Arial" charset="0"/>
                <a:cs typeface="Arial" charset="0"/>
              </a:rPr>
              <a:t> </a:t>
            </a:r>
            <a:r>
              <a:rPr lang="ca-ES" dirty="0" err="1">
                <a:latin typeface="Arial" charset="0"/>
                <a:cs typeface="Arial" charset="0"/>
              </a:rPr>
              <a:t>after</a:t>
            </a:r>
            <a:r>
              <a:rPr lang="ca-ES" dirty="0">
                <a:latin typeface="Arial" charset="0"/>
                <a:cs typeface="Arial" charset="0"/>
              </a:rPr>
              <a:t> experimental </a:t>
            </a:r>
            <a:r>
              <a:rPr lang="ca-ES" dirty="0" err="1">
                <a:latin typeface="Arial" charset="0"/>
                <a:cs typeface="Arial" charset="0"/>
              </a:rPr>
              <a:t>myocardial</a:t>
            </a:r>
            <a:r>
              <a:rPr lang="ca-ES" dirty="0">
                <a:latin typeface="Arial" charset="0"/>
                <a:cs typeface="Arial" charset="0"/>
              </a:rPr>
              <a:t> </a:t>
            </a:r>
            <a:r>
              <a:rPr lang="ca-ES" dirty="0" err="1">
                <a:latin typeface="Arial" charset="0"/>
                <a:cs typeface="Arial" charset="0"/>
              </a:rPr>
              <a:t>infarction</a:t>
            </a:r>
            <a:r>
              <a:rPr lang="ca-ES" dirty="0">
                <a:latin typeface="Arial" charset="0"/>
                <a:cs typeface="Arial" charset="0"/>
              </a:rPr>
              <a:t>. J Am Coll </a:t>
            </a:r>
            <a:r>
              <a:rPr lang="ca-ES" dirty="0" err="1">
                <a:latin typeface="Arial" charset="0"/>
                <a:cs typeface="Arial" charset="0"/>
              </a:rPr>
              <a:t>Cardiol</a:t>
            </a:r>
            <a:r>
              <a:rPr lang="ca-ES" dirty="0">
                <a:latin typeface="Arial" charset="0"/>
                <a:cs typeface="Arial" charset="0"/>
              </a:rPr>
              <a:t>. 2001; 38: 2048-54.</a:t>
            </a:r>
            <a:endParaRPr lang="ca-ES" dirty="0">
              <a:latin typeface="Arial" charset="0"/>
              <a:cs typeface="Times New Roman" pitchFamily="18" charset="0"/>
            </a:endParaRPr>
          </a:p>
          <a:p>
            <a:pPr algn="just"/>
            <a:r>
              <a:rPr lang="ca-ES" dirty="0">
                <a:latin typeface="Arial" charset="0"/>
                <a:cs typeface="Arial" charset="0"/>
              </a:rPr>
              <a:t> </a:t>
            </a:r>
            <a:endParaRPr lang="ca-ES" dirty="0">
              <a:latin typeface="Arial" charset="0"/>
              <a:cs typeface="Times New Roman" pitchFamily="18" charset="0"/>
            </a:endParaRPr>
          </a:p>
          <a:p>
            <a:pPr algn="just"/>
            <a:r>
              <a:rPr lang="ca-ES" u="sng" dirty="0">
                <a:solidFill>
                  <a:srgbClr val="800080"/>
                </a:solidFill>
                <a:latin typeface="Arial" charset="0"/>
                <a:cs typeface="Arial" charset="0"/>
                <a:hlinkClick r:id="" action="ppaction://noaction"/>
              </a:rPr>
              <a:t>[</a:t>
            </a:r>
            <a:r>
              <a:rPr lang="ca-ES" u="sng" dirty="0" err="1">
                <a:solidFill>
                  <a:srgbClr val="800080"/>
                </a:solidFill>
                <a:latin typeface="Arial" charset="0"/>
                <a:cs typeface="Arial" charset="0"/>
                <a:hlinkClick r:id="" action="ppaction://noaction"/>
              </a:rPr>
              <a:t>xi</a:t>
            </a:r>
            <a:r>
              <a:rPr lang="ca-ES" u="sng" dirty="0">
                <a:solidFill>
                  <a:srgbClr val="800080"/>
                </a:solidFill>
                <a:latin typeface="Arial" charset="0"/>
                <a:cs typeface="Arial" charset="0"/>
                <a:hlinkClick r:id="" action="ppaction://noaction"/>
              </a:rPr>
              <a:t>]</a:t>
            </a:r>
            <a:r>
              <a:rPr lang="ca-ES" dirty="0">
                <a:latin typeface="Arial" charset="0"/>
                <a:cs typeface="Arial" charset="0"/>
              </a:rPr>
              <a:t> </a:t>
            </a:r>
            <a:r>
              <a:rPr lang="ca-ES" dirty="0" err="1">
                <a:latin typeface="Arial" charset="0"/>
                <a:cs typeface="Times New Roman" pitchFamily="18" charset="0"/>
              </a:rPr>
              <a:t>Guzman</a:t>
            </a:r>
            <a:r>
              <a:rPr lang="ca-ES" dirty="0">
                <a:latin typeface="Arial" charset="0"/>
                <a:cs typeface="Times New Roman" pitchFamily="18" charset="0"/>
              </a:rPr>
              <a:t> M. </a:t>
            </a:r>
            <a:r>
              <a:rPr lang="ca-ES" dirty="0" err="1">
                <a:latin typeface="Arial" charset="0"/>
                <a:cs typeface="Times New Roman" pitchFamily="18" charset="0"/>
              </a:rPr>
              <a:t>Cannabinoids</a:t>
            </a:r>
            <a:r>
              <a:rPr lang="ca-ES" dirty="0">
                <a:latin typeface="Arial" charset="0"/>
                <a:cs typeface="Times New Roman" pitchFamily="18" charset="0"/>
              </a:rPr>
              <a:t>: </a:t>
            </a:r>
            <a:r>
              <a:rPr lang="ca-ES" dirty="0" err="1">
                <a:latin typeface="Arial" charset="0"/>
                <a:cs typeface="Times New Roman" pitchFamily="18" charset="0"/>
              </a:rPr>
              <a:t>potential</a:t>
            </a:r>
            <a:r>
              <a:rPr lang="ca-ES" dirty="0">
                <a:latin typeface="Arial" charset="0"/>
                <a:cs typeface="Times New Roman" pitchFamily="18" charset="0"/>
              </a:rPr>
              <a:t> </a:t>
            </a:r>
            <a:r>
              <a:rPr lang="ca-ES" dirty="0" err="1">
                <a:latin typeface="Arial" charset="0"/>
                <a:cs typeface="Times New Roman" pitchFamily="18" charset="0"/>
              </a:rPr>
              <a:t>anticancer</a:t>
            </a:r>
            <a:r>
              <a:rPr lang="ca-ES" dirty="0">
                <a:latin typeface="Arial" charset="0"/>
                <a:cs typeface="Times New Roman" pitchFamily="18" charset="0"/>
              </a:rPr>
              <a:t> agents. Nat </a:t>
            </a:r>
            <a:r>
              <a:rPr lang="ca-ES" dirty="0" err="1">
                <a:latin typeface="Arial" charset="0"/>
                <a:cs typeface="Times New Roman" pitchFamily="18" charset="0"/>
              </a:rPr>
              <a:t>Rev</a:t>
            </a:r>
            <a:r>
              <a:rPr lang="ca-ES" dirty="0">
                <a:latin typeface="Arial" charset="0"/>
                <a:cs typeface="Times New Roman" pitchFamily="18" charset="0"/>
              </a:rPr>
              <a:t> </a:t>
            </a:r>
            <a:r>
              <a:rPr lang="ca-ES" dirty="0" err="1">
                <a:latin typeface="Arial" charset="0"/>
                <a:cs typeface="Times New Roman" pitchFamily="18" charset="0"/>
              </a:rPr>
              <a:t>Cancer</a:t>
            </a:r>
            <a:r>
              <a:rPr lang="ca-ES" dirty="0">
                <a:latin typeface="Arial" charset="0"/>
                <a:cs typeface="Times New Roman" pitchFamily="18" charset="0"/>
              </a:rPr>
              <a:t> 2003;3:745-55.</a:t>
            </a:r>
          </a:p>
          <a:p>
            <a:r>
              <a:rPr lang="ca-ES" dirty="0">
                <a:latin typeface="Arial" charset="0"/>
                <a:cs typeface="Arial" charset="0"/>
              </a:rPr>
              <a:t> </a:t>
            </a:r>
            <a:endParaRPr lang="ca-ES" dirty="0">
              <a:latin typeface="Arial" charset="0"/>
              <a:cs typeface="Times New Roman" pitchFamily="18" charset="0"/>
            </a:endParaRPr>
          </a:p>
          <a:p>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t>
            </a:r>
            <a:r>
              <a:rPr lang="ca-ES" dirty="0" err="1">
                <a:latin typeface="Arial" charset="0"/>
                <a:cs typeface="Times New Roman" pitchFamily="18" charset="0"/>
              </a:rPr>
              <a:t>Pertwee</a:t>
            </a:r>
            <a:r>
              <a:rPr lang="ca-ES" dirty="0">
                <a:latin typeface="Arial" charset="0"/>
                <a:cs typeface="Times New Roman" pitchFamily="18" charset="0"/>
              </a:rPr>
              <a:t> RG. </a:t>
            </a:r>
            <a:r>
              <a:rPr lang="ca-ES" dirty="0" err="1">
                <a:latin typeface="Arial" charset="0"/>
                <a:cs typeface="Times New Roman" pitchFamily="18" charset="0"/>
              </a:rPr>
              <a:t>Cannabinoids</a:t>
            </a:r>
            <a:r>
              <a:rPr lang="ca-ES" dirty="0">
                <a:latin typeface="Arial" charset="0"/>
                <a:cs typeface="Times New Roman" pitchFamily="18" charset="0"/>
              </a:rPr>
              <a:t> and </a:t>
            </a:r>
            <a:r>
              <a:rPr lang="ca-ES" dirty="0" err="1">
                <a:latin typeface="Arial" charset="0"/>
                <a:cs typeface="Times New Roman" pitchFamily="18" charset="0"/>
              </a:rPr>
              <a:t>the</a:t>
            </a:r>
            <a:r>
              <a:rPr lang="ca-ES" dirty="0">
                <a:latin typeface="Arial" charset="0"/>
                <a:cs typeface="Times New Roman" pitchFamily="18" charset="0"/>
              </a:rPr>
              <a:t> gastrointestinal </a:t>
            </a:r>
            <a:r>
              <a:rPr lang="ca-ES" dirty="0" err="1">
                <a:latin typeface="Arial" charset="0"/>
                <a:cs typeface="Times New Roman" pitchFamily="18" charset="0"/>
              </a:rPr>
              <a:t>tract</a:t>
            </a:r>
            <a:r>
              <a:rPr lang="ca-ES" dirty="0">
                <a:latin typeface="Arial" charset="0"/>
                <a:cs typeface="Times New Roman" pitchFamily="18" charset="0"/>
              </a:rPr>
              <a:t>. </a:t>
            </a:r>
            <a:r>
              <a:rPr lang="ca-ES" dirty="0" err="1">
                <a:latin typeface="Arial" charset="0"/>
                <a:cs typeface="Times New Roman" pitchFamily="18" charset="0"/>
              </a:rPr>
              <a:t>Gut</a:t>
            </a:r>
            <a:r>
              <a:rPr lang="ca-ES" dirty="0">
                <a:latin typeface="Arial" charset="0"/>
                <a:cs typeface="Times New Roman" pitchFamily="18" charset="0"/>
              </a:rPr>
              <a:t> 2001; 48: 859-67. </a:t>
            </a:r>
          </a:p>
          <a:p>
            <a:r>
              <a:rPr lang="ca-ES" dirty="0">
                <a:latin typeface="Arial" charset="0"/>
                <a:cs typeface="Times New Roman" pitchFamily="18" charset="0"/>
              </a:rPr>
              <a:t> </a:t>
            </a:r>
          </a:p>
          <a:p>
            <a:pPr algn="just"/>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xiii</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t>
            </a:r>
            <a:r>
              <a:rPr lang="ca-ES" dirty="0" err="1">
                <a:latin typeface="Arial" charset="0"/>
                <a:cs typeface="Times New Roman" pitchFamily="18" charset="0"/>
              </a:rPr>
              <a:t>Izzo</a:t>
            </a:r>
            <a:r>
              <a:rPr lang="ca-ES" dirty="0">
                <a:latin typeface="Arial" charset="0"/>
                <a:cs typeface="Times New Roman" pitchFamily="18" charset="0"/>
              </a:rPr>
              <a:t> AA, </a:t>
            </a:r>
            <a:r>
              <a:rPr lang="ca-ES" dirty="0" err="1">
                <a:latin typeface="Arial" charset="0"/>
                <a:cs typeface="Times New Roman" pitchFamily="18" charset="0"/>
              </a:rPr>
              <a:t>Capasso</a:t>
            </a:r>
            <a:r>
              <a:rPr lang="ca-ES" dirty="0">
                <a:latin typeface="Arial" charset="0"/>
                <a:cs typeface="Times New Roman" pitchFamily="18" charset="0"/>
              </a:rPr>
              <a:t> F, </a:t>
            </a:r>
            <a:r>
              <a:rPr lang="ca-ES" dirty="0" err="1">
                <a:latin typeface="Arial" charset="0"/>
                <a:cs typeface="Times New Roman" pitchFamily="18" charset="0"/>
              </a:rPr>
              <a:t>Costagliola</a:t>
            </a:r>
            <a:r>
              <a:rPr lang="ca-ES" dirty="0">
                <a:latin typeface="Arial" charset="0"/>
                <a:cs typeface="Times New Roman" pitchFamily="18" charset="0"/>
              </a:rPr>
              <a:t> A, </a:t>
            </a:r>
            <a:r>
              <a:rPr lang="ca-ES" dirty="0" err="1">
                <a:latin typeface="Arial" charset="0"/>
                <a:cs typeface="Times New Roman" pitchFamily="18" charset="0"/>
              </a:rPr>
              <a:t>Bisogno</a:t>
            </a:r>
            <a:r>
              <a:rPr lang="ca-ES" dirty="0">
                <a:latin typeface="Arial" charset="0"/>
                <a:cs typeface="Times New Roman" pitchFamily="18" charset="0"/>
              </a:rPr>
              <a:t> T, </a:t>
            </a:r>
            <a:r>
              <a:rPr lang="ca-ES" dirty="0" err="1">
                <a:latin typeface="Arial" charset="0"/>
                <a:cs typeface="Times New Roman" pitchFamily="18" charset="0"/>
              </a:rPr>
              <a:t>Marsicano</a:t>
            </a:r>
            <a:r>
              <a:rPr lang="ca-ES" dirty="0">
                <a:latin typeface="Arial" charset="0"/>
                <a:cs typeface="Times New Roman" pitchFamily="18" charset="0"/>
              </a:rPr>
              <a:t> G, </a:t>
            </a:r>
            <a:r>
              <a:rPr lang="ca-ES" dirty="0" err="1">
                <a:latin typeface="Arial" charset="0"/>
                <a:cs typeface="Times New Roman" pitchFamily="18" charset="0"/>
              </a:rPr>
              <a:t>Ligresti</a:t>
            </a:r>
            <a:r>
              <a:rPr lang="ca-ES" dirty="0">
                <a:latin typeface="Arial" charset="0"/>
                <a:cs typeface="Times New Roman" pitchFamily="18" charset="0"/>
              </a:rPr>
              <a:t> A, i </a:t>
            </a:r>
            <a:r>
              <a:rPr lang="ca-ES" dirty="0" err="1">
                <a:latin typeface="Arial" charset="0"/>
                <a:cs typeface="Times New Roman" pitchFamily="18" charset="0"/>
              </a:rPr>
              <a:t>col·ls</a:t>
            </a:r>
            <a:r>
              <a:rPr lang="ca-ES" dirty="0">
                <a:latin typeface="Arial" charset="0"/>
                <a:cs typeface="Times New Roman" pitchFamily="18" charset="0"/>
              </a:rPr>
              <a:t>. </a:t>
            </a:r>
            <a:r>
              <a:rPr lang="ca-ES" dirty="0" err="1">
                <a:latin typeface="Arial" charset="0"/>
                <a:cs typeface="Times New Roman" pitchFamily="18" charset="0"/>
              </a:rPr>
              <a:t>An</a:t>
            </a:r>
            <a:r>
              <a:rPr lang="ca-ES" dirty="0">
                <a:latin typeface="Arial" charset="0"/>
                <a:cs typeface="Times New Roman" pitchFamily="18" charset="0"/>
              </a:rPr>
              <a:t> </a:t>
            </a:r>
            <a:r>
              <a:rPr lang="ca-ES" dirty="0" err="1">
                <a:latin typeface="Arial" charset="0"/>
                <a:cs typeface="Times New Roman" pitchFamily="18" charset="0"/>
              </a:rPr>
              <a:t>endogenous</a:t>
            </a:r>
            <a:r>
              <a:rPr lang="ca-ES" dirty="0">
                <a:latin typeface="Arial" charset="0"/>
                <a:cs typeface="Times New Roman" pitchFamily="18" charset="0"/>
              </a:rPr>
              <a:t> </a:t>
            </a:r>
            <a:r>
              <a:rPr lang="ca-ES" dirty="0" err="1">
                <a:latin typeface="Arial" charset="0"/>
                <a:cs typeface="Times New Roman" pitchFamily="18" charset="0"/>
              </a:rPr>
              <a:t>cannabinoid</a:t>
            </a:r>
            <a:r>
              <a:rPr lang="ca-ES" dirty="0">
                <a:latin typeface="Arial" charset="0"/>
                <a:cs typeface="Times New Roman" pitchFamily="18" charset="0"/>
              </a:rPr>
              <a:t> </a:t>
            </a:r>
            <a:r>
              <a:rPr lang="ca-ES" dirty="0" err="1">
                <a:latin typeface="Arial" charset="0"/>
                <a:cs typeface="Times New Roman" pitchFamily="18" charset="0"/>
              </a:rPr>
              <a:t>tone</a:t>
            </a:r>
            <a:r>
              <a:rPr lang="ca-ES" dirty="0">
                <a:latin typeface="Arial" charset="0"/>
                <a:cs typeface="Times New Roman" pitchFamily="18" charset="0"/>
              </a:rPr>
              <a:t> </a:t>
            </a:r>
            <a:r>
              <a:rPr lang="ca-ES" dirty="0" err="1">
                <a:latin typeface="Arial" charset="0"/>
                <a:cs typeface="Times New Roman" pitchFamily="18" charset="0"/>
              </a:rPr>
              <a:t>attenuates</a:t>
            </a:r>
            <a:r>
              <a:rPr lang="ca-ES" dirty="0">
                <a:latin typeface="Arial" charset="0"/>
                <a:cs typeface="Times New Roman" pitchFamily="18" charset="0"/>
              </a:rPr>
              <a:t> </a:t>
            </a:r>
            <a:r>
              <a:rPr lang="ca-ES" dirty="0" err="1">
                <a:latin typeface="Arial" charset="0"/>
                <a:cs typeface="Times New Roman" pitchFamily="18" charset="0"/>
              </a:rPr>
              <a:t>cholera</a:t>
            </a:r>
            <a:r>
              <a:rPr lang="ca-ES" dirty="0">
                <a:latin typeface="Arial" charset="0"/>
                <a:cs typeface="Times New Roman" pitchFamily="18" charset="0"/>
              </a:rPr>
              <a:t> </a:t>
            </a:r>
            <a:r>
              <a:rPr lang="ca-ES" dirty="0" err="1">
                <a:latin typeface="Arial" charset="0"/>
                <a:cs typeface="Times New Roman" pitchFamily="18" charset="0"/>
              </a:rPr>
              <a:t>toxin-induced</a:t>
            </a:r>
            <a:r>
              <a:rPr lang="ca-ES" dirty="0">
                <a:latin typeface="Arial" charset="0"/>
                <a:cs typeface="Times New Roman" pitchFamily="18" charset="0"/>
              </a:rPr>
              <a:t> fluid </a:t>
            </a:r>
            <a:r>
              <a:rPr lang="ca-ES" dirty="0" err="1">
                <a:latin typeface="Arial" charset="0"/>
                <a:cs typeface="Times New Roman" pitchFamily="18" charset="0"/>
              </a:rPr>
              <a:t>accumulation</a:t>
            </a:r>
            <a:r>
              <a:rPr lang="ca-ES" dirty="0">
                <a:latin typeface="Arial" charset="0"/>
                <a:cs typeface="Times New Roman" pitchFamily="18" charset="0"/>
              </a:rPr>
              <a:t> in </a:t>
            </a:r>
            <a:r>
              <a:rPr lang="ca-ES" dirty="0" err="1">
                <a:latin typeface="Arial" charset="0"/>
                <a:cs typeface="Times New Roman" pitchFamily="18" charset="0"/>
              </a:rPr>
              <a:t>mice</a:t>
            </a:r>
            <a:r>
              <a:rPr lang="ca-ES" dirty="0">
                <a:latin typeface="Arial" charset="0"/>
                <a:cs typeface="Times New Roman" pitchFamily="18" charset="0"/>
              </a:rPr>
              <a:t>. </a:t>
            </a:r>
            <a:r>
              <a:rPr lang="ca-ES" dirty="0" err="1">
                <a:latin typeface="Arial" charset="0"/>
                <a:cs typeface="Times New Roman" pitchFamily="18" charset="0"/>
              </a:rPr>
              <a:t>Gastroenterology</a:t>
            </a:r>
            <a:r>
              <a:rPr lang="ca-ES" dirty="0">
                <a:latin typeface="Arial" charset="0"/>
                <a:cs typeface="Times New Roman" pitchFamily="18" charset="0"/>
              </a:rPr>
              <a:t> 2003;125:765-74.</a:t>
            </a:r>
          </a:p>
          <a:p>
            <a:pPr algn="just"/>
            <a:r>
              <a:rPr lang="ca-ES" dirty="0">
                <a:latin typeface="Arial" charset="0"/>
                <a:cs typeface="Times New Roman" pitchFamily="18" charset="0"/>
              </a:rPr>
              <a:t> </a:t>
            </a:r>
          </a:p>
          <a:p>
            <a:pPr algn="just"/>
            <a:r>
              <a:rPr lang="ca-ES" u="sng" dirty="0">
                <a:solidFill>
                  <a:srgbClr val="800080"/>
                </a:solidFill>
                <a:latin typeface="Arial" charset="0"/>
                <a:cs typeface="Times New Roman" pitchFamily="18" charset="0"/>
                <a:hlinkClick r:id="" action="ppaction://noaction"/>
              </a:rPr>
              <a:t>[</a:t>
            </a:r>
            <a:r>
              <a:rPr lang="ca-ES" u="sng" dirty="0" err="1">
                <a:solidFill>
                  <a:srgbClr val="800080"/>
                </a:solidFill>
                <a:latin typeface="Arial" charset="0"/>
                <a:cs typeface="Times New Roman" pitchFamily="18" charset="0"/>
                <a:hlinkClick r:id="" action="ppaction://noaction"/>
              </a:rPr>
              <a:t>xiv</a:t>
            </a:r>
            <a:r>
              <a:rPr lang="ca-ES" u="sng" dirty="0">
                <a:solidFill>
                  <a:srgbClr val="800080"/>
                </a:solidFill>
                <a:latin typeface="Arial" charset="0"/>
                <a:cs typeface="Times New Roman" pitchFamily="18" charset="0"/>
                <a:hlinkClick r:id="" action="ppaction://noaction"/>
              </a:rPr>
              <a:t>]</a:t>
            </a:r>
            <a:r>
              <a:rPr lang="ca-ES" dirty="0">
                <a:latin typeface="Arial" charset="0"/>
                <a:cs typeface="Times New Roman" pitchFamily="18" charset="0"/>
              </a:rPr>
              <a:t> 	</a:t>
            </a:r>
            <a:r>
              <a:rPr lang="ca-ES" dirty="0" err="1">
                <a:latin typeface="Arial" charset="0"/>
                <a:cs typeface="Times New Roman" pitchFamily="18" charset="0"/>
              </a:rPr>
              <a:t>Izzo</a:t>
            </a:r>
            <a:r>
              <a:rPr lang="ca-ES" dirty="0">
                <a:latin typeface="Arial" charset="0"/>
                <a:cs typeface="Times New Roman" pitchFamily="18" charset="0"/>
              </a:rPr>
              <a:t> AA, </a:t>
            </a:r>
            <a:r>
              <a:rPr lang="ca-ES" dirty="0" err="1">
                <a:latin typeface="Arial" charset="0"/>
                <a:cs typeface="Times New Roman" pitchFamily="18" charset="0"/>
              </a:rPr>
              <a:t>Fezza</a:t>
            </a:r>
            <a:r>
              <a:rPr lang="ca-ES" dirty="0">
                <a:latin typeface="Arial" charset="0"/>
                <a:cs typeface="Times New Roman" pitchFamily="18" charset="0"/>
              </a:rPr>
              <a:t> F, </a:t>
            </a:r>
            <a:r>
              <a:rPr lang="ca-ES" dirty="0" err="1">
                <a:latin typeface="Arial" charset="0"/>
                <a:cs typeface="Times New Roman" pitchFamily="18" charset="0"/>
              </a:rPr>
              <a:t>Capasso</a:t>
            </a:r>
            <a:r>
              <a:rPr lang="ca-ES" dirty="0">
                <a:latin typeface="Arial" charset="0"/>
                <a:cs typeface="Times New Roman" pitchFamily="18" charset="0"/>
              </a:rPr>
              <a:t> R, </a:t>
            </a:r>
            <a:r>
              <a:rPr lang="ca-ES" dirty="0" err="1">
                <a:latin typeface="Arial" charset="0"/>
                <a:cs typeface="Times New Roman" pitchFamily="18" charset="0"/>
              </a:rPr>
              <a:t>Bisogno</a:t>
            </a:r>
            <a:r>
              <a:rPr lang="ca-ES" dirty="0">
                <a:latin typeface="Arial" charset="0"/>
                <a:cs typeface="Times New Roman" pitchFamily="18" charset="0"/>
              </a:rPr>
              <a:t> T, Pinto L, </a:t>
            </a:r>
            <a:r>
              <a:rPr lang="ca-ES" dirty="0" err="1">
                <a:latin typeface="Arial" charset="0"/>
                <a:cs typeface="Times New Roman" pitchFamily="18" charset="0"/>
              </a:rPr>
              <a:t>Iuvone</a:t>
            </a:r>
            <a:r>
              <a:rPr lang="ca-ES" dirty="0">
                <a:latin typeface="Arial" charset="0"/>
                <a:cs typeface="Times New Roman" pitchFamily="18" charset="0"/>
              </a:rPr>
              <a:t> T i </a:t>
            </a:r>
            <a:r>
              <a:rPr lang="ca-ES" dirty="0" err="1">
                <a:latin typeface="Arial" charset="0"/>
                <a:cs typeface="Times New Roman" pitchFamily="18" charset="0"/>
              </a:rPr>
              <a:t>col·ls</a:t>
            </a:r>
            <a:r>
              <a:rPr lang="ca-ES" dirty="0">
                <a:latin typeface="Arial" charset="0"/>
                <a:cs typeface="Times New Roman" pitchFamily="18" charset="0"/>
              </a:rPr>
              <a:t>. </a:t>
            </a:r>
            <a:r>
              <a:rPr lang="ca-ES" dirty="0" err="1">
                <a:latin typeface="Arial" charset="0"/>
                <a:cs typeface="Times New Roman" pitchFamily="18" charset="0"/>
              </a:rPr>
              <a:t>Cannabinoid</a:t>
            </a:r>
            <a:r>
              <a:rPr lang="ca-ES" dirty="0">
                <a:latin typeface="Arial" charset="0"/>
                <a:cs typeface="Times New Roman" pitchFamily="18" charset="0"/>
              </a:rPr>
              <a:t> CB1-receptor </a:t>
            </a:r>
            <a:r>
              <a:rPr lang="ca-ES" dirty="0" err="1">
                <a:latin typeface="Arial" charset="0"/>
                <a:cs typeface="Times New Roman" pitchFamily="18" charset="0"/>
              </a:rPr>
              <a:t>mediated</a:t>
            </a:r>
            <a:r>
              <a:rPr lang="ca-ES" dirty="0">
                <a:latin typeface="Arial" charset="0"/>
                <a:cs typeface="Times New Roman" pitchFamily="18" charset="0"/>
              </a:rPr>
              <a:t> </a:t>
            </a:r>
            <a:r>
              <a:rPr lang="ca-ES" dirty="0" err="1">
                <a:latin typeface="Arial" charset="0"/>
                <a:cs typeface="Times New Roman" pitchFamily="18" charset="0"/>
              </a:rPr>
              <a:t>regulation</a:t>
            </a:r>
            <a:r>
              <a:rPr lang="ca-ES" dirty="0">
                <a:latin typeface="Arial" charset="0"/>
                <a:cs typeface="Times New Roman" pitchFamily="18" charset="0"/>
              </a:rPr>
              <a:t> of gastrointestinal </a:t>
            </a:r>
            <a:r>
              <a:rPr lang="ca-ES" dirty="0" err="1">
                <a:latin typeface="Arial" charset="0"/>
                <a:cs typeface="Times New Roman" pitchFamily="18" charset="0"/>
              </a:rPr>
              <a:t>motility</a:t>
            </a:r>
            <a:r>
              <a:rPr lang="ca-ES" dirty="0">
                <a:latin typeface="Arial" charset="0"/>
                <a:cs typeface="Times New Roman" pitchFamily="18" charset="0"/>
              </a:rPr>
              <a:t> in </a:t>
            </a:r>
            <a:r>
              <a:rPr lang="ca-ES" dirty="0" err="1">
                <a:latin typeface="Arial" charset="0"/>
                <a:cs typeface="Times New Roman" pitchFamily="18" charset="0"/>
              </a:rPr>
              <a:t>mice</a:t>
            </a:r>
            <a:r>
              <a:rPr lang="ca-ES" dirty="0">
                <a:latin typeface="Arial" charset="0"/>
                <a:cs typeface="Times New Roman" pitchFamily="18" charset="0"/>
              </a:rPr>
              <a:t> in a model of intestinal </a:t>
            </a:r>
            <a:r>
              <a:rPr lang="ca-ES" dirty="0" err="1">
                <a:latin typeface="Arial" charset="0"/>
                <a:cs typeface="Times New Roman" pitchFamily="18" charset="0"/>
              </a:rPr>
              <a:t>inflammation</a:t>
            </a:r>
            <a:r>
              <a:rPr lang="ca-ES" dirty="0">
                <a:latin typeface="Arial" charset="0"/>
                <a:cs typeface="Times New Roman" pitchFamily="18" charset="0"/>
              </a:rPr>
              <a:t>. </a:t>
            </a:r>
            <a:r>
              <a:rPr lang="ca-ES" dirty="0" err="1">
                <a:latin typeface="Arial" charset="0"/>
                <a:cs typeface="Times New Roman" pitchFamily="18" charset="0"/>
              </a:rPr>
              <a:t>Br</a:t>
            </a:r>
            <a:r>
              <a:rPr lang="ca-ES" dirty="0">
                <a:latin typeface="Arial" charset="0"/>
                <a:cs typeface="Times New Roman" pitchFamily="18" charset="0"/>
              </a:rPr>
              <a:t> J </a:t>
            </a:r>
            <a:r>
              <a:rPr lang="ca-ES" dirty="0" err="1">
                <a:latin typeface="Arial" charset="0"/>
                <a:cs typeface="Times New Roman" pitchFamily="18" charset="0"/>
              </a:rPr>
              <a:t>Pharmacol</a:t>
            </a:r>
            <a:r>
              <a:rPr lang="ca-ES" dirty="0">
                <a:latin typeface="Arial" charset="0"/>
                <a:cs typeface="Times New Roman" pitchFamily="18" charset="0"/>
              </a:rPr>
              <a:t> 2001;134: 563-70.</a:t>
            </a:r>
          </a:p>
          <a:p>
            <a:pPr algn="just"/>
            <a:r>
              <a:rPr lang="ca-ES" dirty="0">
                <a:latin typeface="Arial" charset="0"/>
                <a:cs typeface="Times New Roman" pitchFamily="18" charset="0"/>
              </a:rPr>
              <a:t> </a:t>
            </a:r>
          </a:p>
          <a:p>
            <a:endParaRPr lang="ca-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ca-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ca-ES"/>
          </a:p>
        </p:txBody>
      </p:sp>
      <p:sp>
        <p:nvSpPr>
          <p:cNvPr id="3" name="2 Marcador de tabla"/>
          <p:cNvSpPr>
            <a:spLocks noGrp="1"/>
          </p:cNvSpPr>
          <p:nvPr>
            <p:ph type="tbl" idx="1"/>
          </p:nvPr>
        </p:nvSpPr>
        <p:spPr>
          <a:xfrm>
            <a:off x="685800" y="1981200"/>
            <a:ext cx="7772400" cy="4114800"/>
          </a:xfrm>
        </p:spPr>
        <p:txBody>
          <a:bodyPr/>
          <a:lstStyle/>
          <a:p>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B014A7-B30C-40B6-9FE3-04587DBBB2EF}" type="datetimeFigureOut">
              <a:rPr lang="ca-ES" smtClean="0"/>
              <a:pPr/>
              <a:t>17/10/2016</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2C71467E-4862-4CD1-87A9-C840368FD975}"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014A7-B30C-40B6-9FE3-04587DBBB2EF}" type="datetimeFigureOut">
              <a:rPr lang="ca-ES" smtClean="0"/>
              <a:pPr/>
              <a:t>17/10/2016</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1467E-4862-4CD1-87A9-C840368FD975}"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514600" y="1772816"/>
            <a:ext cx="4433664" cy="2692896"/>
          </a:xfrm>
          <a:solidFill>
            <a:schemeClr val="bg1">
              <a:lumMod val="85000"/>
            </a:schemeClr>
          </a:solidFill>
        </p:spPr>
        <p:txBody>
          <a:bodyPr>
            <a:normAutofit fontScale="85000" lnSpcReduction="20000"/>
          </a:bodyPr>
          <a:lstStyle/>
          <a:p>
            <a:pPr marL="609600" indent="-609600" defTabSz="914400">
              <a:lnSpc>
                <a:spcPct val="170000"/>
              </a:lnSpc>
              <a:buFontTx/>
              <a:buNone/>
            </a:pPr>
            <a:r>
              <a:rPr lang="ca-ES" sz="2400" dirty="0" smtClean="0">
                <a:solidFill>
                  <a:srgbClr val="000099"/>
                </a:solidFill>
              </a:rPr>
              <a:t>Què és el cànnabis o marihuana</a:t>
            </a:r>
          </a:p>
          <a:p>
            <a:pPr marL="609600" indent="-609600" defTabSz="914400">
              <a:lnSpc>
                <a:spcPct val="170000"/>
              </a:lnSpc>
              <a:buFontTx/>
              <a:buNone/>
            </a:pPr>
            <a:r>
              <a:rPr lang="ca-ES" sz="2400" dirty="0" smtClean="0">
                <a:solidFill>
                  <a:srgbClr val="000099"/>
                </a:solidFill>
              </a:rPr>
              <a:t>Sistema </a:t>
            </a:r>
            <a:r>
              <a:rPr lang="ca-ES" sz="2400" dirty="0">
                <a:solidFill>
                  <a:srgbClr val="000099"/>
                </a:solidFill>
              </a:rPr>
              <a:t>cannabinoide</a:t>
            </a:r>
          </a:p>
          <a:p>
            <a:pPr marL="609600" indent="-609600" defTabSz="914400">
              <a:lnSpc>
                <a:spcPct val="170000"/>
              </a:lnSpc>
              <a:buFontTx/>
              <a:buNone/>
            </a:pPr>
            <a:r>
              <a:rPr lang="ca-ES" sz="2400" dirty="0" smtClean="0">
                <a:solidFill>
                  <a:srgbClr val="000099"/>
                </a:solidFill>
              </a:rPr>
              <a:t>Vies d’administració i pas per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Efectes sobre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L’experiència recent als EUA</a:t>
            </a:r>
            <a:endParaRPr lang="ca-ES" sz="2400" dirty="0">
              <a:solidFill>
                <a:srgbClr val="000099"/>
              </a:solidFill>
            </a:endParaRPr>
          </a:p>
        </p:txBody>
      </p:sp>
      <p:sp>
        <p:nvSpPr>
          <p:cNvPr id="54275" name="Line 3"/>
          <p:cNvSpPr>
            <a:spLocks noChangeShapeType="1"/>
          </p:cNvSpPr>
          <p:nvPr/>
        </p:nvSpPr>
        <p:spPr bwMode="auto">
          <a:xfrm>
            <a:off x="1889448" y="2089448"/>
            <a:ext cx="594320" cy="0"/>
          </a:xfrm>
          <a:prstGeom prst="line">
            <a:avLst/>
          </a:prstGeom>
          <a:noFill/>
          <a:ln w="38100">
            <a:solidFill>
              <a:srgbClr val="000099"/>
            </a:solidFill>
            <a:round/>
            <a:headEnd type="none" w="sm" len="sm"/>
            <a:tailEnd type="triangle" w="sm" len="sm"/>
          </a:ln>
          <a:effectLst/>
        </p:spPr>
        <p:txBody>
          <a:bodyPr/>
          <a:lstStyle/>
          <a:p>
            <a:endParaRPr lang="ca-ES" dirty="0"/>
          </a:p>
        </p:txBody>
      </p:sp>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8"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sp>
        <p:nvSpPr>
          <p:cNvPr id="69634" name="Rectangle 2"/>
          <p:cNvSpPr>
            <a:spLocks noGrp="1" noChangeArrowheads="1"/>
          </p:cNvSpPr>
          <p:nvPr>
            <p:ph type="title"/>
          </p:nvPr>
        </p:nvSpPr>
        <p:spPr>
          <a:xfrm>
            <a:off x="1828800" y="582960"/>
            <a:ext cx="5257800" cy="685800"/>
          </a:xfrm>
          <a:solidFill>
            <a:schemeClr val="bg1"/>
          </a:solidFill>
        </p:spPr>
        <p:txBody>
          <a:bodyPr/>
          <a:lstStyle/>
          <a:p>
            <a:r>
              <a:rPr lang="es-ES_tradnl" sz="3200">
                <a:solidFill>
                  <a:srgbClr val="000099"/>
                </a:solidFill>
              </a:rPr>
              <a:t>Cannabinoides endògens</a:t>
            </a:r>
            <a:endParaRPr lang="ca-ES" sz="3200">
              <a:solidFill>
                <a:srgbClr val="000099"/>
              </a:solidFill>
            </a:endParaRPr>
          </a:p>
        </p:txBody>
      </p:sp>
      <p:sp>
        <p:nvSpPr>
          <p:cNvPr id="69635" name="Rectangle 3"/>
          <p:cNvSpPr>
            <a:spLocks noGrp="1" noChangeArrowheads="1"/>
          </p:cNvSpPr>
          <p:nvPr>
            <p:ph type="body" idx="1"/>
          </p:nvPr>
        </p:nvSpPr>
        <p:spPr>
          <a:xfrm>
            <a:off x="1981200" y="1988840"/>
            <a:ext cx="5072063" cy="2362200"/>
          </a:xfrm>
          <a:solidFill>
            <a:schemeClr val="bg1">
              <a:lumMod val="85000"/>
            </a:schemeClr>
          </a:solidFill>
        </p:spPr>
        <p:txBody>
          <a:bodyPr/>
          <a:lstStyle/>
          <a:p>
            <a:pPr>
              <a:lnSpc>
                <a:spcPct val="120000"/>
              </a:lnSpc>
            </a:pPr>
            <a:r>
              <a:rPr lang="ca-ES" sz="2800" dirty="0" smtClean="0">
                <a:solidFill>
                  <a:srgbClr val="000099"/>
                </a:solidFill>
              </a:rPr>
              <a:t>Anandamida (1992)</a:t>
            </a:r>
          </a:p>
          <a:p>
            <a:pPr>
              <a:lnSpc>
                <a:spcPct val="120000"/>
              </a:lnSpc>
            </a:pPr>
            <a:r>
              <a:rPr lang="ca-ES" sz="2800" dirty="0" smtClean="0">
                <a:solidFill>
                  <a:srgbClr val="000099"/>
                </a:solidFill>
              </a:rPr>
              <a:t>2-araquidonil-glicerol (1995)</a:t>
            </a:r>
          </a:p>
          <a:p>
            <a:pPr>
              <a:lnSpc>
                <a:spcPct val="120000"/>
              </a:lnSpc>
            </a:pPr>
            <a:r>
              <a:rPr lang="ca-ES" sz="2800" dirty="0">
                <a:solidFill>
                  <a:srgbClr val="000099"/>
                </a:solidFill>
              </a:rPr>
              <a:t>È</a:t>
            </a:r>
            <a:r>
              <a:rPr lang="ca-ES" sz="2800" dirty="0" smtClean="0">
                <a:solidFill>
                  <a:srgbClr val="000099"/>
                </a:solidFill>
              </a:rPr>
              <a:t>ter de 2-araquidonil gliceril o </a:t>
            </a:r>
            <a:r>
              <a:rPr lang="ca-ES" sz="2800" dirty="0">
                <a:solidFill>
                  <a:srgbClr val="000099"/>
                </a:solidFill>
              </a:rPr>
              <a:t>è</a:t>
            </a:r>
            <a:r>
              <a:rPr lang="ca-ES" sz="2800" dirty="0" smtClean="0">
                <a:solidFill>
                  <a:srgbClr val="000099"/>
                </a:solidFill>
              </a:rPr>
              <a:t>ter de noladina (2000)</a:t>
            </a:r>
            <a:endParaRPr lang="ca-ES" dirty="0">
              <a:solidFill>
                <a:srgbClr val="000099"/>
              </a:solidFill>
            </a:endParaRPr>
          </a:p>
        </p:txBody>
      </p:sp>
      <p:pic>
        <p:nvPicPr>
          <p:cNvPr id="69637" name="Picture 5" descr="_1195471_010228ratas150b"/>
          <p:cNvPicPr>
            <a:picLocks noChangeAspect="1" noChangeArrowheads="1"/>
          </p:cNvPicPr>
          <p:nvPr/>
        </p:nvPicPr>
        <p:blipFill>
          <a:blip r:embed="rId5" cstate="print"/>
          <a:srcRect/>
          <a:stretch>
            <a:fillRect/>
          </a:stretch>
        </p:blipFill>
        <p:spPr bwMode="auto">
          <a:xfrm>
            <a:off x="1907704" y="4800600"/>
            <a:ext cx="949325" cy="1295400"/>
          </a:xfrm>
          <a:prstGeom prst="rect">
            <a:avLst/>
          </a:prstGeom>
          <a:noFill/>
        </p:spPr>
      </p:pic>
      <p:sp>
        <p:nvSpPr>
          <p:cNvPr id="69638" name="Text Box 6"/>
          <p:cNvSpPr txBox="1">
            <a:spLocks noChangeArrowheads="1"/>
          </p:cNvSpPr>
          <p:nvPr/>
        </p:nvSpPr>
        <p:spPr bwMode="auto">
          <a:xfrm>
            <a:off x="2991966" y="4462611"/>
            <a:ext cx="4281313" cy="2012859"/>
          </a:xfrm>
          <a:prstGeom prst="rect">
            <a:avLst/>
          </a:prstGeom>
          <a:solidFill>
            <a:schemeClr val="bg1">
              <a:lumMod val="85000"/>
            </a:schemeClr>
          </a:solidFill>
          <a:ln w="9525">
            <a:noFill/>
            <a:miter lim="800000"/>
            <a:headEnd/>
            <a:tailEnd/>
          </a:ln>
          <a:effectLst/>
        </p:spPr>
        <p:txBody>
          <a:bodyPr wrap="square">
            <a:spAutoFit/>
          </a:bodyPr>
          <a:lstStyle/>
          <a:p>
            <a:pPr>
              <a:lnSpc>
                <a:spcPct val="120000"/>
              </a:lnSpc>
            </a:pPr>
            <a:r>
              <a:rPr lang="ca-ES" dirty="0" smtClean="0">
                <a:solidFill>
                  <a:srgbClr val="000099"/>
                </a:solidFill>
                <a:latin typeface="+mn-lt"/>
              </a:rPr>
              <a:t>Mateixos efectes que el THC:</a:t>
            </a:r>
          </a:p>
          <a:p>
            <a:pPr lvl="1">
              <a:lnSpc>
                <a:spcPct val="120000"/>
              </a:lnSpc>
            </a:pPr>
            <a:r>
              <a:rPr lang="ca-ES" sz="2000" dirty="0" smtClean="0">
                <a:solidFill>
                  <a:srgbClr val="000099"/>
                </a:solidFill>
                <a:latin typeface="+mn-lt"/>
              </a:rPr>
              <a:t>Analgèsic (nocicepció)</a:t>
            </a:r>
          </a:p>
          <a:p>
            <a:pPr lvl="1">
              <a:lnSpc>
                <a:spcPct val="120000"/>
              </a:lnSpc>
            </a:pPr>
            <a:r>
              <a:rPr lang="ca-ES" sz="2000" dirty="0" smtClean="0">
                <a:solidFill>
                  <a:srgbClr val="000099"/>
                </a:solidFill>
                <a:latin typeface="+mn-lt"/>
              </a:rPr>
              <a:t>Immobilitat</a:t>
            </a:r>
          </a:p>
          <a:p>
            <a:pPr lvl="1">
              <a:lnSpc>
                <a:spcPct val="120000"/>
              </a:lnSpc>
            </a:pPr>
            <a:r>
              <a:rPr lang="ca-ES" sz="2000" dirty="0" smtClean="0">
                <a:solidFill>
                  <a:srgbClr val="000099"/>
                </a:solidFill>
                <a:latin typeface="+mn-lt"/>
              </a:rPr>
              <a:t>Reducció de l’activitat espontània</a:t>
            </a:r>
          </a:p>
          <a:p>
            <a:pPr lvl="1">
              <a:lnSpc>
                <a:spcPct val="120000"/>
              </a:lnSpc>
            </a:pPr>
            <a:r>
              <a:rPr lang="ca-ES" sz="2000" dirty="0" smtClean="0">
                <a:solidFill>
                  <a:srgbClr val="000099"/>
                </a:solidFill>
                <a:latin typeface="+mn-lt"/>
              </a:rPr>
              <a:t>Hipotèrmia</a:t>
            </a:r>
            <a:endParaRPr lang="ca-ES" sz="2000" dirty="0">
              <a:solidFill>
                <a:srgbClr val="000099"/>
              </a:solidFill>
              <a:latin typeface="+mn-lt"/>
            </a:endParaRPr>
          </a:p>
        </p:txBody>
      </p:sp>
      <p:sp>
        <p:nvSpPr>
          <p:cNvPr id="69639" name="Rectangle 7"/>
          <p:cNvSpPr>
            <a:spLocks noChangeArrowheads="1"/>
          </p:cNvSpPr>
          <p:nvPr/>
        </p:nvSpPr>
        <p:spPr bwMode="auto">
          <a:xfrm>
            <a:off x="1405136" y="1772816"/>
            <a:ext cx="6407224" cy="2448272"/>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defTabSz="762000">
              <a:lnSpc>
                <a:spcPct val="120000"/>
              </a:lnSpc>
              <a:spcBef>
                <a:spcPct val="20000"/>
              </a:spcBef>
              <a:buFontTx/>
              <a:buChar char="•"/>
            </a:pPr>
            <a:r>
              <a:rPr lang="ca-ES" sz="2200" dirty="0" smtClean="0">
                <a:solidFill>
                  <a:srgbClr val="000099"/>
                </a:solidFill>
                <a:latin typeface="+mn-lt"/>
              </a:rPr>
              <a:t>Sintetitzats a partir de precursors fosfolipídics de les membranes cel·lulars</a:t>
            </a:r>
          </a:p>
          <a:p>
            <a:pPr marL="342900" indent="-342900" defTabSz="762000">
              <a:lnSpc>
                <a:spcPct val="120000"/>
              </a:lnSpc>
              <a:spcBef>
                <a:spcPct val="20000"/>
              </a:spcBef>
              <a:buFontTx/>
              <a:buChar char="•"/>
            </a:pPr>
            <a:r>
              <a:rPr lang="ca-ES" sz="2200" dirty="0" smtClean="0">
                <a:solidFill>
                  <a:srgbClr val="000099"/>
                </a:solidFill>
                <a:latin typeface="+mn-lt"/>
              </a:rPr>
              <a:t>Alliberats a l’espai intersinàptic per difusió passiva</a:t>
            </a:r>
          </a:p>
          <a:p>
            <a:pPr marL="342900" indent="-342900" defTabSz="762000">
              <a:lnSpc>
                <a:spcPct val="120000"/>
              </a:lnSpc>
              <a:spcBef>
                <a:spcPct val="20000"/>
              </a:spcBef>
              <a:buFontTx/>
              <a:buChar char="•"/>
            </a:pPr>
            <a:r>
              <a:rPr lang="ca-ES" sz="2200" dirty="0" smtClean="0">
                <a:solidFill>
                  <a:srgbClr val="000099"/>
                </a:solidFill>
                <a:latin typeface="+mn-lt"/>
              </a:rPr>
              <a:t>Inactivats per transport específic i per hidròlisi enzimàtica (</a:t>
            </a:r>
            <a:r>
              <a:rPr lang="ca-ES" sz="2200" i="1" dirty="0" err="1" smtClean="0">
                <a:solidFill>
                  <a:srgbClr val="000099"/>
                </a:solidFill>
                <a:latin typeface="+mn-lt"/>
                <a:cs typeface="Times New Roman" pitchFamily="18" charset="0"/>
              </a:rPr>
              <a:t>fatty</a:t>
            </a:r>
            <a:r>
              <a:rPr lang="ca-ES" sz="2200" i="1" dirty="0" smtClean="0">
                <a:solidFill>
                  <a:srgbClr val="000099"/>
                </a:solidFill>
                <a:latin typeface="+mn-lt"/>
                <a:cs typeface="Times New Roman" pitchFamily="18" charset="0"/>
              </a:rPr>
              <a:t> </a:t>
            </a:r>
            <a:r>
              <a:rPr lang="ca-ES" sz="2200" i="1" dirty="0" err="1">
                <a:solidFill>
                  <a:srgbClr val="000099"/>
                </a:solidFill>
                <a:latin typeface="+mn-lt"/>
                <a:cs typeface="Times New Roman" pitchFamily="18" charset="0"/>
              </a:rPr>
              <a:t>acid</a:t>
            </a:r>
            <a:r>
              <a:rPr lang="ca-ES" sz="2200" i="1" dirty="0">
                <a:solidFill>
                  <a:srgbClr val="000099"/>
                </a:solidFill>
                <a:latin typeface="+mn-lt"/>
                <a:cs typeface="Times New Roman" pitchFamily="18" charset="0"/>
              </a:rPr>
              <a:t> </a:t>
            </a:r>
            <a:r>
              <a:rPr lang="ca-ES" sz="2200" i="1" dirty="0" err="1">
                <a:solidFill>
                  <a:srgbClr val="000099"/>
                </a:solidFill>
                <a:latin typeface="+mn-lt"/>
                <a:cs typeface="Times New Roman" pitchFamily="18" charset="0"/>
              </a:rPr>
              <a:t>amide</a:t>
            </a:r>
            <a:r>
              <a:rPr lang="ca-ES" sz="2200" i="1" dirty="0">
                <a:solidFill>
                  <a:srgbClr val="000099"/>
                </a:solidFill>
                <a:latin typeface="+mn-lt"/>
                <a:cs typeface="Times New Roman" pitchFamily="18" charset="0"/>
              </a:rPr>
              <a:t> </a:t>
            </a:r>
            <a:r>
              <a:rPr lang="ca-ES" sz="2200" i="1" dirty="0" err="1">
                <a:solidFill>
                  <a:srgbClr val="000099"/>
                </a:solidFill>
                <a:latin typeface="+mn-lt"/>
                <a:cs typeface="Times New Roman" pitchFamily="18" charset="0"/>
              </a:rPr>
              <a:t>hydrolase</a:t>
            </a:r>
            <a:r>
              <a:rPr lang="ca-ES" sz="2200" i="1" dirty="0">
                <a:solidFill>
                  <a:srgbClr val="000099"/>
                </a:solidFill>
                <a:latin typeface="+mn-lt"/>
                <a:cs typeface="Times New Roman" pitchFamily="18" charset="0"/>
              </a:rPr>
              <a:t>, </a:t>
            </a:r>
            <a:r>
              <a:rPr lang="ca-ES" sz="2200" dirty="0">
                <a:solidFill>
                  <a:srgbClr val="000099"/>
                </a:solidFill>
                <a:latin typeface="+mn-lt"/>
                <a:cs typeface="Times New Roman" pitchFamily="18" charset="0"/>
              </a:rPr>
              <a:t>FAAH</a:t>
            </a:r>
            <a:r>
              <a:rPr lang="ca-ES" sz="2200" dirty="0" smtClean="0">
                <a:solidFill>
                  <a:srgbClr val="000099"/>
                </a:solidFill>
                <a:latin typeface="+mn-lt"/>
                <a:cs typeface="Times New Roman" pitchFamily="18" charset="0"/>
              </a:rPr>
              <a:t>)</a:t>
            </a:r>
            <a:endParaRPr lang="ca-ES" sz="2200" dirty="0">
              <a:solidFill>
                <a:srgbClr val="000099"/>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blinds(horizontal)">
                                      <p:cBhvr>
                                        <p:cTn id="7" dur="500"/>
                                        <p:tgtEl>
                                          <p:spTgt spid="696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P spid="6963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8"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sp>
        <p:nvSpPr>
          <p:cNvPr id="71682" name="Rectangle 2"/>
          <p:cNvSpPr>
            <a:spLocks noGrp="1" noChangeArrowheads="1"/>
          </p:cNvSpPr>
          <p:nvPr>
            <p:ph type="title"/>
          </p:nvPr>
        </p:nvSpPr>
        <p:spPr>
          <a:xfrm>
            <a:off x="1143000" y="533400"/>
            <a:ext cx="6705600" cy="762000"/>
          </a:xfrm>
          <a:solidFill>
            <a:schemeClr val="bg1"/>
          </a:solidFill>
        </p:spPr>
        <p:txBody>
          <a:bodyPr/>
          <a:lstStyle/>
          <a:p>
            <a:r>
              <a:rPr lang="es-ES_tradnl" sz="3200">
                <a:solidFill>
                  <a:srgbClr val="000099"/>
                </a:solidFill>
              </a:rPr>
              <a:t>F</a:t>
            </a:r>
            <a:r>
              <a:rPr lang="ca-ES" sz="3200">
                <a:solidFill>
                  <a:srgbClr val="000099"/>
                </a:solidFill>
              </a:rPr>
              <a:t>uncions del sistema cannabinoide</a:t>
            </a:r>
          </a:p>
        </p:txBody>
      </p:sp>
      <p:sp>
        <p:nvSpPr>
          <p:cNvPr id="71683" name="Rectangle 3"/>
          <p:cNvSpPr>
            <a:spLocks noGrp="1" noChangeArrowheads="1"/>
          </p:cNvSpPr>
          <p:nvPr>
            <p:ph type="body" idx="1"/>
          </p:nvPr>
        </p:nvSpPr>
        <p:spPr>
          <a:xfrm>
            <a:off x="1524000" y="1524000"/>
            <a:ext cx="6400800" cy="2133600"/>
          </a:xfrm>
          <a:solidFill>
            <a:schemeClr val="bg1">
              <a:lumMod val="85000"/>
            </a:schemeClr>
          </a:solidFill>
        </p:spPr>
        <p:txBody>
          <a:bodyPr/>
          <a:lstStyle/>
          <a:p>
            <a:pPr>
              <a:lnSpc>
                <a:spcPct val="90000"/>
              </a:lnSpc>
            </a:pPr>
            <a:r>
              <a:rPr lang="ca-ES" sz="2200" dirty="0" smtClean="0">
                <a:solidFill>
                  <a:srgbClr val="000099"/>
                </a:solidFill>
              </a:rPr>
              <a:t>Regulació </a:t>
            </a:r>
            <a:r>
              <a:rPr lang="ca-ES" sz="2200" dirty="0">
                <a:solidFill>
                  <a:srgbClr val="000099"/>
                </a:solidFill>
              </a:rPr>
              <a:t>de funcions del SN central i perifèric</a:t>
            </a:r>
          </a:p>
          <a:p>
            <a:pPr lvl="1">
              <a:lnSpc>
                <a:spcPct val="90000"/>
              </a:lnSpc>
            </a:pPr>
            <a:r>
              <a:rPr lang="ca-ES" sz="2000" dirty="0">
                <a:solidFill>
                  <a:srgbClr val="000099"/>
                </a:solidFill>
              </a:rPr>
              <a:t>control del moviment </a:t>
            </a:r>
          </a:p>
          <a:p>
            <a:pPr lvl="1">
              <a:lnSpc>
                <a:spcPct val="90000"/>
              </a:lnSpc>
            </a:pPr>
            <a:r>
              <a:rPr lang="ca-ES" sz="2000" dirty="0">
                <a:solidFill>
                  <a:srgbClr val="000099"/>
                </a:solidFill>
              </a:rPr>
              <a:t>funcions cognitives </a:t>
            </a:r>
          </a:p>
          <a:p>
            <a:pPr lvl="1">
              <a:lnSpc>
                <a:spcPct val="90000"/>
              </a:lnSpc>
            </a:pPr>
            <a:r>
              <a:rPr lang="ca-ES" sz="2000" dirty="0">
                <a:solidFill>
                  <a:srgbClr val="000099"/>
                </a:solidFill>
              </a:rPr>
              <a:t>resposta al dolor i </a:t>
            </a:r>
            <a:r>
              <a:rPr lang="ca-ES" sz="2000" dirty="0" smtClean="0">
                <a:solidFill>
                  <a:srgbClr val="000099"/>
                </a:solidFill>
              </a:rPr>
              <a:t>a l’estrès</a:t>
            </a:r>
            <a:endParaRPr lang="ca-ES" sz="2000" dirty="0">
              <a:solidFill>
                <a:srgbClr val="000099"/>
              </a:solidFill>
            </a:endParaRPr>
          </a:p>
          <a:p>
            <a:pPr lvl="1">
              <a:lnSpc>
                <a:spcPct val="90000"/>
              </a:lnSpc>
            </a:pPr>
            <a:r>
              <a:rPr lang="ca-ES" sz="2000" dirty="0">
                <a:solidFill>
                  <a:srgbClr val="000099"/>
                </a:solidFill>
              </a:rPr>
              <a:t>mecanismes de recompensa</a:t>
            </a:r>
          </a:p>
          <a:p>
            <a:pPr lvl="1">
              <a:lnSpc>
                <a:spcPct val="90000"/>
              </a:lnSpc>
            </a:pPr>
            <a:r>
              <a:rPr lang="ca-ES" sz="2000" dirty="0">
                <a:solidFill>
                  <a:srgbClr val="000099"/>
                </a:solidFill>
              </a:rPr>
              <a:t>son, temperatura corporal, gana i reflex de succió</a:t>
            </a:r>
          </a:p>
        </p:txBody>
      </p:sp>
      <p:sp>
        <p:nvSpPr>
          <p:cNvPr id="71684" name="Rectangle 4"/>
          <p:cNvSpPr>
            <a:spLocks noChangeArrowheads="1"/>
          </p:cNvSpPr>
          <p:nvPr/>
        </p:nvSpPr>
        <p:spPr bwMode="auto">
          <a:xfrm>
            <a:off x="1524000" y="3733800"/>
            <a:ext cx="3810000" cy="838200"/>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defTabSz="762000">
              <a:spcBef>
                <a:spcPct val="20000"/>
              </a:spcBef>
              <a:buFontTx/>
              <a:buChar char="•"/>
            </a:pPr>
            <a:r>
              <a:rPr lang="ca-ES" sz="2200" dirty="0" smtClean="0">
                <a:solidFill>
                  <a:srgbClr val="000099"/>
                </a:solidFill>
                <a:latin typeface="+mj-lt"/>
              </a:rPr>
              <a:t>Sistema immunitari </a:t>
            </a:r>
            <a:endParaRPr lang="ca-ES" sz="2200" dirty="0">
              <a:solidFill>
                <a:srgbClr val="000099"/>
              </a:solidFill>
              <a:latin typeface="+mj-lt"/>
            </a:endParaRPr>
          </a:p>
          <a:p>
            <a:pPr marL="742950" lvl="1" indent="-285750" defTabSz="762000">
              <a:spcBef>
                <a:spcPct val="20000"/>
              </a:spcBef>
              <a:buFontTx/>
              <a:buChar char="–"/>
            </a:pPr>
            <a:r>
              <a:rPr lang="ca-ES" sz="2000" dirty="0">
                <a:solidFill>
                  <a:srgbClr val="000099"/>
                </a:solidFill>
                <a:latin typeface="+mj-lt"/>
              </a:rPr>
              <a:t>efecte </a:t>
            </a:r>
            <a:r>
              <a:rPr lang="ca-ES" sz="2000" dirty="0" smtClean="0">
                <a:solidFill>
                  <a:srgbClr val="000099"/>
                </a:solidFill>
                <a:latin typeface="+mj-lt"/>
              </a:rPr>
              <a:t>immunomodulador</a:t>
            </a:r>
            <a:endParaRPr lang="ca-ES" sz="2000" dirty="0">
              <a:solidFill>
                <a:srgbClr val="000099"/>
              </a:solidFill>
              <a:latin typeface="+mj-lt"/>
            </a:endParaRPr>
          </a:p>
        </p:txBody>
      </p:sp>
      <p:sp>
        <p:nvSpPr>
          <p:cNvPr id="71685" name="Rectangle 5"/>
          <p:cNvSpPr>
            <a:spLocks noChangeArrowheads="1"/>
          </p:cNvSpPr>
          <p:nvPr/>
        </p:nvSpPr>
        <p:spPr bwMode="auto">
          <a:xfrm>
            <a:off x="1524000" y="4648200"/>
            <a:ext cx="4272136" cy="838200"/>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defTabSz="762000">
              <a:spcBef>
                <a:spcPct val="20000"/>
              </a:spcBef>
              <a:buFontTx/>
              <a:buChar char="•"/>
            </a:pPr>
            <a:r>
              <a:rPr lang="ca-ES" sz="2200" dirty="0" smtClean="0">
                <a:solidFill>
                  <a:srgbClr val="000099"/>
                </a:solidFill>
                <a:latin typeface="+mj-lt"/>
              </a:rPr>
              <a:t>Sistema </a:t>
            </a:r>
            <a:r>
              <a:rPr lang="ca-ES" sz="2200" dirty="0">
                <a:solidFill>
                  <a:srgbClr val="000099"/>
                </a:solidFill>
                <a:latin typeface="+mj-lt"/>
              </a:rPr>
              <a:t>cardiovascular</a:t>
            </a:r>
          </a:p>
          <a:p>
            <a:pPr marL="742950" lvl="1" indent="-285750" defTabSz="762000">
              <a:spcBef>
                <a:spcPct val="20000"/>
              </a:spcBef>
              <a:buFontTx/>
              <a:buChar char="–"/>
            </a:pPr>
            <a:r>
              <a:rPr lang="ca-ES" sz="2000" dirty="0" smtClean="0">
                <a:solidFill>
                  <a:srgbClr val="000099"/>
                </a:solidFill>
                <a:latin typeface="+mj-lt"/>
              </a:rPr>
              <a:t>regulació de la </a:t>
            </a:r>
            <a:r>
              <a:rPr lang="ca-ES" sz="2000" dirty="0">
                <a:solidFill>
                  <a:srgbClr val="000099"/>
                </a:solidFill>
                <a:latin typeface="+mj-lt"/>
              </a:rPr>
              <a:t>pressió arterial</a:t>
            </a:r>
          </a:p>
        </p:txBody>
      </p:sp>
      <p:sp>
        <p:nvSpPr>
          <p:cNvPr id="71686" name="Rectangle 6"/>
          <p:cNvSpPr>
            <a:spLocks noChangeArrowheads="1"/>
          </p:cNvSpPr>
          <p:nvPr/>
        </p:nvSpPr>
        <p:spPr bwMode="auto">
          <a:xfrm>
            <a:off x="1524000" y="5562600"/>
            <a:ext cx="3810000" cy="838200"/>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defTabSz="762000">
              <a:spcBef>
                <a:spcPct val="20000"/>
              </a:spcBef>
              <a:buFontTx/>
              <a:buChar char="•"/>
            </a:pPr>
            <a:r>
              <a:rPr lang="ca-ES" sz="2200" dirty="0" smtClean="0">
                <a:solidFill>
                  <a:srgbClr val="000099"/>
                </a:solidFill>
                <a:latin typeface="+mj-lt"/>
              </a:rPr>
              <a:t>Reproducció</a:t>
            </a:r>
            <a:endParaRPr lang="ca-ES" sz="2200" dirty="0">
              <a:solidFill>
                <a:srgbClr val="000099"/>
              </a:solidFill>
              <a:latin typeface="+mj-lt"/>
            </a:endParaRPr>
          </a:p>
          <a:p>
            <a:pPr marL="742950" lvl="1" indent="-285750" defTabSz="762000">
              <a:spcBef>
                <a:spcPct val="20000"/>
              </a:spcBef>
              <a:buFontTx/>
              <a:buChar char="–"/>
            </a:pPr>
            <a:r>
              <a:rPr lang="ca-ES" sz="2000" dirty="0">
                <a:solidFill>
                  <a:srgbClr val="000099"/>
                </a:solidFill>
                <a:latin typeface="+mj-lt"/>
              </a:rPr>
              <a:t>mecanismes de fertilitat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autoUpdateAnimBg="0"/>
      <p:bldP spid="71684" grpId="0" animBg="1" autoUpdateAnimBg="0"/>
      <p:bldP spid="71685" grpId="0" animBg="1" autoUpdateAnimBg="0"/>
      <p:bldP spid="7168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sp>
        <p:nvSpPr>
          <p:cNvPr id="73730" name="Rectangle 2"/>
          <p:cNvSpPr>
            <a:spLocks noGrp="1" noChangeArrowheads="1"/>
          </p:cNvSpPr>
          <p:nvPr>
            <p:ph type="title"/>
          </p:nvPr>
        </p:nvSpPr>
        <p:spPr>
          <a:xfrm>
            <a:off x="1295400" y="685800"/>
            <a:ext cx="6477000" cy="1143000"/>
          </a:xfrm>
          <a:solidFill>
            <a:schemeClr val="bg1"/>
          </a:solidFill>
        </p:spPr>
        <p:txBody>
          <a:bodyPr/>
          <a:lstStyle/>
          <a:p>
            <a:r>
              <a:rPr lang="es-ES_tradnl" sz="3200" dirty="0">
                <a:solidFill>
                  <a:srgbClr val="000099"/>
                </a:solidFill>
              </a:rPr>
              <a:t>F</a:t>
            </a:r>
            <a:r>
              <a:rPr lang="ca-ES" sz="3200" dirty="0">
                <a:solidFill>
                  <a:srgbClr val="000099"/>
                </a:solidFill>
              </a:rPr>
              <a:t>uncions del sistema cannabinoide</a:t>
            </a:r>
            <a:r>
              <a:rPr lang="es-ES_tradnl" sz="3200" dirty="0">
                <a:solidFill>
                  <a:srgbClr val="000099"/>
                </a:solidFill>
              </a:rPr>
              <a:t/>
            </a:r>
            <a:br>
              <a:rPr lang="es-ES_tradnl" sz="3200" dirty="0">
                <a:solidFill>
                  <a:srgbClr val="000099"/>
                </a:solidFill>
              </a:rPr>
            </a:br>
            <a:r>
              <a:rPr lang="ca-ES" sz="3200" dirty="0">
                <a:solidFill>
                  <a:srgbClr val="000099"/>
                </a:solidFill>
              </a:rPr>
              <a:t>Investigacions recents</a:t>
            </a:r>
          </a:p>
        </p:txBody>
      </p:sp>
      <p:sp>
        <p:nvSpPr>
          <p:cNvPr id="73731" name="Rectangle 3"/>
          <p:cNvSpPr>
            <a:spLocks noGrp="1" noChangeArrowheads="1"/>
          </p:cNvSpPr>
          <p:nvPr>
            <p:ph type="body" idx="1"/>
          </p:nvPr>
        </p:nvSpPr>
        <p:spPr>
          <a:xfrm>
            <a:off x="2374776" y="2132856"/>
            <a:ext cx="4357464" cy="3663280"/>
          </a:xfrm>
          <a:solidFill>
            <a:schemeClr val="bg1">
              <a:lumMod val="85000"/>
            </a:schemeClr>
          </a:solidFill>
        </p:spPr>
        <p:txBody>
          <a:bodyPr/>
          <a:lstStyle/>
          <a:p>
            <a:pPr>
              <a:lnSpc>
                <a:spcPct val="120000"/>
              </a:lnSpc>
            </a:pPr>
            <a:r>
              <a:rPr lang="ca-ES" sz="2800" dirty="0">
                <a:solidFill>
                  <a:srgbClr val="000099"/>
                </a:solidFill>
              </a:rPr>
              <a:t>Neuroprotecció</a:t>
            </a:r>
          </a:p>
          <a:p>
            <a:pPr>
              <a:lnSpc>
                <a:spcPct val="120000"/>
              </a:lnSpc>
            </a:pPr>
            <a:r>
              <a:rPr lang="ca-ES" sz="2800" dirty="0" smtClean="0">
                <a:solidFill>
                  <a:srgbClr val="000099"/>
                </a:solidFill>
              </a:rPr>
              <a:t>Circulació sanguínia</a:t>
            </a:r>
            <a:endParaRPr lang="ca-ES" sz="2800" dirty="0">
              <a:solidFill>
                <a:srgbClr val="000099"/>
              </a:solidFill>
            </a:endParaRPr>
          </a:p>
          <a:p>
            <a:pPr>
              <a:lnSpc>
                <a:spcPct val="120000"/>
              </a:lnSpc>
            </a:pPr>
            <a:r>
              <a:rPr lang="ca-ES" sz="2800" dirty="0">
                <a:solidFill>
                  <a:srgbClr val="000099"/>
                </a:solidFill>
              </a:rPr>
              <a:t>Proliferació cel·lular</a:t>
            </a:r>
          </a:p>
          <a:p>
            <a:pPr>
              <a:lnSpc>
                <a:spcPct val="120000"/>
              </a:lnSpc>
            </a:pPr>
            <a:r>
              <a:rPr lang="ca-ES" sz="2800" dirty="0">
                <a:solidFill>
                  <a:srgbClr val="000099"/>
                </a:solidFill>
              </a:rPr>
              <a:t>Aparell digestiu</a:t>
            </a:r>
          </a:p>
          <a:p>
            <a:pPr>
              <a:lnSpc>
                <a:spcPct val="120000"/>
              </a:lnSpc>
            </a:pPr>
            <a:r>
              <a:rPr lang="ca-ES" sz="2800" dirty="0">
                <a:solidFill>
                  <a:srgbClr val="000099"/>
                </a:solidFill>
              </a:rPr>
              <a:t>Formació de l’os </a:t>
            </a:r>
          </a:p>
          <a:p>
            <a:pPr>
              <a:lnSpc>
                <a:spcPct val="120000"/>
              </a:lnSpc>
            </a:pPr>
            <a:r>
              <a:rPr lang="ca-ES" sz="2800" dirty="0">
                <a:solidFill>
                  <a:srgbClr val="000099"/>
                </a:solidFill>
              </a:rPr>
              <a:t>Exercici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514600" y="1772816"/>
            <a:ext cx="4433664" cy="2692896"/>
          </a:xfrm>
          <a:solidFill>
            <a:schemeClr val="bg1">
              <a:lumMod val="85000"/>
            </a:schemeClr>
          </a:solidFill>
        </p:spPr>
        <p:txBody>
          <a:bodyPr>
            <a:normAutofit fontScale="85000" lnSpcReduction="20000"/>
          </a:bodyPr>
          <a:lstStyle/>
          <a:p>
            <a:pPr marL="609600" indent="-609600" defTabSz="914400">
              <a:lnSpc>
                <a:spcPct val="170000"/>
              </a:lnSpc>
              <a:buFontTx/>
              <a:buNone/>
            </a:pPr>
            <a:r>
              <a:rPr lang="ca-ES" sz="2400" dirty="0" smtClean="0">
                <a:solidFill>
                  <a:srgbClr val="000099"/>
                </a:solidFill>
              </a:rPr>
              <a:t>Què és el cànnabis o marihuana</a:t>
            </a:r>
          </a:p>
          <a:p>
            <a:pPr marL="609600" indent="-609600" defTabSz="914400">
              <a:lnSpc>
                <a:spcPct val="170000"/>
              </a:lnSpc>
              <a:buFontTx/>
              <a:buNone/>
            </a:pPr>
            <a:r>
              <a:rPr lang="ca-ES" sz="2400" dirty="0" smtClean="0">
                <a:solidFill>
                  <a:srgbClr val="000099"/>
                </a:solidFill>
              </a:rPr>
              <a:t>Sistema </a:t>
            </a:r>
            <a:r>
              <a:rPr lang="ca-ES" sz="2400" dirty="0">
                <a:solidFill>
                  <a:srgbClr val="000099"/>
                </a:solidFill>
              </a:rPr>
              <a:t>cannabinoide</a:t>
            </a:r>
          </a:p>
          <a:p>
            <a:pPr marL="609600" indent="-609600" defTabSz="914400">
              <a:lnSpc>
                <a:spcPct val="170000"/>
              </a:lnSpc>
              <a:buFontTx/>
              <a:buNone/>
            </a:pPr>
            <a:r>
              <a:rPr lang="ca-ES" sz="2400" dirty="0" smtClean="0">
                <a:solidFill>
                  <a:srgbClr val="000099"/>
                </a:solidFill>
              </a:rPr>
              <a:t>Vies d’administració i pas per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Efectes sobre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L’experiència recent als EUA</a:t>
            </a:r>
            <a:endParaRPr lang="ca-ES" sz="2400" dirty="0">
              <a:solidFill>
                <a:srgbClr val="000099"/>
              </a:solidFill>
            </a:endParaRPr>
          </a:p>
        </p:txBody>
      </p:sp>
      <p:sp>
        <p:nvSpPr>
          <p:cNvPr id="54275" name="Line 3"/>
          <p:cNvSpPr>
            <a:spLocks noChangeShapeType="1"/>
          </p:cNvSpPr>
          <p:nvPr/>
        </p:nvSpPr>
        <p:spPr bwMode="auto">
          <a:xfrm>
            <a:off x="1889448" y="3107460"/>
            <a:ext cx="594320" cy="0"/>
          </a:xfrm>
          <a:prstGeom prst="line">
            <a:avLst/>
          </a:prstGeom>
          <a:noFill/>
          <a:ln w="38100">
            <a:solidFill>
              <a:srgbClr val="000099"/>
            </a:solidFill>
            <a:round/>
            <a:headEnd type="none" w="sm" len="sm"/>
            <a:tailEnd type="triangle" w="sm" len="sm"/>
          </a:ln>
          <a:effectLst/>
        </p:spPr>
        <p:txBody>
          <a:bodyPr/>
          <a:lstStyle/>
          <a:p>
            <a:endParaRPr lang="ca-ES" dirty="0"/>
          </a:p>
        </p:txBody>
      </p:sp>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82946" name="Rectangle 2"/>
          <p:cNvSpPr>
            <a:spLocks noGrp="1" noChangeArrowheads="1"/>
          </p:cNvSpPr>
          <p:nvPr>
            <p:ph type="title"/>
          </p:nvPr>
        </p:nvSpPr>
        <p:spPr>
          <a:xfrm>
            <a:off x="2634208" y="548680"/>
            <a:ext cx="3810000" cy="762000"/>
          </a:xfrm>
          <a:solidFill>
            <a:schemeClr val="bg1"/>
          </a:solidFill>
        </p:spPr>
        <p:txBody>
          <a:bodyPr/>
          <a:lstStyle/>
          <a:p>
            <a:r>
              <a:rPr lang="ca-ES" sz="3200" dirty="0" smtClean="0">
                <a:solidFill>
                  <a:srgbClr val="000099"/>
                </a:solidFill>
              </a:rPr>
              <a:t>Pas per l’organisme</a:t>
            </a:r>
            <a:endParaRPr lang="ca-ES" sz="3200" dirty="0">
              <a:solidFill>
                <a:srgbClr val="000099"/>
              </a:solidFill>
            </a:endParaRPr>
          </a:p>
        </p:txBody>
      </p:sp>
      <p:sp>
        <p:nvSpPr>
          <p:cNvPr id="82947" name="Rectangle 3"/>
          <p:cNvSpPr>
            <a:spLocks noGrp="1" noChangeArrowheads="1"/>
          </p:cNvSpPr>
          <p:nvPr>
            <p:ph type="body" idx="1"/>
          </p:nvPr>
        </p:nvSpPr>
        <p:spPr>
          <a:xfrm>
            <a:off x="1322784" y="1484784"/>
            <a:ext cx="6705600" cy="4436368"/>
          </a:xfrm>
          <a:solidFill>
            <a:schemeClr val="bg1">
              <a:lumMod val="85000"/>
            </a:schemeClr>
          </a:solidFill>
        </p:spPr>
        <p:txBody>
          <a:bodyPr/>
          <a:lstStyle/>
          <a:p>
            <a:pPr>
              <a:lnSpc>
                <a:spcPct val="120000"/>
              </a:lnSpc>
            </a:pPr>
            <a:r>
              <a:rPr lang="ca-ES" sz="2400" dirty="0" smtClean="0">
                <a:solidFill>
                  <a:srgbClr val="000099"/>
                </a:solidFill>
              </a:rPr>
              <a:t>Molt liposoluble: s’acumula a SNC i teixit adipós</a:t>
            </a:r>
          </a:p>
          <a:p>
            <a:pPr>
              <a:lnSpc>
                <a:spcPct val="120000"/>
              </a:lnSpc>
            </a:pPr>
            <a:r>
              <a:rPr lang="ca-ES" sz="2400" dirty="0" smtClean="0">
                <a:solidFill>
                  <a:srgbClr val="000099"/>
                </a:solidFill>
              </a:rPr>
              <a:t>L’absorció depèn de la via d’administració</a:t>
            </a:r>
          </a:p>
          <a:p>
            <a:pPr lvl="1"/>
            <a:r>
              <a:rPr lang="ca-ES" sz="2000" dirty="0" smtClean="0">
                <a:solidFill>
                  <a:srgbClr val="000099"/>
                </a:solidFill>
              </a:rPr>
              <a:t>inhalació</a:t>
            </a:r>
          </a:p>
          <a:p>
            <a:pPr lvl="1"/>
            <a:r>
              <a:rPr lang="ca-ES" sz="2000" dirty="0" smtClean="0">
                <a:solidFill>
                  <a:srgbClr val="000099"/>
                </a:solidFill>
              </a:rPr>
              <a:t>via oral</a:t>
            </a:r>
          </a:p>
          <a:p>
            <a:pPr lvl="1"/>
            <a:r>
              <a:rPr lang="ca-ES" sz="2000" dirty="0" smtClean="0">
                <a:solidFill>
                  <a:srgbClr val="000099"/>
                </a:solidFill>
              </a:rPr>
              <a:t>via rectal</a:t>
            </a:r>
          </a:p>
          <a:p>
            <a:pPr lvl="1"/>
            <a:r>
              <a:rPr lang="ca-ES" sz="2000" dirty="0" smtClean="0">
                <a:solidFill>
                  <a:srgbClr val="000099"/>
                </a:solidFill>
              </a:rPr>
              <a:t>via sublingual</a:t>
            </a:r>
          </a:p>
          <a:p>
            <a:pPr lvl="1"/>
            <a:r>
              <a:rPr lang="ca-ES" sz="2000" dirty="0" smtClean="0">
                <a:solidFill>
                  <a:srgbClr val="000099"/>
                </a:solidFill>
              </a:rPr>
              <a:t>via transdèrmica</a:t>
            </a:r>
          </a:p>
          <a:p>
            <a:pPr>
              <a:lnSpc>
                <a:spcPct val="120000"/>
              </a:lnSpc>
            </a:pPr>
            <a:r>
              <a:rPr lang="ca-ES" sz="2400" dirty="0" smtClean="0">
                <a:solidFill>
                  <a:srgbClr val="000099"/>
                </a:solidFill>
              </a:rPr>
              <a:t>S’elimina per metabolització hepàtica (CYP2C9)</a:t>
            </a:r>
          </a:p>
          <a:p>
            <a:pPr>
              <a:lnSpc>
                <a:spcPct val="120000"/>
              </a:lnSpc>
            </a:pPr>
            <a:r>
              <a:rPr lang="ca-ES" sz="2400" dirty="0" smtClean="0">
                <a:solidFill>
                  <a:srgbClr val="000099"/>
                </a:solidFill>
              </a:rPr>
              <a:t>Metabòlits actius i inactius</a:t>
            </a:r>
          </a:p>
          <a:p>
            <a:pPr>
              <a:lnSpc>
                <a:spcPct val="120000"/>
              </a:lnSpc>
            </a:pPr>
            <a:r>
              <a:rPr lang="ca-ES" sz="2400" dirty="0" smtClean="0">
                <a:solidFill>
                  <a:srgbClr val="000099"/>
                </a:solidFill>
              </a:rPr>
              <a:t>t</a:t>
            </a:r>
            <a:r>
              <a:rPr lang="ca-ES" sz="2400" dirty="0" smtClean="0">
                <a:solidFill>
                  <a:srgbClr val="000099"/>
                </a:solidFill>
                <a:cs typeface="Times New Roman" pitchFamily="18" charset="0"/>
              </a:rPr>
              <a:t>½= 50-60 h</a:t>
            </a:r>
            <a:endParaRPr lang="ca-ES" sz="2400" dirty="0">
              <a:solidFill>
                <a:srgbClr val="0000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627782" y="1685131"/>
            <a:ext cx="5824538" cy="4048125"/>
          </a:xfrm>
          <a:prstGeom prst="rect">
            <a:avLst/>
          </a:prstGeom>
          <a:noFill/>
          <a:ln w="9525">
            <a:noFill/>
            <a:miter lim="800000"/>
            <a:headEnd/>
            <a:tailEnd/>
          </a:ln>
        </p:spPr>
      </p:pic>
      <p:sp>
        <p:nvSpPr>
          <p:cNvPr id="5" name="Rectangle 2"/>
          <p:cNvSpPr>
            <a:spLocks noGrp="1" noChangeArrowheads="1"/>
          </p:cNvSpPr>
          <p:nvPr>
            <p:ph type="title"/>
          </p:nvPr>
        </p:nvSpPr>
        <p:spPr>
          <a:xfrm>
            <a:off x="2634208" y="548680"/>
            <a:ext cx="3810000" cy="762000"/>
          </a:xfrm>
          <a:solidFill>
            <a:schemeClr val="bg1"/>
          </a:solidFill>
        </p:spPr>
        <p:txBody>
          <a:bodyPr/>
          <a:lstStyle/>
          <a:p>
            <a:r>
              <a:rPr lang="ca-ES" sz="3200" dirty="0" smtClean="0">
                <a:solidFill>
                  <a:srgbClr val="000099"/>
                </a:solidFill>
              </a:rPr>
              <a:t>Pas per l’organisme</a:t>
            </a:r>
            <a:endParaRPr lang="ca-ES" sz="3200" dirty="0">
              <a:solidFill>
                <a:srgbClr val="000099"/>
              </a:solidFill>
            </a:endParaRPr>
          </a:p>
        </p:txBody>
      </p:sp>
      <p:pic>
        <p:nvPicPr>
          <p:cNvPr id="6"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7"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051720" y="1766452"/>
            <a:ext cx="5015152" cy="3894796"/>
          </a:xfrm>
          <a:prstGeom prst="rect">
            <a:avLst/>
          </a:prstGeom>
          <a:noFill/>
          <a:ln w="9525">
            <a:noFill/>
            <a:miter lim="800000"/>
            <a:headEnd/>
            <a:tailEnd/>
          </a:ln>
        </p:spPr>
      </p:pic>
      <p:sp>
        <p:nvSpPr>
          <p:cNvPr id="4" name="Rectangle 2"/>
          <p:cNvSpPr>
            <a:spLocks noGrp="1" noChangeArrowheads="1"/>
          </p:cNvSpPr>
          <p:nvPr>
            <p:ph type="title"/>
          </p:nvPr>
        </p:nvSpPr>
        <p:spPr>
          <a:xfrm>
            <a:off x="2634208" y="548680"/>
            <a:ext cx="3810000" cy="762000"/>
          </a:xfrm>
          <a:solidFill>
            <a:schemeClr val="bg1"/>
          </a:solidFill>
        </p:spPr>
        <p:txBody>
          <a:bodyPr/>
          <a:lstStyle/>
          <a:p>
            <a:r>
              <a:rPr lang="ca-ES" sz="3200" dirty="0" smtClean="0">
                <a:solidFill>
                  <a:srgbClr val="000099"/>
                </a:solidFill>
              </a:rPr>
              <a:t>Pas per l’organisme</a:t>
            </a:r>
            <a:endParaRPr lang="ca-ES" sz="3200" dirty="0">
              <a:solidFill>
                <a:srgbClr val="000099"/>
              </a:solidFill>
            </a:endParaRPr>
          </a:p>
        </p:txBody>
      </p:sp>
      <p:pic>
        <p:nvPicPr>
          <p:cNvPr id="5"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6"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051720" y="1650751"/>
            <a:ext cx="4968552" cy="4298529"/>
          </a:xfrm>
          <a:prstGeom prst="rect">
            <a:avLst/>
          </a:prstGeom>
          <a:noFill/>
          <a:ln w="9525">
            <a:noFill/>
            <a:miter lim="800000"/>
            <a:headEnd/>
            <a:tailEnd/>
          </a:ln>
        </p:spPr>
      </p:pic>
      <p:sp>
        <p:nvSpPr>
          <p:cNvPr id="4" name="Rectangle 2"/>
          <p:cNvSpPr>
            <a:spLocks noGrp="1" noChangeArrowheads="1"/>
          </p:cNvSpPr>
          <p:nvPr>
            <p:ph type="title"/>
          </p:nvPr>
        </p:nvSpPr>
        <p:spPr>
          <a:xfrm>
            <a:off x="2634208" y="548680"/>
            <a:ext cx="3810000" cy="762000"/>
          </a:xfrm>
          <a:solidFill>
            <a:schemeClr val="bg1"/>
          </a:solidFill>
        </p:spPr>
        <p:txBody>
          <a:bodyPr/>
          <a:lstStyle/>
          <a:p>
            <a:r>
              <a:rPr lang="ca-ES" sz="3200" dirty="0" smtClean="0">
                <a:solidFill>
                  <a:srgbClr val="000099"/>
                </a:solidFill>
              </a:rPr>
              <a:t>Pas per l’organisme</a:t>
            </a:r>
            <a:endParaRPr lang="ca-ES" sz="3200" dirty="0">
              <a:solidFill>
                <a:srgbClr val="000099"/>
              </a:solidFill>
            </a:endParaRPr>
          </a:p>
        </p:txBody>
      </p:sp>
      <p:pic>
        <p:nvPicPr>
          <p:cNvPr id="5"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6"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514600" y="1772816"/>
            <a:ext cx="4433664" cy="2692896"/>
          </a:xfrm>
          <a:solidFill>
            <a:schemeClr val="bg1">
              <a:lumMod val="85000"/>
            </a:schemeClr>
          </a:solidFill>
        </p:spPr>
        <p:txBody>
          <a:bodyPr>
            <a:normAutofit fontScale="85000" lnSpcReduction="20000"/>
          </a:bodyPr>
          <a:lstStyle/>
          <a:p>
            <a:pPr marL="609600" indent="-609600" defTabSz="914400">
              <a:lnSpc>
                <a:spcPct val="170000"/>
              </a:lnSpc>
              <a:buFontTx/>
              <a:buNone/>
            </a:pPr>
            <a:r>
              <a:rPr lang="ca-ES" sz="2400" dirty="0" smtClean="0">
                <a:solidFill>
                  <a:srgbClr val="000099"/>
                </a:solidFill>
              </a:rPr>
              <a:t>Què és el cànnabis o marihuana</a:t>
            </a:r>
          </a:p>
          <a:p>
            <a:pPr marL="609600" indent="-609600" defTabSz="914400">
              <a:lnSpc>
                <a:spcPct val="170000"/>
              </a:lnSpc>
              <a:buFontTx/>
              <a:buNone/>
            </a:pPr>
            <a:r>
              <a:rPr lang="ca-ES" sz="2400" dirty="0" smtClean="0">
                <a:solidFill>
                  <a:srgbClr val="000099"/>
                </a:solidFill>
              </a:rPr>
              <a:t>Sistema </a:t>
            </a:r>
            <a:r>
              <a:rPr lang="ca-ES" sz="2400" dirty="0">
                <a:solidFill>
                  <a:srgbClr val="000099"/>
                </a:solidFill>
              </a:rPr>
              <a:t>cannabinoide</a:t>
            </a:r>
          </a:p>
          <a:p>
            <a:pPr marL="609600" indent="-609600" defTabSz="914400">
              <a:lnSpc>
                <a:spcPct val="170000"/>
              </a:lnSpc>
              <a:buFontTx/>
              <a:buNone/>
            </a:pPr>
            <a:r>
              <a:rPr lang="ca-ES" sz="2400" dirty="0" smtClean="0">
                <a:solidFill>
                  <a:srgbClr val="000099"/>
                </a:solidFill>
              </a:rPr>
              <a:t>Vies d’administració i pas per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Efectes sobre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L’experiència recent als EUA</a:t>
            </a:r>
            <a:endParaRPr lang="ca-ES" sz="2400" dirty="0">
              <a:solidFill>
                <a:srgbClr val="000099"/>
              </a:solidFill>
            </a:endParaRPr>
          </a:p>
        </p:txBody>
      </p:sp>
      <p:sp>
        <p:nvSpPr>
          <p:cNvPr id="54275" name="Line 3"/>
          <p:cNvSpPr>
            <a:spLocks noChangeShapeType="1"/>
          </p:cNvSpPr>
          <p:nvPr/>
        </p:nvSpPr>
        <p:spPr bwMode="auto">
          <a:xfrm>
            <a:off x="1889448" y="3616149"/>
            <a:ext cx="594320" cy="0"/>
          </a:xfrm>
          <a:prstGeom prst="line">
            <a:avLst/>
          </a:prstGeom>
          <a:noFill/>
          <a:ln w="38100">
            <a:solidFill>
              <a:srgbClr val="000099"/>
            </a:solidFill>
            <a:round/>
            <a:headEnd type="none" w="sm" len="sm"/>
            <a:tailEnd type="triangle" w="sm" len="sm"/>
          </a:ln>
          <a:effectLst/>
        </p:spPr>
        <p:txBody>
          <a:bodyPr/>
          <a:lstStyle/>
          <a:p>
            <a:endParaRPr lang="ca-ES" dirty="0"/>
          </a:p>
        </p:txBody>
      </p:sp>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90600" y="502568"/>
            <a:ext cx="6934200" cy="838200"/>
          </a:xfrm>
          <a:solidFill>
            <a:schemeClr val="bg1"/>
          </a:solidFill>
        </p:spPr>
        <p:txBody>
          <a:bodyPr/>
          <a:lstStyle/>
          <a:p>
            <a:r>
              <a:rPr lang="ca-ES" sz="3200" dirty="0">
                <a:solidFill>
                  <a:srgbClr val="000099"/>
                </a:solidFill>
              </a:rPr>
              <a:t>Efectes del </a:t>
            </a:r>
            <a:r>
              <a:rPr lang="ca-ES" sz="3200" dirty="0" smtClean="0">
                <a:solidFill>
                  <a:srgbClr val="000099"/>
                </a:solidFill>
              </a:rPr>
              <a:t>cànnabis </a:t>
            </a:r>
            <a:r>
              <a:rPr lang="ca-ES" sz="3200" dirty="0">
                <a:solidFill>
                  <a:srgbClr val="000099"/>
                </a:solidFill>
              </a:rPr>
              <a:t>sobre l’organisme</a:t>
            </a:r>
          </a:p>
        </p:txBody>
      </p:sp>
      <p:sp>
        <p:nvSpPr>
          <p:cNvPr id="76803" name="Rectangle 3"/>
          <p:cNvSpPr>
            <a:spLocks noGrp="1" noChangeArrowheads="1"/>
          </p:cNvSpPr>
          <p:nvPr>
            <p:ph type="body" sz="half" idx="1"/>
          </p:nvPr>
        </p:nvSpPr>
        <p:spPr>
          <a:xfrm>
            <a:off x="3196208" y="1556792"/>
            <a:ext cx="2815952" cy="4196680"/>
          </a:xfrm>
          <a:solidFill>
            <a:schemeClr val="bg1">
              <a:lumMod val="85000"/>
            </a:schemeClr>
          </a:solidFill>
        </p:spPr>
        <p:txBody>
          <a:bodyPr/>
          <a:lstStyle/>
          <a:p>
            <a:pPr defTabSz="914400">
              <a:lnSpc>
                <a:spcPct val="120000"/>
              </a:lnSpc>
              <a:buFontTx/>
              <a:buNone/>
            </a:pPr>
            <a:r>
              <a:rPr lang="ca-ES" sz="2400" dirty="0" smtClean="0">
                <a:solidFill>
                  <a:srgbClr val="000099"/>
                </a:solidFill>
              </a:rPr>
              <a:t>Efectes sobre el SNC</a:t>
            </a:r>
            <a:endParaRPr lang="ca-ES" sz="2000" dirty="0">
              <a:solidFill>
                <a:srgbClr val="000099"/>
              </a:solidFill>
            </a:endParaRPr>
          </a:p>
          <a:p>
            <a:pPr defTabSz="914400">
              <a:lnSpc>
                <a:spcPct val="120000"/>
              </a:lnSpc>
              <a:buFontTx/>
              <a:buNone/>
            </a:pPr>
            <a:r>
              <a:rPr lang="ca-ES" sz="2400" dirty="0" smtClean="0">
                <a:solidFill>
                  <a:srgbClr val="000099"/>
                </a:solidFill>
              </a:rPr>
              <a:t>Efectes perifèrics</a:t>
            </a:r>
          </a:p>
          <a:p>
            <a:pPr marL="355600" lvl="1" indent="-268288" defTabSz="914400">
              <a:lnSpc>
                <a:spcPct val="120000"/>
              </a:lnSpc>
            </a:pPr>
            <a:r>
              <a:rPr lang="ca-ES" sz="2000" dirty="0" smtClean="0">
                <a:solidFill>
                  <a:srgbClr val="000099"/>
                </a:solidFill>
              </a:rPr>
              <a:t>Cardiovasculars</a:t>
            </a:r>
            <a:endParaRPr lang="ca-ES" sz="2000" dirty="0">
              <a:solidFill>
                <a:srgbClr val="000099"/>
              </a:solidFill>
            </a:endParaRPr>
          </a:p>
          <a:p>
            <a:pPr marL="355600" lvl="1" indent="-268288" defTabSz="914400">
              <a:lnSpc>
                <a:spcPct val="120000"/>
              </a:lnSpc>
            </a:pPr>
            <a:r>
              <a:rPr lang="ca-ES" sz="2000" dirty="0">
                <a:solidFill>
                  <a:srgbClr val="000099"/>
                </a:solidFill>
              </a:rPr>
              <a:t>Respiratoris</a:t>
            </a:r>
          </a:p>
          <a:p>
            <a:pPr marL="355600" lvl="1" indent="-268288">
              <a:lnSpc>
                <a:spcPct val="120000"/>
              </a:lnSpc>
            </a:pPr>
            <a:r>
              <a:rPr lang="ca-ES" sz="2000" dirty="0" smtClean="0">
                <a:solidFill>
                  <a:srgbClr val="000099"/>
                </a:solidFill>
              </a:rPr>
              <a:t>Oculars</a:t>
            </a:r>
          </a:p>
          <a:p>
            <a:pPr marL="355600" lvl="1" indent="-268288" defTabSz="914400">
              <a:lnSpc>
                <a:spcPct val="120000"/>
              </a:lnSpc>
            </a:pPr>
            <a:r>
              <a:rPr lang="ca-ES" sz="2000" dirty="0" smtClean="0">
                <a:solidFill>
                  <a:srgbClr val="000099"/>
                </a:solidFill>
              </a:rPr>
              <a:t>Gastrointestinals</a:t>
            </a:r>
          </a:p>
          <a:p>
            <a:pPr marL="355600" lvl="1" indent="-268288" defTabSz="914400">
              <a:lnSpc>
                <a:spcPct val="120000"/>
              </a:lnSpc>
            </a:pPr>
            <a:r>
              <a:rPr lang="ca-ES" sz="2000" dirty="0" smtClean="0">
                <a:solidFill>
                  <a:srgbClr val="000099"/>
                </a:solidFill>
              </a:rPr>
              <a:t>Endocrins </a:t>
            </a:r>
          </a:p>
          <a:p>
            <a:pPr marL="355600" lvl="1" indent="-268288" defTabSz="914400">
              <a:lnSpc>
                <a:spcPct val="120000"/>
              </a:lnSpc>
            </a:pPr>
            <a:r>
              <a:rPr lang="ca-ES" sz="2000" dirty="0" smtClean="0">
                <a:solidFill>
                  <a:srgbClr val="000099"/>
                </a:solidFill>
              </a:rPr>
              <a:t>Immunitaris</a:t>
            </a:r>
            <a:endParaRPr lang="ca-ES" sz="2000" dirty="0">
              <a:solidFill>
                <a:srgbClr val="000099"/>
              </a:solidFill>
            </a:endParaRPr>
          </a:p>
          <a:p>
            <a:pPr marL="355600" lvl="1" indent="-268288" defTabSz="914400">
              <a:lnSpc>
                <a:spcPct val="120000"/>
              </a:lnSpc>
            </a:pPr>
            <a:r>
              <a:rPr lang="ca-ES" sz="2000" dirty="0">
                <a:solidFill>
                  <a:srgbClr val="000099"/>
                </a:solidFill>
              </a:rPr>
              <a:t>Material genètic</a:t>
            </a:r>
            <a:endParaRPr lang="ca-ES" dirty="0">
              <a:solidFill>
                <a:srgbClr val="000099"/>
              </a:solidFill>
            </a:endParaRPr>
          </a:p>
        </p:txBody>
      </p:sp>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pic>
        <p:nvPicPr>
          <p:cNvPr id="55298" name="Picture 2" descr="Cannabis sativa L"/>
          <p:cNvPicPr>
            <a:picLocks noChangeAspect="1" noChangeArrowheads="1"/>
          </p:cNvPicPr>
          <p:nvPr/>
        </p:nvPicPr>
        <p:blipFill>
          <a:blip r:embed="rId4" cstate="print"/>
          <a:srcRect/>
          <a:stretch>
            <a:fillRect/>
          </a:stretch>
        </p:blipFill>
        <p:spPr bwMode="auto">
          <a:xfrm>
            <a:off x="762000" y="1905000"/>
            <a:ext cx="2203450" cy="3657600"/>
          </a:xfrm>
          <a:prstGeom prst="rect">
            <a:avLst/>
          </a:prstGeom>
          <a:noFill/>
        </p:spPr>
      </p:pic>
      <p:sp>
        <p:nvSpPr>
          <p:cNvPr id="55299" name="Rectangle 3"/>
          <p:cNvSpPr>
            <a:spLocks noGrp="1" noChangeArrowheads="1"/>
          </p:cNvSpPr>
          <p:nvPr>
            <p:ph type="body" idx="1"/>
          </p:nvPr>
        </p:nvSpPr>
        <p:spPr>
          <a:xfrm>
            <a:off x="1259632" y="836712"/>
            <a:ext cx="6640016" cy="609600"/>
          </a:xfrm>
          <a:solidFill>
            <a:schemeClr val="bg1"/>
          </a:solidFill>
        </p:spPr>
        <p:txBody>
          <a:bodyPr>
            <a:noAutofit/>
          </a:bodyPr>
          <a:lstStyle/>
          <a:p>
            <a:pPr defTabSz="914400">
              <a:buFontTx/>
              <a:buNone/>
            </a:pPr>
            <a:r>
              <a:rPr lang="ca-ES" i="1" dirty="0">
                <a:solidFill>
                  <a:srgbClr val="000099"/>
                </a:solidFill>
              </a:rPr>
              <a:t>Cannabis sativa</a:t>
            </a:r>
            <a:r>
              <a:rPr lang="ca-ES" dirty="0">
                <a:solidFill>
                  <a:srgbClr val="000099"/>
                </a:solidFill>
              </a:rPr>
              <a:t> (</a:t>
            </a:r>
            <a:r>
              <a:rPr lang="ca-ES" dirty="0" smtClean="0">
                <a:solidFill>
                  <a:srgbClr val="000099"/>
                </a:solidFill>
              </a:rPr>
              <a:t>cànnabis</a:t>
            </a:r>
            <a:r>
              <a:rPr lang="ca-ES" dirty="0">
                <a:solidFill>
                  <a:srgbClr val="000099"/>
                </a:solidFill>
              </a:rPr>
              <a:t>, marihuana)</a:t>
            </a:r>
          </a:p>
        </p:txBody>
      </p:sp>
      <p:sp>
        <p:nvSpPr>
          <p:cNvPr id="55300" name="Rectangle 4"/>
          <p:cNvSpPr>
            <a:spLocks noChangeArrowheads="1"/>
          </p:cNvSpPr>
          <p:nvPr/>
        </p:nvSpPr>
        <p:spPr bwMode="auto">
          <a:xfrm>
            <a:off x="1066800" y="2209800"/>
            <a:ext cx="2957586" cy="609600"/>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a:spcBef>
                <a:spcPct val="20000"/>
              </a:spcBef>
            </a:pPr>
            <a:r>
              <a:rPr lang="ca-ES" sz="2800" dirty="0">
                <a:solidFill>
                  <a:srgbClr val="000099"/>
                </a:solidFill>
                <a:latin typeface="+mn-lt"/>
              </a:rPr>
              <a:t>Ús  &gt;4.000 anys</a:t>
            </a:r>
          </a:p>
        </p:txBody>
      </p:sp>
      <p:sp>
        <p:nvSpPr>
          <p:cNvPr id="55301" name="Rectangle 5"/>
          <p:cNvSpPr>
            <a:spLocks noChangeArrowheads="1"/>
          </p:cNvSpPr>
          <p:nvPr/>
        </p:nvSpPr>
        <p:spPr bwMode="auto">
          <a:xfrm>
            <a:off x="1066799" y="3276600"/>
            <a:ext cx="6889577" cy="609600"/>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a:spcBef>
                <a:spcPct val="20000"/>
              </a:spcBef>
            </a:pPr>
            <a:r>
              <a:rPr lang="ca-ES" sz="2800" dirty="0">
                <a:solidFill>
                  <a:srgbClr val="000099"/>
                </a:solidFill>
                <a:latin typeface="+mn-lt"/>
              </a:rPr>
              <a:t>Ús mèdic, religiós i per a la producció de fibra</a:t>
            </a:r>
          </a:p>
        </p:txBody>
      </p:sp>
      <p:sp>
        <p:nvSpPr>
          <p:cNvPr id="55302" name="Rectangle 6"/>
          <p:cNvSpPr>
            <a:spLocks noChangeArrowheads="1"/>
          </p:cNvSpPr>
          <p:nvPr/>
        </p:nvSpPr>
        <p:spPr bwMode="auto">
          <a:xfrm>
            <a:off x="1066799" y="4343400"/>
            <a:ext cx="4297289" cy="685800"/>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a:spcBef>
                <a:spcPct val="20000"/>
              </a:spcBef>
            </a:pPr>
            <a:r>
              <a:rPr lang="ca-ES" sz="2800" dirty="0">
                <a:solidFill>
                  <a:srgbClr val="000099"/>
                </a:solidFill>
                <a:latin typeface="+mn-lt"/>
              </a:rPr>
              <a:t>1964: descobriment del </a:t>
            </a:r>
            <a:r>
              <a:rPr lang="ca-ES" sz="2800" dirty="0" smtClean="0">
                <a:solidFill>
                  <a:srgbClr val="000099"/>
                </a:solidFill>
                <a:latin typeface="+mn-lt"/>
              </a:rPr>
              <a:t>THC</a:t>
            </a:r>
            <a:endParaRPr lang="ca-ES" sz="2800" dirty="0">
              <a:solidFill>
                <a:srgbClr val="000099"/>
              </a:solidFill>
              <a:latin typeface="+mn-lt"/>
            </a:endParaRPr>
          </a:p>
        </p:txBody>
      </p:sp>
      <p:sp>
        <p:nvSpPr>
          <p:cNvPr id="55303" name="Rectangle 7"/>
          <p:cNvSpPr>
            <a:spLocks noChangeArrowheads="1"/>
          </p:cNvSpPr>
          <p:nvPr/>
        </p:nvSpPr>
        <p:spPr bwMode="auto">
          <a:xfrm>
            <a:off x="1066800" y="5410200"/>
            <a:ext cx="7753672" cy="609600"/>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a:spcBef>
                <a:spcPct val="20000"/>
              </a:spcBef>
            </a:pPr>
            <a:r>
              <a:rPr lang="ca-ES" sz="2800" dirty="0" smtClean="0">
                <a:solidFill>
                  <a:srgbClr val="000099"/>
                </a:solidFill>
                <a:latin typeface="+mn-lt"/>
              </a:rPr>
              <a:t>1990: descobriment del sistema endocannabinoide</a:t>
            </a:r>
            <a:endParaRPr lang="ca-ES" sz="3200" dirty="0">
              <a:solidFill>
                <a:srgbClr val="000099"/>
              </a:solidFill>
              <a:latin typeface="+mn-lt"/>
            </a:endParaRPr>
          </a:p>
        </p:txBody>
      </p:sp>
      <p:pic>
        <p:nvPicPr>
          <p:cNvPr id="8" name="Picture 7" descr="C:\logoicf\Logo_ficf.gif"/>
          <p:cNvPicPr>
            <a:picLocks noChangeAspect="1" noChangeArrowheads="1"/>
          </p:cNvPicPr>
          <p:nvPr/>
        </p:nvPicPr>
        <p:blipFill>
          <a:blip r:embed="rId5" cstate="print">
            <a:lum contrast="24000"/>
          </a:blip>
          <a:srcRect/>
          <a:stretch>
            <a:fillRect/>
          </a:stretch>
        </p:blipFill>
        <p:spPr bwMode="auto">
          <a:xfrm>
            <a:off x="7014642" y="6130835"/>
            <a:ext cx="1733822" cy="394509"/>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autoUpdateAnimBg="0"/>
      <p:bldP spid="55301" grpId="0" animBg="1" autoUpdateAnimBg="0"/>
      <p:bldP spid="55302" grpId="0" animBg="1" autoUpdateAnimBg="0"/>
      <p:bldP spid="5530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6"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77826" name="Rectangle 2"/>
          <p:cNvSpPr>
            <a:spLocks noGrp="1" noChangeArrowheads="1"/>
          </p:cNvSpPr>
          <p:nvPr>
            <p:ph type="body" idx="1"/>
          </p:nvPr>
        </p:nvSpPr>
        <p:spPr>
          <a:xfrm>
            <a:off x="1691680" y="1371600"/>
            <a:ext cx="5826968" cy="5105400"/>
          </a:xfrm>
          <a:solidFill>
            <a:schemeClr val="bg1">
              <a:lumMod val="85000"/>
            </a:schemeClr>
          </a:solidFill>
        </p:spPr>
        <p:txBody>
          <a:bodyPr>
            <a:normAutofit/>
          </a:bodyPr>
          <a:lstStyle/>
          <a:p>
            <a:pPr>
              <a:lnSpc>
                <a:spcPct val="110000"/>
              </a:lnSpc>
            </a:pPr>
            <a:r>
              <a:rPr lang="ca-ES" sz="2400" dirty="0">
                <a:solidFill>
                  <a:srgbClr val="000099"/>
                </a:solidFill>
                <a:cs typeface="Arial" charset="0"/>
              </a:rPr>
              <a:t>Eufòria/disfòria</a:t>
            </a:r>
          </a:p>
          <a:p>
            <a:pPr>
              <a:lnSpc>
                <a:spcPct val="110000"/>
              </a:lnSpc>
            </a:pPr>
            <a:r>
              <a:rPr lang="ca-ES" sz="2400" dirty="0">
                <a:solidFill>
                  <a:srgbClr val="000099"/>
                </a:solidFill>
                <a:cs typeface="Arial" charset="0"/>
              </a:rPr>
              <a:t>Sedació, efecte </a:t>
            </a:r>
            <a:r>
              <a:rPr lang="ca-ES" sz="2400" dirty="0" smtClean="0">
                <a:solidFill>
                  <a:srgbClr val="000099"/>
                </a:solidFill>
                <a:cs typeface="Arial" charset="0"/>
              </a:rPr>
              <a:t>ansiolític</a:t>
            </a:r>
          </a:p>
          <a:p>
            <a:pPr>
              <a:lnSpc>
                <a:spcPct val="110000"/>
              </a:lnSpc>
            </a:pPr>
            <a:r>
              <a:rPr lang="ca-ES" sz="2400" dirty="0" smtClean="0">
                <a:solidFill>
                  <a:srgbClr val="000099"/>
                </a:solidFill>
                <a:cs typeface="Arial" charset="0"/>
              </a:rPr>
              <a:t>Sensació de gana</a:t>
            </a:r>
            <a:endParaRPr lang="ca-ES" sz="2400" dirty="0">
              <a:solidFill>
                <a:srgbClr val="000099"/>
              </a:solidFill>
              <a:cs typeface="Arial" charset="0"/>
            </a:endParaRPr>
          </a:p>
          <a:p>
            <a:pPr>
              <a:lnSpc>
                <a:spcPct val="110000"/>
              </a:lnSpc>
            </a:pPr>
            <a:r>
              <a:rPr lang="ca-ES" sz="2400" dirty="0">
                <a:solidFill>
                  <a:srgbClr val="000099"/>
                </a:solidFill>
                <a:cs typeface="Arial" charset="0"/>
                <a:sym typeface="Symbol" pitchFamily="18" charset="2"/>
              </a:rPr>
              <a:t>Augment de </a:t>
            </a:r>
            <a:r>
              <a:rPr lang="ca-ES" sz="2400" dirty="0" smtClean="0">
                <a:solidFill>
                  <a:srgbClr val="000099"/>
                </a:solidFill>
                <a:cs typeface="Arial" charset="0"/>
                <a:sym typeface="Symbol" pitchFamily="18" charset="2"/>
              </a:rPr>
              <a:t>les </a:t>
            </a:r>
            <a:r>
              <a:rPr lang="ca-ES" sz="2400" dirty="0" smtClean="0">
                <a:solidFill>
                  <a:srgbClr val="000099"/>
                </a:solidFill>
                <a:cs typeface="Arial" charset="0"/>
              </a:rPr>
              <a:t>percepcions </a:t>
            </a:r>
            <a:r>
              <a:rPr lang="ca-ES" sz="2400" dirty="0">
                <a:solidFill>
                  <a:srgbClr val="000099"/>
                </a:solidFill>
                <a:cs typeface="Arial" charset="0"/>
              </a:rPr>
              <a:t>sensorials</a:t>
            </a:r>
          </a:p>
          <a:p>
            <a:pPr>
              <a:lnSpc>
                <a:spcPct val="110000"/>
              </a:lnSpc>
            </a:pPr>
            <a:r>
              <a:rPr lang="ca-ES" sz="2400" dirty="0">
                <a:solidFill>
                  <a:srgbClr val="000099"/>
                </a:solidFill>
                <a:cs typeface="Arial" charset="0"/>
              </a:rPr>
              <a:t>Estímul de la creativitat</a:t>
            </a:r>
          </a:p>
          <a:p>
            <a:pPr>
              <a:lnSpc>
                <a:spcPct val="110000"/>
              </a:lnSpc>
            </a:pPr>
            <a:r>
              <a:rPr lang="ca-ES" sz="2400" dirty="0">
                <a:solidFill>
                  <a:srgbClr val="000099"/>
                </a:solidFill>
                <a:cs typeface="Arial" charset="0"/>
              </a:rPr>
              <a:t>Alteració </a:t>
            </a:r>
            <a:r>
              <a:rPr lang="ca-ES" sz="2400" dirty="0" smtClean="0">
                <a:solidFill>
                  <a:srgbClr val="000099"/>
                </a:solidFill>
                <a:cs typeface="Arial" charset="0"/>
              </a:rPr>
              <a:t>de la memòria immediata</a:t>
            </a:r>
            <a:endParaRPr lang="ca-ES" sz="2400" dirty="0">
              <a:solidFill>
                <a:srgbClr val="000099"/>
              </a:solidFill>
              <a:cs typeface="Arial" charset="0"/>
            </a:endParaRPr>
          </a:p>
          <a:p>
            <a:pPr>
              <a:lnSpc>
                <a:spcPct val="110000"/>
              </a:lnSpc>
            </a:pPr>
            <a:r>
              <a:rPr lang="ca-ES" sz="2400" dirty="0">
                <a:solidFill>
                  <a:srgbClr val="000099"/>
                </a:solidFill>
                <a:cs typeface="Arial" charset="0"/>
              </a:rPr>
              <a:t>Alteració </a:t>
            </a:r>
            <a:r>
              <a:rPr lang="ca-ES" sz="2400" dirty="0" smtClean="0">
                <a:solidFill>
                  <a:srgbClr val="000099"/>
                </a:solidFill>
                <a:cs typeface="Arial" charset="0"/>
              </a:rPr>
              <a:t>de la percepció </a:t>
            </a:r>
            <a:r>
              <a:rPr lang="ca-ES" sz="2400" dirty="0">
                <a:solidFill>
                  <a:srgbClr val="000099"/>
                </a:solidFill>
                <a:cs typeface="Arial" charset="0"/>
              </a:rPr>
              <a:t>del pas del temps </a:t>
            </a:r>
          </a:p>
          <a:p>
            <a:pPr>
              <a:lnSpc>
                <a:spcPct val="110000"/>
              </a:lnSpc>
            </a:pPr>
            <a:r>
              <a:rPr lang="ca-ES" sz="2400" dirty="0">
                <a:solidFill>
                  <a:srgbClr val="000099"/>
                </a:solidFill>
                <a:cs typeface="Arial" charset="0"/>
              </a:rPr>
              <a:t>Fragmentació del pensament </a:t>
            </a:r>
          </a:p>
          <a:p>
            <a:pPr>
              <a:lnSpc>
                <a:spcPct val="110000"/>
              </a:lnSpc>
            </a:pPr>
            <a:endParaRPr lang="ca-ES" sz="2400" dirty="0">
              <a:solidFill>
                <a:srgbClr val="000099"/>
              </a:solidFill>
              <a:cs typeface="Arial" charset="0"/>
            </a:endParaRPr>
          </a:p>
        </p:txBody>
      </p:sp>
      <p:sp>
        <p:nvSpPr>
          <p:cNvPr id="77827" name="Text Box 3"/>
          <p:cNvSpPr txBox="1">
            <a:spLocks noChangeArrowheads="1"/>
          </p:cNvSpPr>
          <p:nvPr/>
        </p:nvSpPr>
        <p:spPr bwMode="auto">
          <a:xfrm>
            <a:off x="1331640" y="683985"/>
            <a:ext cx="6801285" cy="584775"/>
          </a:xfrm>
          <a:prstGeom prst="rect">
            <a:avLst/>
          </a:prstGeom>
          <a:solidFill>
            <a:schemeClr val="bg1"/>
          </a:solidFill>
          <a:ln w="9525">
            <a:noFill/>
            <a:miter lim="800000"/>
            <a:headEnd/>
            <a:tailEnd/>
          </a:ln>
          <a:effectLst/>
        </p:spPr>
        <p:txBody>
          <a:bodyPr wrap="none">
            <a:spAutoFit/>
          </a:bodyPr>
          <a:lstStyle/>
          <a:p>
            <a:r>
              <a:rPr lang="ca-ES" sz="3200" dirty="0" smtClean="0">
                <a:solidFill>
                  <a:srgbClr val="000099"/>
                </a:solidFill>
                <a:latin typeface="+mn-lt"/>
              </a:rPr>
              <a:t>Efectes sobre el sistema nerviós central </a:t>
            </a:r>
            <a:endParaRPr lang="ca-ES" sz="3200" dirty="0">
              <a:solidFill>
                <a:srgbClr val="000099"/>
              </a:solidFill>
              <a:latin typeface="+mn-lt"/>
            </a:endParaRPr>
          </a:p>
        </p:txBody>
      </p:sp>
      <p:sp>
        <p:nvSpPr>
          <p:cNvPr id="4" name="3 CuadroTexto"/>
          <p:cNvSpPr txBox="1"/>
          <p:nvPr/>
        </p:nvSpPr>
        <p:spPr>
          <a:xfrm>
            <a:off x="3402404" y="5169267"/>
            <a:ext cx="2393732" cy="1284069"/>
          </a:xfrm>
          <a:prstGeom prst="rect">
            <a:avLst/>
          </a:prstGeom>
          <a:noFill/>
        </p:spPr>
        <p:txBody>
          <a:bodyPr wrap="none" rtlCol="0">
            <a:spAutoFit/>
          </a:bodyPr>
          <a:lstStyle/>
          <a:p>
            <a:pPr>
              <a:lnSpc>
                <a:spcPct val="120000"/>
              </a:lnSpc>
            </a:pPr>
            <a:r>
              <a:rPr lang="ca-ES" sz="2200" dirty="0" smtClean="0">
                <a:solidFill>
                  <a:srgbClr val="000099"/>
                </a:solidFill>
                <a:cs typeface="Arial" charset="0"/>
              </a:rPr>
              <a:t>Despersonalització </a:t>
            </a:r>
          </a:p>
          <a:p>
            <a:pPr>
              <a:lnSpc>
                <a:spcPct val="120000"/>
              </a:lnSpc>
            </a:pPr>
            <a:r>
              <a:rPr lang="ca-ES" sz="2200" dirty="0" smtClean="0">
                <a:solidFill>
                  <a:srgbClr val="000099"/>
                </a:solidFill>
                <a:cs typeface="Arial" charset="0"/>
              </a:rPr>
              <a:t>Psicosi aguda</a:t>
            </a:r>
          </a:p>
          <a:p>
            <a:pPr>
              <a:lnSpc>
                <a:spcPct val="120000"/>
              </a:lnSpc>
            </a:pPr>
            <a:r>
              <a:rPr lang="ca-ES" sz="2200" dirty="0" smtClean="0">
                <a:solidFill>
                  <a:srgbClr val="000099"/>
                </a:solidFill>
                <a:cs typeface="Arial" charset="0"/>
              </a:rPr>
              <a:t>Al·lucinacions</a:t>
            </a:r>
            <a:endParaRPr lang="ca-E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1547664" y="1916832"/>
            <a:ext cx="6264696" cy="3675856"/>
          </a:xfrm>
          <a:solidFill>
            <a:schemeClr val="bg1">
              <a:lumMod val="85000"/>
            </a:schemeClr>
          </a:solidFill>
          <a:ln/>
        </p:spPr>
        <p:txBody>
          <a:bodyPr>
            <a:noAutofit/>
          </a:bodyPr>
          <a:lstStyle/>
          <a:p>
            <a:pPr defTabSz="914400">
              <a:lnSpc>
                <a:spcPct val="120000"/>
              </a:lnSpc>
              <a:spcBef>
                <a:spcPts val="600"/>
              </a:spcBef>
              <a:spcAft>
                <a:spcPts val="600"/>
              </a:spcAft>
            </a:pPr>
            <a:r>
              <a:rPr lang="ca-ES" sz="2400" dirty="0">
                <a:solidFill>
                  <a:srgbClr val="000099"/>
                </a:solidFill>
              </a:rPr>
              <a:t>Coordinació i control del moviment</a:t>
            </a:r>
          </a:p>
          <a:p>
            <a:pPr defTabSz="914400">
              <a:lnSpc>
                <a:spcPct val="120000"/>
              </a:lnSpc>
              <a:spcBef>
                <a:spcPts val="600"/>
              </a:spcBef>
              <a:spcAft>
                <a:spcPts val="600"/>
              </a:spcAft>
            </a:pPr>
            <a:r>
              <a:rPr lang="ca-ES" sz="2400" dirty="0">
                <a:solidFill>
                  <a:srgbClr val="000099"/>
                </a:solidFill>
              </a:rPr>
              <a:t>Memòria, resposta a l’estrès</a:t>
            </a:r>
          </a:p>
          <a:p>
            <a:pPr defTabSz="914400">
              <a:lnSpc>
                <a:spcPct val="120000"/>
              </a:lnSpc>
              <a:spcBef>
                <a:spcPts val="600"/>
              </a:spcBef>
              <a:spcAft>
                <a:spcPts val="600"/>
              </a:spcAft>
            </a:pPr>
            <a:r>
              <a:rPr lang="ca-ES" sz="2400" dirty="0">
                <a:solidFill>
                  <a:srgbClr val="000099"/>
                </a:solidFill>
              </a:rPr>
              <a:t>Funcions cognitives, aprenentatge, creativitat i respostes emocionals</a:t>
            </a:r>
          </a:p>
          <a:p>
            <a:pPr defTabSz="914400">
              <a:lnSpc>
                <a:spcPct val="120000"/>
              </a:lnSpc>
              <a:spcBef>
                <a:spcPts val="600"/>
              </a:spcBef>
              <a:spcAft>
                <a:spcPts val="600"/>
              </a:spcAft>
            </a:pPr>
            <a:r>
              <a:rPr lang="ca-ES" sz="2400" dirty="0">
                <a:solidFill>
                  <a:srgbClr val="000099"/>
                </a:solidFill>
              </a:rPr>
              <a:t>Regulació </a:t>
            </a:r>
            <a:r>
              <a:rPr lang="ca-ES" sz="2400" dirty="0" smtClean="0">
                <a:solidFill>
                  <a:srgbClr val="000099"/>
                </a:solidFill>
              </a:rPr>
              <a:t>de la temperatura</a:t>
            </a:r>
            <a:r>
              <a:rPr lang="ca-ES" sz="2400" dirty="0">
                <a:solidFill>
                  <a:srgbClr val="000099"/>
                </a:solidFill>
              </a:rPr>
              <a:t>, </a:t>
            </a:r>
            <a:r>
              <a:rPr lang="ca-ES" sz="2400" dirty="0" smtClean="0">
                <a:solidFill>
                  <a:srgbClr val="000099"/>
                </a:solidFill>
              </a:rPr>
              <a:t>la gana</a:t>
            </a:r>
            <a:r>
              <a:rPr lang="ca-ES" sz="2400" dirty="0">
                <a:solidFill>
                  <a:srgbClr val="000099"/>
                </a:solidFill>
              </a:rPr>
              <a:t>, </a:t>
            </a:r>
            <a:r>
              <a:rPr lang="ca-ES" sz="2400" dirty="0" smtClean="0">
                <a:solidFill>
                  <a:srgbClr val="000099"/>
                </a:solidFill>
              </a:rPr>
              <a:t>la son i el son, el dolor </a:t>
            </a:r>
            <a:r>
              <a:rPr lang="ca-ES" sz="2400" dirty="0">
                <a:solidFill>
                  <a:srgbClr val="000099"/>
                </a:solidFill>
              </a:rPr>
              <a:t>i </a:t>
            </a:r>
            <a:r>
              <a:rPr lang="ca-ES" sz="2400" dirty="0" smtClean="0">
                <a:solidFill>
                  <a:srgbClr val="000099"/>
                </a:solidFill>
              </a:rPr>
              <a:t>les sensacions </a:t>
            </a:r>
            <a:r>
              <a:rPr lang="ca-ES" sz="2400" dirty="0">
                <a:solidFill>
                  <a:srgbClr val="000099"/>
                </a:solidFill>
              </a:rPr>
              <a:t>viscerals (nàusea)</a:t>
            </a:r>
          </a:p>
        </p:txBody>
      </p:sp>
      <p:sp>
        <p:nvSpPr>
          <p:cNvPr id="78851" name="Text Box 3"/>
          <p:cNvSpPr txBox="1">
            <a:spLocks noChangeArrowheads="1"/>
          </p:cNvSpPr>
          <p:nvPr/>
        </p:nvSpPr>
        <p:spPr bwMode="auto">
          <a:xfrm>
            <a:off x="2695575" y="293688"/>
            <a:ext cx="163513" cy="519112"/>
          </a:xfrm>
          <a:prstGeom prst="rect">
            <a:avLst/>
          </a:prstGeom>
          <a:noFill/>
          <a:ln w="9525">
            <a:noFill/>
            <a:miter lim="800000"/>
            <a:headEnd/>
            <a:tailEnd/>
          </a:ln>
          <a:effectLst/>
        </p:spPr>
        <p:txBody>
          <a:bodyPr wrap="none">
            <a:spAutoFit/>
          </a:bodyPr>
          <a:lstStyle/>
          <a:p>
            <a:endParaRPr lang="es-ES" sz="2800" u="sng">
              <a:solidFill>
                <a:srgbClr val="FFFF00"/>
              </a:solidFill>
              <a:latin typeface="Arial" charset="0"/>
            </a:endParaRPr>
          </a:p>
        </p:txBody>
      </p:sp>
      <p:sp>
        <p:nvSpPr>
          <p:cNvPr id="78852" name="Text Box 4"/>
          <p:cNvSpPr txBox="1">
            <a:spLocks noChangeArrowheads="1"/>
          </p:cNvSpPr>
          <p:nvPr/>
        </p:nvSpPr>
        <p:spPr bwMode="auto">
          <a:xfrm>
            <a:off x="2286000" y="715963"/>
            <a:ext cx="4679950" cy="579437"/>
          </a:xfrm>
          <a:prstGeom prst="rect">
            <a:avLst/>
          </a:prstGeom>
          <a:solidFill>
            <a:schemeClr val="bg1"/>
          </a:solidFill>
          <a:ln w="9525">
            <a:noFill/>
            <a:miter lim="800000"/>
            <a:headEnd/>
            <a:tailEnd/>
          </a:ln>
          <a:effectLst/>
        </p:spPr>
        <p:txBody>
          <a:bodyPr wrap="none">
            <a:spAutoFit/>
          </a:bodyPr>
          <a:lstStyle/>
          <a:p>
            <a:r>
              <a:rPr lang="ca-ES" sz="3200" smtClean="0">
                <a:solidFill>
                  <a:srgbClr val="000099"/>
                </a:solidFill>
                <a:latin typeface="+mn-lt"/>
              </a:rPr>
              <a:t>Altres efectes sobre el SNC</a:t>
            </a:r>
            <a:endParaRPr lang="ca-ES" sz="3200">
              <a:solidFill>
                <a:srgbClr val="000099"/>
              </a:solidFill>
              <a:latin typeface="+mn-lt"/>
            </a:endParaRPr>
          </a:p>
        </p:txBody>
      </p:sp>
      <p:pic>
        <p:nvPicPr>
          <p:cNvPr id="5"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6"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9"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79874" name="Rectangle 2"/>
          <p:cNvSpPr>
            <a:spLocks noGrp="1" noChangeArrowheads="1"/>
          </p:cNvSpPr>
          <p:nvPr>
            <p:ph type="body" idx="1"/>
          </p:nvPr>
        </p:nvSpPr>
        <p:spPr>
          <a:xfrm>
            <a:off x="1763688" y="1340768"/>
            <a:ext cx="3024336" cy="1440160"/>
          </a:xfrm>
          <a:solidFill>
            <a:schemeClr val="bg1">
              <a:lumMod val="85000"/>
            </a:schemeClr>
          </a:solidFill>
        </p:spPr>
        <p:txBody>
          <a:bodyPr>
            <a:normAutofit/>
          </a:bodyPr>
          <a:lstStyle/>
          <a:p>
            <a:pPr>
              <a:lnSpc>
                <a:spcPct val="110000"/>
              </a:lnSpc>
              <a:spcBef>
                <a:spcPts val="0"/>
              </a:spcBef>
              <a:buClr>
                <a:srgbClr val="000099"/>
              </a:buClr>
              <a:buSzPct val="100000"/>
            </a:pPr>
            <a:r>
              <a:rPr lang="ca-ES" sz="2400" dirty="0" smtClean="0">
                <a:solidFill>
                  <a:srgbClr val="000099"/>
                </a:solidFill>
              </a:rPr>
              <a:t>Cardiovasculars</a:t>
            </a:r>
          </a:p>
          <a:p>
            <a:pPr lvl="1">
              <a:lnSpc>
                <a:spcPct val="110000"/>
              </a:lnSpc>
              <a:spcBef>
                <a:spcPts val="0"/>
              </a:spcBef>
            </a:pPr>
            <a:r>
              <a:rPr lang="ca-ES" sz="1800" dirty="0" smtClean="0">
                <a:solidFill>
                  <a:srgbClr val="000099"/>
                </a:solidFill>
              </a:rPr>
              <a:t>Taquicàrdia</a:t>
            </a:r>
          </a:p>
          <a:p>
            <a:pPr lvl="1">
              <a:lnSpc>
                <a:spcPct val="110000"/>
              </a:lnSpc>
              <a:spcBef>
                <a:spcPts val="0"/>
              </a:spcBef>
            </a:pPr>
            <a:r>
              <a:rPr lang="ca-ES" sz="1800" dirty="0" smtClean="0">
                <a:solidFill>
                  <a:srgbClr val="000099"/>
                </a:solidFill>
              </a:rPr>
              <a:t>Hipotensió postural</a:t>
            </a:r>
          </a:p>
          <a:p>
            <a:pPr lvl="1">
              <a:lnSpc>
                <a:spcPct val="110000"/>
              </a:lnSpc>
              <a:spcBef>
                <a:spcPts val="0"/>
              </a:spcBef>
            </a:pPr>
            <a:r>
              <a:rPr lang="ca-ES" sz="1800" dirty="0" smtClean="0">
                <a:solidFill>
                  <a:srgbClr val="000099"/>
                </a:solidFill>
              </a:rPr>
              <a:t>Vasodilatació</a:t>
            </a:r>
            <a:endParaRPr lang="ca-ES" sz="1800" dirty="0">
              <a:solidFill>
                <a:srgbClr val="000099"/>
              </a:solidFill>
            </a:endParaRPr>
          </a:p>
        </p:txBody>
      </p:sp>
      <p:sp>
        <p:nvSpPr>
          <p:cNvPr id="79878" name="Text Box 6"/>
          <p:cNvSpPr txBox="1">
            <a:spLocks noChangeArrowheads="1"/>
          </p:cNvSpPr>
          <p:nvPr/>
        </p:nvSpPr>
        <p:spPr bwMode="auto">
          <a:xfrm>
            <a:off x="2971800" y="692696"/>
            <a:ext cx="3171825" cy="579438"/>
          </a:xfrm>
          <a:prstGeom prst="rect">
            <a:avLst/>
          </a:prstGeom>
          <a:solidFill>
            <a:schemeClr val="bg1"/>
          </a:solidFill>
          <a:ln w="9525">
            <a:noFill/>
            <a:miter lim="800000"/>
            <a:headEnd/>
            <a:tailEnd/>
          </a:ln>
          <a:effectLst/>
        </p:spPr>
        <p:txBody>
          <a:bodyPr>
            <a:spAutoFit/>
          </a:bodyPr>
          <a:lstStyle/>
          <a:p>
            <a:pPr algn="ctr"/>
            <a:r>
              <a:rPr lang="ca-ES" sz="3200" dirty="0" smtClean="0">
                <a:solidFill>
                  <a:srgbClr val="000099"/>
                </a:solidFill>
                <a:latin typeface="+mn-lt"/>
              </a:rPr>
              <a:t>Altres efectes</a:t>
            </a:r>
            <a:endParaRPr lang="ca-ES" sz="3200" dirty="0">
              <a:solidFill>
                <a:srgbClr val="000099"/>
              </a:solidFill>
              <a:latin typeface="+mn-lt"/>
            </a:endParaRPr>
          </a:p>
        </p:txBody>
      </p:sp>
      <p:sp>
        <p:nvSpPr>
          <p:cNvPr id="5" name="Rectangle 2"/>
          <p:cNvSpPr txBox="1">
            <a:spLocks noChangeArrowheads="1"/>
          </p:cNvSpPr>
          <p:nvPr/>
        </p:nvSpPr>
        <p:spPr>
          <a:xfrm>
            <a:off x="4932040" y="1628800"/>
            <a:ext cx="2448272" cy="792088"/>
          </a:xfrm>
          <a:prstGeom prst="rect">
            <a:avLst/>
          </a:prstGeom>
          <a:solidFill>
            <a:schemeClr val="bg1">
              <a:lumMod val="85000"/>
            </a:schemeClr>
          </a:solidFill>
        </p:spPr>
        <p:txBody>
          <a:bodyPr vert="horz" lIns="91440" tIns="45720" rIns="91440" bIns="45720" rtlCol="0">
            <a:normAutofit/>
          </a:bodyPr>
          <a:lstStyle/>
          <a:p>
            <a:pPr marL="342900" marR="0" lvl="0" indent="-342900" algn="l" defTabSz="914400" rtl="0" eaLnBrk="1" fontAlgn="auto" latinLnBrk="0" hangingPunct="1">
              <a:spcAft>
                <a:spcPts val="0"/>
              </a:spcAft>
              <a:buClr>
                <a:srgbClr val="000099"/>
              </a:buClr>
              <a:buSzPct val="100000"/>
              <a:buFont typeface="Arial" pitchFamily="34" charset="0"/>
              <a:buChar char="•"/>
              <a:tabLst/>
              <a:defRPr/>
            </a:pPr>
            <a:r>
              <a:rPr lang="ca-ES" sz="2400" dirty="0" smtClean="0">
                <a:solidFill>
                  <a:srgbClr val="000099"/>
                </a:solidFill>
              </a:rPr>
              <a:t>Respiratoris</a:t>
            </a:r>
            <a:endParaRPr kumimoji="0" lang="ca-ES" sz="2400" b="0" i="0" u="none" strike="noStrike" kern="1200" cap="none" spc="0" normalizeH="0" baseline="0" noProof="0" dirty="0" smtClean="0">
              <a:ln>
                <a:noFill/>
              </a:ln>
              <a:solidFill>
                <a:srgbClr val="000099"/>
              </a:solidFill>
              <a:effectLst/>
              <a:uLnTx/>
              <a:uFillTx/>
              <a:latin typeface="+mn-lt"/>
              <a:ea typeface="+mn-ea"/>
              <a:cs typeface="+mn-cs"/>
            </a:endParaRPr>
          </a:p>
          <a:p>
            <a:pPr marL="742950" marR="0" lvl="1" indent="-285750" algn="l" defTabSz="914400" rtl="0" eaLnBrk="1" fontAlgn="auto" latinLnBrk="0" hangingPunct="1">
              <a:spcAft>
                <a:spcPts val="0"/>
              </a:spcAft>
              <a:buClrTx/>
              <a:buSzTx/>
              <a:buFont typeface="Arial" pitchFamily="34" charset="0"/>
              <a:buChar char="–"/>
              <a:tabLst/>
              <a:defRPr/>
            </a:pPr>
            <a:r>
              <a:rPr kumimoji="0" lang="ca-ES" b="0" i="0" u="none" strike="noStrike" kern="1200" cap="none" spc="0" normalizeH="0" baseline="0" noProof="0" dirty="0" smtClean="0">
                <a:ln>
                  <a:noFill/>
                </a:ln>
                <a:solidFill>
                  <a:srgbClr val="000099"/>
                </a:solidFill>
                <a:effectLst/>
                <a:uLnTx/>
                <a:uFillTx/>
                <a:latin typeface="+mn-lt"/>
                <a:ea typeface="+mn-ea"/>
                <a:cs typeface="+mn-cs"/>
              </a:rPr>
              <a:t>Broncodilatació</a:t>
            </a:r>
            <a:endParaRPr kumimoji="0" lang="ca-ES" b="0" i="0" u="none" strike="noStrike" kern="1200" cap="none" spc="0" normalizeH="0" baseline="0" noProof="0" dirty="0">
              <a:ln>
                <a:noFill/>
              </a:ln>
              <a:solidFill>
                <a:srgbClr val="000099"/>
              </a:solidFill>
              <a:effectLst/>
              <a:uLnTx/>
              <a:uFillTx/>
              <a:latin typeface="+mn-lt"/>
              <a:ea typeface="+mn-ea"/>
              <a:cs typeface="+mn-cs"/>
            </a:endParaRPr>
          </a:p>
        </p:txBody>
      </p:sp>
      <p:sp>
        <p:nvSpPr>
          <p:cNvPr id="7" name="Rectangle 2"/>
          <p:cNvSpPr txBox="1">
            <a:spLocks noChangeArrowheads="1"/>
          </p:cNvSpPr>
          <p:nvPr/>
        </p:nvSpPr>
        <p:spPr>
          <a:xfrm>
            <a:off x="2195736" y="3140968"/>
            <a:ext cx="4872136" cy="1147192"/>
          </a:xfrm>
          <a:prstGeom prst="rect">
            <a:avLst/>
          </a:prstGeom>
          <a:solidFill>
            <a:schemeClr val="bg1">
              <a:lumMod val="85000"/>
            </a:schemeClr>
          </a:soli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20000"/>
              </a:lnSpc>
              <a:spcAft>
                <a:spcPts val="0"/>
              </a:spcAft>
              <a:buClr>
                <a:srgbClr val="000099"/>
              </a:buClr>
              <a:buSzPct val="100000"/>
              <a:buFont typeface="Arial" pitchFamily="34" charset="0"/>
              <a:buChar char="•"/>
              <a:tabLst/>
              <a:defRPr/>
            </a:pPr>
            <a:r>
              <a:rPr lang="ca-ES" sz="3400" noProof="0" dirty="0" smtClean="0">
                <a:solidFill>
                  <a:srgbClr val="000099"/>
                </a:solidFill>
              </a:rPr>
              <a:t>Oculars</a:t>
            </a:r>
            <a:endParaRPr kumimoji="0" lang="ca-ES" sz="3400" b="0" i="0" u="none" strike="noStrike" kern="1200" cap="none" spc="0" normalizeH="0" baseline="0" noProof="0" dirty="0" smtClean="0">
              <a:ln>
                <a:noFill/>
              </a:ln>
              <a:solidFill>
                <a:srgbClr val="000099"/>
              </a:solidFill>
              <a:effectLst/>
              <a:uLnTx/>
              <a:uFillTx/>
              <a:latin typeface="+mn-lt"/>
              <a:ea typeface="+mn-ea"/>
              <a:cs typeface="+mn-cs"/>
            </a:endParaRPr>
          </a:p>
          <a:p>
            <a:pPr marL="742950" marR="0" lvl="1" indent="-285750" algn="l" defTabSz="914400" rtl="0" eaLnBrk="1" fontAlgn="auto" latinLnBrk="0" hangingPunct="1">
              <a:lnSpc>
                <a:spcPct val="120000"/>
              </a:lnSpc>
              <a:spcAft>
                <a:spcPts val="0"/>
              </a:spcAft>
              <a:buClrTx/>
              <a:buSzTx/>
              <a:buFont typeface="Arial" pitchFamily="34" charset="0"/>
              <a:buChar char="–"/>
              <a:tabLst/>
              <a:defRPr/>
            </a:pPr>
            <a:r>
              <a:rPr lang="ca-ES" sz="2600" dirty="0" smtClean="0">
                <a:solidFill>
                  <a:srgbClr val="000099"/>
                </a:solidFill>
              </a:rPr>
              <a:t>Envermelliment de les conjuntives</a:t>
            </a:r>
          </a:p>
          <a:p>
            <a:pPr marL="742950" marR="0" lvl="1" indent="-285750" algn="l" defTabSz="914400" rtl="0" eaLnBrk="1" fontAlgn="auto" latinLnBrk="0" hangingPunct="1">
              <a:lnSpc>
                <a:spcPct val="120000"/>
              </a:lnSpc>
              <a:spcAft>
                <a:spcPts val="0"/>
              </a:spcAft>
              <a:buClrTx/>
              <a:buSzTx/>
              <a:buFont typeface="Arial" pitchFamily="34" charset="0"/>
              <a:buChar char="–"/>
              <a:tabLst/>
              <a:defRPr/>
            </a:pPr>
            <a:r>
              <a:rPr kumimoji="0" lang="ca-ES" sz="2600" b="0" i="0" u="none" strike="noStrike" kern="1200" cap="none" spc="0" normalizeH="0" baseline="0" noProof="0" dirty="0" smtClean="0">
                <a:ln>
                  <a:noFill/>
                </a:ln>
                <a:solidFill>
                  <a:srgbClr val="000099"/>
                </a:solidFill>
                <a:effectLst/>
                <a:uLnTx/>
                <a:uFillTx/>
                <a:latin typeface="+mn-lt"/>
                <a:ea typeface="+mn-ea"/>
                <a:cs typeface="+mn-cs"/>
              </a:rPr>
              <a:t>Disminució</a:t>
            </a:r>
            <a:r>
              <a:rPr kumimoji="0" lang="ca-ES" sz="2600" b="0" i="0" u="none" strike="noStrike" kern="1200" cap="none" spc="0" normalizeH="0" noProof="0" dirty="0" smtClean="0">
                <a:ln>
                  <a:noFill/>
                </a:ln>
                <a:solidFill>
                  <a:srgbClr val="000099"/>
                </a:solidFill>
                <a:effectLst/>
                <a:uLnTx/>
                <a:uFillTx/>
                <a:latin typeface="+mn-lt"/>
                <a:ea typeface="+mn-ea"/>
                <a:cs typeface="+mn-cs"/>
              </a:rPr>
              <a:t> de la pressió intraocular</a:t>
            </a:r>
            <a:endParaRPr kumimoji="0" lang="ca-ES" sz="2600" b="0" i="0" u="none" strike="noStrike" kern="1200" cap="none" spc="0" normalizeH="0" baseline="0" noProof="0" dirty="0">
              <a:ln>
                <a:noFill/>
              </a:ln>
              <a:solidFill>
                <a:srgbClr val="000099"/>
              </a:solidFill>
              <a:effectLst/>
              <a:uLnTx/>
              <a:uFillTx/>
              <a:latin typeface="+mn-lt"/>
              <a:ea typeface="+mn-ea"/>
              <a:cs typeface="+mn-cs"/>
            </a:endParaRPr>
          </a:p>
        </p:txBody>
      </p:sp>
      <p:sp>
        <p:nvSpPr>
          <p:cNvPr id="6" name="Rectangle 5"/>
          <p:cNvSpPr>
            <a:spLocks noChangeArrowheads="1"/>
          </p:cNvSpPr>
          <p:nvPr/>
        </p:nvSpPr>
        <p:spPr bwMode="auto">
          <a:xfrm>
            <a:off x="2141984" y="4437112"/>
            <a:ext cx="5454352" cy="1152128"/>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defTabSz="762000">
              <a:buFontTx/>
              <a:buChar char="•"/>
            </a:pPr>
            <a:r>
              <a:rPr lang="ca-ES" sz="2400" dirty="0" smtClean="0">
                <a:solidFill>
                  <a:srgbClr val="000099"/>
                </a:solidFill>
                <a:latin typeface="+mn-lt"/>
              </a:rPr>
              <a:t>Gastrointestinals</a:t>
            </a:r>
          </a:p>
          <a:p>
            <a:pPr marL="742950" lvl="1" indent="-285750" defTabSz="762000">
              <a:buFontTx/>
              <a:buChar char="–"/>
            </a:pPr>
            <a:r>
              <a:rPr lang="ca-ES" dirty="0" smtClean="0">
                <a:solidFill>
                  <a:srgbClr val="000099"/>
                </a:solidFill>
                <a:latin typeface="+mn-lt"/>
              </a:rPr>
              <a:t>Sequedat de boca</a:t>
            </a:r>
          </a:p>
          <a:p>
            <a:pPr marL="742950" lvl="1" indent="-285750" defTabSz="762000">
              <a:buFontTx/>
              <a:buChar char="–"/>
            </a:pPr>
            <a:r>
              <a:rPr lang="ca-ES" dirty="0" smtClean="0">
                <a:solidFill>
                  <a:srgbClr val="000099"/>
                </a:solidFill>
                <a:latin typeface="+mn-lt"/>
              </a:rPr>
              <a:t>Retard del peristaltisme i del buidament gàstric</a:t>
            </a:r>
            <a:endParaRPr lang="ca-ES" dirty="0">
              <a:solidFill>
                <a:srgbClr val="000099"/>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Text Box 6"/>
          <p:cNvSpPr txBox="1">
            <a:spLocks noChangeArrowheads="1"/>
          </p:cNvSpPr>
          <p:nvPr/>
        </p:nvSpPr>
        <p:spPr bwMode="auto">
          <a:xfrm>
            <a:off x="2971800" y="692696"/>
            <a:ext cx="3200400" cy="579437"/>
          </a:xfrm>
          <a:prstGeom prst="rect">
            <a:avLst/>
          </a:prstGeom>
          <a:solidFill>
            <a:schemeClr val="bg1"/>
          </a:solidFill>
          <a:ln w="9525">
            <a:noFill/>
            <a:miter lim="800000"/>
            <a:headEnd/>
            <a:tailEnd/>
          </a:ln>
          <a:effectLst/>
        </p:spPr>
        <p:txBody>
          <a:bodyPr>
            <a:spAutoFit/>
          </a:bodyPr>
          <a:lstStyle/>
          <a:p>
            <a:pPr algn="ctr"/>
            <a:r>
              <a:rPr lang="ca-ES" sz="3200" dirty="0" smtClean="0">
                <a:solidFill>
                  <a:srgbClr val="000099"/>
                </a:solidFill>
                <a:latin typeface="+mn-lt"/>
              </a:rPr>
              <a:t>Altres efectes</a:t>
            </a:r>
            <a:endParaRPr lang="ca-ES" sz="3200" dirty="0">
              <a:solidFill>
                <a:srgbClr val="000099"/>
              </a:solidFill>
              <a:latin typeface="+mn-lt"/>
            </a:endParaRPr>
          </a:p>
        </p:txBody>
      </p:sp>
      <p:sp>
        <p:nvSpPr>
          <p:cNvPr id="5" name="Rectangle 2"/>
          <p:cNvSpPr>
            <a:spLocks noChangeArrowheads="1"/>
          </p:cNvSpPr>
          <p:nvPr/>
        </p:nvSpPr>
        <p:spPr bwMode="auto">
          <a:xfrm>
            <a:off x="2078088" y="1844824"/>
            <a:ext cx="5472608" cy="1152128"/>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defTabSz="762000">
              <a:buFontTx/>
              <a:buChar char="•"/>
            </a:pPr>
            <a:r>
              <a:rPr lang="ca-ES" sz="2400" dirty="0" smtClean="0">
                <a:solidFill>
                  <a:srgbClr val="000099"/>
                </a:solidFill>
                <a:latin typeface="+mn-lt"/>
              </a:rPr>
              <a:t>Endocrins</a:t>
            </a:r>
          </a:p>
          <a:p>
            <a:pPr marL="742950" lvl="1" indent="-285750" defTabSz="762000">
              <a:buFontTx/>
              <a:buChar char="–"/>
            </a:pPr>
            <a:r>
              <a:rPr lang="ca-ES" dirty="0" smtClean="0">
                <a:solidFill>
                  <a:srgbClr val="000099"/>
                </a:solidFill>
                <a:latin typeface="+mn-lt"/>
                <a:sym typeface="Symbol" pitchFamily="18" charset="2"/>
              </a:rPr>
              <a:t> hormones </a:t>
            </a:r>
            <a:r>
              <a:rPr lang="ca-ES" dirty="0" smtClean="0">
                <a:solidFill>
                  <a:srgbClr val="000099"/>
                </a:solidFill>
                <a:latin typeface="+mn-lt"/>
              </a:rPr>
              <a:t>sexuals circulants</a:t>
            </a:r>
          </a:p>
          <a:p>
            <a:pPr marL="742950" lvl="1" indent="-285750" defTabSz="762000">
              <a:buFontTx/>
              <a:buChar char="–"/>
            </a:pPr>
            <a:r>
              <a:rPr lang="ca-ES" dirty="0" smtClean="0">
                <a:solidFill>
                  <a:srgbClr val="000099"/>
                </a:solidFill>
                <a:latin typeface="+mn-lt"/>
              </a:rPr>
              <a:t>Reducció nombre i mobilitat dels espermatozous</a:t>
            </a:r>
            <a:endParaRPr lang="ca-ES" dirty="0">
              <a:solidFill>
                <a:srgbClr val="000099"/>
              </a:solidFill>
              <a:latin typeface="+mn-lt"/>
            </a:endParaRPr>
          </a:p>
        </p:txBody>
      </p:sp>
      <p:sp>
        <p:nvSpPr>
          <p:cNvPr id="7" name="Rectangle 3"/>
          <p:cNvSpPr>
            <a:spLocks noChangeArrowheads="1"/>
          </p:cNvSpPr>
          <p:nvPr/>
        </p:nvSpPr>
        <p:spPr bwMode="auto">
          <a:xfrm>
            <a:off x="2084512" y="3212976"/>
            <a:ext cx="3810000" cy="1080120"/>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defTabSz="762000">
              <a:buFontTx/>
              <a:buChar char="•"/>
            </a:pPr>
            <a:r>
              <a:rPr lang="ca-ES" sz="2400" dirty="0" smtClean="0">
                <a:solidFill>
                  <a:srgbClr val="000099"/>
                </a:solidFill>
                <a:latin typeface="+mn-lt"/>
              </a:rPr>
              <a:t>Immunitaris</a:t>
            </a:r>
          </a:p>
          <a:p>
            <a:pPr marL="742950" lvl="1" indent="-285750" defTabSz="762000">
              <a:buFontTx/>
              <a:buChar char="–"/>
            </a:pPr>
            <a:r>
              <a:rPr lang="ca-ES" dirty="0" smtClean="0">
                <a:solidFill>
                  <a:srgbClr val="000099"/>
                </a:solidFill>
                <a:latin typeface="+mn-lt"/>
                <a:sym typeface="Symbol" pitchFamily="18" charset="2"/>
              </a:rPr>
              <a:t>Modulació immunitària</a:t>
            </a:r>
            <a:endParaRPr lang="ca-ES" dirty="0" smtClean="0">
              <a:solidFill>
                <a:srgbClr val="000099"/>
              </a:solidFill>
              <a:latin typeface="+mn-lt"/>
            </a:endParaRPr>
          </a:p>
          <a:p>
            <a:pPr marL="742950" lvl="1" indent="-285750" defTabSz="762000">
              <a:buFontTx/>
              <a:buChar char="–"/>
            </a:pPr>
            <a:r>
              <a:rPr lang="ca-ES" dirty="0" smtClean="0">
                <a:solidFill>
                  <a:srgbClr val="000099"/>
                </a:solidFill>
                <a:latin typeface="+mn-lt"/>
              </a:rPr>
              <a:t>Efecte antiinflamatori</a:t>
            </a:r>
            <a:endParaRPr lang="ca-ES" dirty="0">
              <a:solidFill>
                <a:srgbClr val="000099"/>
              </a:solidFill>
              <a:latin typeface="+mn-lt"/>
            </a:endParaRPr>
          </a:p>
        </p:txBody>
      </p:sp>
      <p:sp>
        <p:nvSpPr>
          <p:cNvPr id="8" name="Rectangle 4"/>
          <p:cNvSpPr>
            <a:spLocks noChangeArrowheads="1"/>
          </p:cNvSpPr>
          <p:nvPr/>
        </p:nvSpPr>
        <p:spPr bwMode="auto">
          <a:xfrm>
            <a:off x="2051720" y="4509120"/>
            <a:ext cx="5715000" cy="1152128"/>
          </a:xfrm>
          <a:prstGeom prst="rect">
            <a:avLst/>
          </a:prstGeom>
          <a:solidFill>
            <a:schemeClr val="bg1">
              <a:lumMod val="85000"/>
            </a:schemeClr>
          </a:solidFill>
          <a:ln w="9525">
            <a:noFill/>
            <a:miter lim="800000"/>
            <a:headEnd/>
            <a:tailEnd/>
          </a:ln>
          <a:effectLst/>
        </p:spPr>
        <p:txBody>
          <a:bodyPr lIns="92075" tIns="46038" rIns="92075" bIns="46038"/>
          <a:lstStyle/>
          <a:p>
            <a:pPr marL="342900" indent="-342900" defTabSz="762000">
              <a:buFontTx/>
              <a:buChar char="•"/>
            </a:pPr>
            <a:r>
              <a:rPr lang="ca-ES" sz="2400" dirty="0" smtClean="0">
                <a:solidFill>
                  <a:srgbClr val="000099"/>
                </a:solidFill>
                <a:latin typeface="+mn-lt"/>
              </a:rPr>
              <a:t>Sobre el material genètic</a:t>
            </a:r>
          </a:p>
          <a:p>
            <a:pPr marL="742950" lvl="1" indent="-285750" defTabSz="762000">
              <a:buFontTx/>
              <a:buChar char="–"/>
            </a:pPr>
            <a:r>
              <a:rPr lang="ca-ES" dirty="0" smtClean="0">
                <a:solidFill>
                  <a:srgbClr val="000099"/>
                </a:solidFill>
                <a:latin typeface="+mn-lt"/>
                <a:sym typeface="Symbol" pitchFamily="18" charset="2"/>
              </a:rPr>
              <a:t>Certs efectes antitumorals en animals i en humans</a:t>
            </a:r>
            <a:endParaRPr lang="ca-ES" dirty="0" smtClean="0">
              <a:solidFill>
                <a:srgbClr val="000099"/>
              </a:solidFill>
              <a:latin typeface="+mn-lt"/>
            </a:endParaRPr>
          </a:p>
          <a:p>
            <a:pPr marL="742950" lvl="1" indent="-285750" defTabSz="762000">
              <a:buFontTx/>
              <a:buChar char="–"/>
            </a:pPr>
            <a:r>
              <a:rPr lang="ca-ES" dirty="0" smtClean="0">
                <a:solidFill>
                  <a:srgbClr val="000099"/>
                </a:solidFill>
                <a:latin typeface="+mn-lt"/>
              </a:rPr>
              <a:t>No produeix malformacions</a:t>
            </a:r>
            <a:endParaRPr lang="ca-ES" dirty="0">
              <a:solidFill>
                <a:srgbClr val="000099"/>
              </a:solidFill>
              <a:latin typeface="+mn-lt"/>
            </a:endParaRPr>
          </a:p>
        </p:txBody>
      </p:sp>
      <p:pic>
        <p:nvPicPr>
          <p:cNvPr id="9"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10"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7"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108546" name="Rectangle 2"/>
          <p:cNvSpPr>
            <a:spLocks noGrp="1" noChangeArrowheads="1"/>
          </p:cNvSpPr>
          <p:nvPr>
            <p:ph type="body" idx="1"/>
          </p:nvPr>
        </p:nvSpPr>
        <p:spPr>
          <a:xfrm>
            <a:off x="2586608" y="1340768"/>
            <a:ext cx="4001616" cy="4680520"/>
          </a:xfrm>
          <a:solidFill>
            <a:schemeClr val="bg1">
              <a:lumMod val="85000"/>
            </a:schemeClr>
          </a:solidFill>
        </p:spPr>
        <p:txBody>
          <a:bodyPr>
            <a:normAutofit/>
          </a:bodyPr>
          <a:lstStyle/>
          <a:p>
            <a:pPr>
              <a:lnSpc>
                <a:spcPct val="120000"/>
              </a:lnSpc>
            </a:pPr>
            <a:r>
              <a:rPr lang="ca-ES" sz="2400" dirty="0" smtClean="0">
                <a:solidFill>
                  <a:srgbClr val="000099"/>
                </a:solidFill>
                <a:latin typeface="+mj-lt"/>
              </a:rPr>
              <a:t>sedació, somnolència</a:t>
            </a:r>
          </a:p>
          <a:p>
            <a:pPr>
              <a:lnSpc>
                <a:spcPct val="120000"/>
              </a:lnSpc>
            </a:pPr>
            <a:r>
              <a:rPr lang="ca-ES" sz="2400" dirty="0" smtClean="0">
                <a:solidFill>
                  <a:srgbClr val="000099"/>
                </a:solidFill>
                <a:latin typeface="+mj-lt"/>
              </a:rPr>
              <a:t>inestabilitat</a:t>
            </a:r>
          </a:p>
          <a:p>
            <a:pPr>
              <a:lnSpc>
                <a:spcPct val="120000"/>
              </a:lnSpc>
            </a:pPr>
            <a:r>
              <a:rPr lang="ca-ES" sz="2400" dirty="0" smtClean="0">
                <a:solidFill>
                  <a:srgbClr val="000099"/>
                </a:solidFill>
                <a:latin typeface="+mj-lt"/>
              </a:rPr>
              <a:t>sensació de gana</a:t>
            </a:r>
          </a:p>
          <a:p>
            <a:pPr>
              <a:lnSpc>
                <a:spcPct val="120000"/>
              </a:lnSpc>
            </a:pPr>
            <a:r>
              <a:rPr lang="ca-ES" sz="2400" dirty="0" smtClean="0">
                <a:solidFill>
                  <a:srgbClr val="000099"/>
                </a:solidFill>
                <a:latin typeface="+mj-lt"/>
              </a:rPr>
              <a:t>eufòria, disfòria</a:t>
            </a:r>
          </a:p>
          <a:p>
            <a:pPr>
              <a:lnSpc>
                <a:spcPct val="120000"/>
              </a:lnSpc>
            </a:pPr>
            <a:r>
              <a:rPr lang="ca-ES" sz="2400" dirty="0" smtClean="0">
                <a:solidFill>
                  <a:srgbClr val="000099"/>
                </a:solidFill>
                <a:latin typeface="+mj-lt"/>
              </a:rPr>
              <a:t>hipotensió postural</a:t>
            </a:r>
          </a:p>
          <a:p>
            <a:pPr>
              <a:lnSpc>
                <a:spcPct val="120000"/>
              </a:lnSpc>
            </a:pPr>
            <a:r>
              <a:rPr lang="ca-ES" sz="2400" dirty="0" smtClean="0">
                <a:solidFill>
                  <a:srgbClr val="000099"/>
                </a:solidFill>
                <a:latin typeface="+mj-lt"/>
              </a:rPr>
              <a:t>debilitat</a:t>
            </a:r>
          </a:p>
          <a:p>
            <a:pPr>
              <a:lnSpc>
                <a:spcPct val="120000"/>
              </a:lnSpc>
            </a:pPr>
            <a:r>
              <a:rPr lang="ca-ES" sz="2400" dirty="0" smtClean="0">
                <a:solidFill>
                  <a:srgbClr val="000099"/>
                </a:solidFill>
                <a:latin typeface="+mj-lt"/>
              </a:rPr>
              <a:t>afectació de la memòria</a:t>
            </a:r>
          </a:p>
          <a:p>
            <a:pPr>
              <a:lnSpc>
                <a:spcPct val="120000"/>
              </a:lnSpc>
              <a:buNone/>
            </a:pPr>
            <a:endParaRPr lang="ca-ES" sz="2400" dirty="0">
              <a:solidFill>
                <a:srgbClr val="000099"/>
              </a:solidFill>
              <a:latin typeface="+mj-lt"/>
            </a:endParaRPr>
          </a:p>
        </p:txBody>
      </p:sp>
      <p:sp>
        <p:nvSpPr>
          <p:cNvPr id="108547" name="Text Box 3"/>
          <p:cNvSpPr txBox="1">
            <a:spLocks noChangeArrowheads="1"/>
          </p:cNvSpPr>
          <p:nvPr/>
        </p:nvSpPr>
        <p:spPr bwMode="auto">
          <a:xfrm>
            <a:off x="3382600" y="683985"/>
            <a:ext cx="2359749" cy="584775"/>
          </a:xfrm>
          <a:prstGeom prst="rect">
            <a:avLst/>
          </a:prstGeom>
          <a:solidFill>
            <a:schemeClr val="bg1"/>
          </a:solidFill>
          <a:ln w="9525">
            <a:noFill/>
            <a:miter lim="800000"/>
            <a:headEnd/>
            <a:tailEnd/>
          </a:ln>
          <a:effectLst/>
        </p:spPr>
        <p:txBody>
          <a:bodyPr wrap="none">
            <a:spAutoFit/>
          </a:bodyPr>
          <a:lstStyle/>
          <a:p>
            <a:pPr algn="ctr"/>
            <a:r>
              <a:rPr lang="ca-ES" sz="3200" dirty="0" smtClean="0">
                <a:solidFill>
                  <a:srgbClr val="000099"/>
                </a:solidFill>
                <a:latin typeface="+mj-lt"/>
              </a:rPr>
              <a:t>Efectes aguts</a:t>
            </a:r>
            <a:endParaRPr lang="ca-ES" sz="3200" dirty="0">
              <a:solidFill>
                <a:srgbClr val="000099"/>
              </a:solidFill>
              <a:latin typeface="+mj-lt"/>
            </a:endParaRPr>
          </a:p>
        </p:txBody>
      </p:sp>
      <p:sp>
        <p:nvSpPr>
          <p:cNvPr id="108548" name="Text Box 4"/>
          <p:cNvSpPr txBox="1">
            <a:spLocks noChangeArrowheads="1"/>
          </p:cNvSpPr>
          <p:nvPr/>
        </p:nvSpPr>
        <p:spPr bwMode="auto">
          <a:xfrm rot="-1799021">
            <a:off x="622851" y="3079061"/>
            <a:ext cx="7696200" cy="609600"/>
          </a:xfrm>
          <a:prstGeom prst="rect">
            <a:avLst/>
          </a:prstGeom>
          <a:solidFill>
            <a:srgbClr val="000099"/>
          </a:solidFill>
          <a:ln w="12700">
            <a:noFill/>
            <a:miter lim="800000"/>
            <a:headEnd type="none" w="sm" len="sm"/>
            <a:tailEnd type="none" w="sm" len="sm"/>
          </a:ln>
          <a:effectLst/>
        </p:spPr>
        <p:txBody>
          <a:bodyPr wrap="none"/>
          <a:lstStyle/>
          <a:p>
            <a:pPr algn="ctr" defTabSz="762000"/>
            <a:r>
              <a:rPr lang="ca-ES" sz="3200" dirty="0" smtClean="0">
                <a:solidFill>
                  <a:schemeClr val="bg1"/>
                </a:solidFill>
                <a:latin typeface="+mn-lt"/>
              </a:rPr>
              <a:t>No </a:t>
            </a:r>
            <a:r>
              <a:rPr lang="ca-ES" sz="3200" dirty="0" smtClean="0">
                <a:solidFill>
                  <a:schemeClr val="bg1"/>
                </a:solidFill>
              </a:rPr>
              <a:t>s’han </a:t>
            </a:r>
            <a:r>
              <a:rPr lang="ca-ES" sz="3200" dirty="0" smtClean="0">
                <a:solidFill>
                  <a:schemeClr val="bg1"/>
                </a:solidFill>
                <a:latin typeface="+mn-lt"/>
              </a:rPr>
              <a:t>descrit casos d’intoxicació mortal</a:t>
            </a:r>
            <a:endParaRPr lang="ca-ES" sz="3200" dirty="0">
              <a:solidFill>
                <a:schemeClr val="bg1"/>
              </a:solidFill>
              <a:latin typeface="+mn-lt"/>
            </a:endParaRPr>
          </a:p>
        </p:txBody>
      </p:sp>
      <p:sp>
        <p:nvSpPr>
          <p:cNvPr id="5" name="4 Rectángulo"/>
          <p:cNvSpPr/>
          <p:nvPr/>
        </p:nvSpPr>
        <p:spPr>
          <a:xfrm>
            <a:off x="3366120" y="5013176"/>
            <a:ext cx="2502024" cy="830997"/>
          </a:xfrm>
          <a:prstGeom prst="rect">
            <a:avLst/>
          </a:prstGeom>
        </p:spPr>
        <p:txBody>
          <a:bodyPr wrap="square">
            <a:spAutoFit/>
          </a:bodyPr>
          <a:lstStyle/>
          <a:p>
            <a:pPr>
              <a:lnSpc>
                <a:spcPct val="120000"/>
              </a:lnSpc>
              <a:buNone/>
            </a:pPr>
            <a:r>
              <a:rPr lang="ca-ES" sz="2000" dirty="0" smtClean="0">
                <a:solidFill>
                  <a:srgbClr val="000099"/>
                </a:solidFill>
              </a:rPr>
              <a:t>al·lucinacions</a:t>
            </a:r>
          </a:p>
          <a:p>
            <a:pPr>
              <a:lnSpc>
                <a:spcPct val="120000"/>
              </a:lnSpc>
              <a:buNone/>
            </a:pPr>
            <a:r>
              <a:rPr lang="ca-ES" sz="2000" dirty="0" smtClean="0">
                <a:solidFill>
                  <a:srgbClr val="000099"/>
                </a:solidFill>
              </a:rPr>
              <a:t>paranoia, atac psicòtic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109570" name="Rectangle 2"/>
          <p:cNvSpPr>
            <a:spLocks noGrp="1" noChangeArrowheads="1"/>
          </p:cNvSpPr>
          <p:nvPr>
            <p:ph type="body" idx="1"/>
          </p:nvPr>
        </p:nvSpPr>
        <p:spPr>
          <a:xfrm>
            <a:off x="1893912" y="1340768"/>
            <a:ext cx="5486400" cy="4648200"/>
          </a:xfrm>
          <a:solidFill>
            <a:schemeClr val="bg1">
              <a:lumMod val="85000"/>
            </a:schemeClr>
          </a:solidFill>
        </p:spPr>
        <p:txBody>
          <a:bodyPr>
            <a:normAutofit lnSpcReduction="10000"/>
          </a:bodyPr>
          <a:lstStyle/>
          <a:p>
            <a:pPr>
              <a:lnSpc>
                <a:spcPct val="120000"/>
              </a:lnSpc>
            </a:pPr>
            <a:r>
              <a:rPr lang="ca-ES" sz="2400" dirty="0" smtClean="0">
                <a:solidFill>
                  <a:srgbClr val="000099"/>
                </a:solidFill>
              </a:rPr>
              <a:t>Alteracions cognitives i psiquiàtriques</a:t>
            </a:r>
          </a:p>
          <a:p>
            <a:pPr lvl="1">
              <a:lnSpc>
                <a:spcPct val="120000"/>
              </a:lnSpc>
            </a:pPr>
            <a:r>
              <a:rPr lang="ca-ES" sz="2000" dirty="0" smtClean="0">
                <a:solidFill>
                  <a:srgbClr val="000099"/>
                </a:solidFill>
              </a:rPr>
              <a:t>motiu de preocupació en adolescents</a:t>
            </a:r>
          </a:p>
          <a:p>
            <a:pPr lvl="1">
              <a:lnSpc>
                <a:spcPct val="120000"/>
              </a:lnSpc>
            </a:pPr>
            <a:r>
              <a:rPr lang="ca-ES" sz="2000" dirty="0" smtClean="0">
                <a:solidFill>
                  <a:srgbClr val="000099"/>
                </a:solidFill>
              </a:rPr>
              <a:t>Augment del risc d’atac psicòtic (esquizofrènia?)</a:t>
            </a:r>
          </a:p>
          <a:p>
            <a:pPr>
              <a:lnSpc>
                <a:spcPct val="120000"/>
              </a:lnSpc>
            </a:pPr>
            <a:r>
              <a:rPr lang="ca-ES" sz="2400" dirty="0" smtClean="0">
                <a:solidFill>
                  <a:srgbClr val="000099"/>
                </a:solidFill>
              </a:rPr>
              <a:t>Tolerància</a:t>
            </a:r>
          </a:p>
          <a:p>
            <a:pPr lvl="1">
              <a:lnSpc>
                <a:spcPct val="120000"/>
              </a:lnSpc>
            </a:pPr>
            <a:r>
              <a:rPr lang="ca-ES" sz="2000" dirty="0" smtClean="0">
                <a:solidFill>
                  <a:srgbClr val="000099"/>
                </a:solidFill>
              </a:rPr>
              <a:t>als efectes neuropsiquiàtrics</a:t>
            </a:r>
          </a:p>
          <a:p>
            <a:pPr lvl="1">
              <a:lnSpc>
                <a:spcPct val="120000"/>
              </a:lnSpc>
            </a:pPr>
            <a:r>
              <a:rPr lang="ca-ES" sz="2000" dirty="0" smtClean="0">
                <a:solidFill>
                  <a:srgbClr val="000099"/>
                </a:solidFill>
              </a:rPr>
              <a:t>als efectes cardiovasculars</a:t>
            </a:r>
          </a:p>
          <a:p>
            <a:pPr lvl="1">
              <a:lnSpc>
                <a:spcPct val="120000"/>
              </a:lnSpc>
            </a:pPr>
            <a:r>
              <a:rPr lang="ca-ES" sz="2000" dirty="0" smtClean="0">
                <a:solidFill>
                  <a:srgbClr val="000099"/>
                </a:solidFill>
              </a:rPr>
              <a:t>als gana, dolor espasticitat</a:t>
            </a:r>
          </a:p>
          <a:p>
            <a:pPr>
              <a:lnSpc>
                <a:spcPct val="120000"/>
              </a:lnSpc>
            </a:pPr>
            <a:r>
              <a:rPr lang="ca-ES" sz="2400" dirty="0" smtClean="0">
                <a:solidFill>
                  <a:srgbClr val="000099"/>
                </a:solidFill>
              </a:rPr>
              <a:t>Dependència</a:t>
            </a:r>
          </a:p>
          <a:p>
            <a:pPr lvl="1">
              <a:lnSpc>
                <a:spcPct val="120000"/>
              </a:lnSpc>
            </a:pPr>
            <a:r>
              <a:rPr lang="ca-ES" sz="2000" dirty="0" smtClean="0">
                <a:solidFill>
                  <a:srgbClr val="000099"/>
                </a:solidFill>
              </a:rPr>
              <a:t>Observada en clínica en pacients amb dolor crònic i amb esclerosi </a:t>
            </a:r>
            <a:r>
              <a:rPr lang="ca-ES" sz="2000" dirty="0">
                <a:solidFill>
                  <a:srgbClr val="000099"/>
                </a:solidFill>
              </a:rPr>
              <a:t>múltiple</a:t>
            </a:r>
          </a:p>
        </p:txBody>
      </p:sp>
      <p:sp>
        <p:nvSpPr>
          <p:cNvPr id="109571" name="Rectangle 3"/>
          <p:cNvSpPr>
            <a:spLocks noGrp="1" noChangeArrowheads="1"/>
          </p:cNvSpPr>
          <p:nvPr>
            <p:ph type="title"/>
          </p:nvPr>
        </p:nvSpPr>
        <p:spPr>
          <a:xfrm>
            <a:off x="2362200" y="548680"/>
            <a:ext cx="4419600" cy="838200"/>
          </a:xfrm>
          <a:solidFill>
            <a:schemeClr val="bg1"/>
          </a:solidFill>
          <a:ln/>
        </p:spPr>
        <p:txBody>
          <a:bodyPr/>
          <a:lstStyle/>
          <a:p>
            <a:r>
              <a:rPr lang="ca-ES" sz="3200" dirty="0" smtClean="0">
                <a:solidFill>
                  <a:srgbClr val="000099"/>
                </a:solidFill>
              </a:rPr>
              <a:t>Efectes crònics</a:t>
            </a:r>
            <a:endParaRPr lang="ca-ES" sz="3200" dirty="0">
              <a:solidFill>
                <a:srgbClr val="0000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113666" name="Rectangle 2"/>
          <p:cNvSpPr>
            <a:spLocks noGrp="1" noChangeArrowheads="1"/>
          </p:cNvSpPr>
          <p:nvPr>
            <p:ph type="title"/>
          </p:nvPr>
        </p:nvSpPr>
        <p:spPr>
          <a:xfrm>
            <a:off x="2743200" y="692696"/>
            <a:ext cx="3581400" cy="762000"/>
          </a:xfrm>
          <a:solidFill>
            <a:schemeClr val="bg1"/>
          </a:solidFill>
        </p:spPr>
        <p:txBody>
          <a:bodyPr/>
          <a:lstStyle/>
          <a:p>
            <a:r>
              <a:rPr lang="ca-ES" sz="3200" smtClean="0">
                <a:solidFill>
                  <a:srgbClr val="000099"/>
                </a:solidFill>
              </a:rPr>
              <a:t>Precaucions</a:t>
            </a:r>
            <a:endParaRPr lang="ca-ES" sz="3200">
              <a:solidFill>
                <a:srgbClr val="000099"/>
              </a:solidFill>
            </a:endParaRPr>
          </a:p>
        </p:txBody>
      </p:sp>
      <p:sp>
        <p:nvSpPr>
          <p:cNvPr id="113667" name="Rectangle 3"/>
          <p:cNvSpPr>
            <a:spLocks noGrp="1" noChangeArrowheads="1"/>
          </p:cNvSpPr>
          <p:nvPr>
            <p:ph type="body" idx="1"/>
          </p:nvPr>
        </p:nvSpPr>
        <p:spPr>
          <a:xfrm>
            <a:off x="1115616" y="1700808"/>
            <a:ext cx="7152456" cy="4032448"/>
          </a:xfrm>
          <a:solidFill>
            <a:schemeClr val="bg1">
              <a:lumMod val="85000"/>
            </a:schemeClr>
          </a:solidFill>
        </p:spPr>
        <p:txBody>
          <a:bodyPr>
            <a:normAutofit fontScale="92500"/>
          </a:bodyPr>
          <a:lstStyle/>
          <a:p>
            <a:pPr>
              <a:lnSpc>
                <a:spcPct val="120000"/>
              </a:lnSpc>
            </a:pPr>
            <a:r>
              <a:rPr lang="ca-ES" sz="2400" dirty="0" smtClean="0">
                <a:solidFill>
                  <a:srgbClr val="000099"/>
                </a:solidFill>
              </a:rPr>
              <a:t>Conducció de vehicles o de maquinària perillosa</a:t>
            </a:r>
          </a:p>
          <a:p>
            <a:pPr>
              <a:lnSpc>
                <a:spcPct val="120000"/>
              </a:lnSpc>
            </a:pPr>
            <a:r>
              <a:rPr lang="ca-ES" sz="2400" dirty="0" smtClean="0">
                <a:solidFill>
                  <a:srgbClr val="000099"/>
                </a:solidFill>
              </a:rPr>
              <a:t>Antecedents psiquiàtrics (mania, depressió, esquizofrènia)</a:t>
            </a:r>
          </a:p>
          <a:p>
            <a:pPr>
              <a:lnSpc>
                <a:spcPct val="120000"/>
              </a:lnSpc>
            </a:pPr>
            <a:r>
              <a:rPr lang="ca-ES" sz="2400" dirty="0" smtClean="0">
                <a:solidFill>
                  <a:srgbClr val="000099"/>
                </a:solidFill>
              </a:rPr>
              <a:t>Ús concomitant de fàrmacs hipnòtics, ansiolítics, antidepressius, antipsicòtics, estabilitzadors de l’humor, analgèsics opiacis i altres</a:t>
            </a:r>
          </a:p>
          <a:p>
            <a:pPr>
              <a:lnSpc>
                <a:spcPct val="120000"/>
              </a:lnSpc>
            </a:pPr>
            <a:r>
              <a:rPr lang="ca-ES" sz="2400" dirty="0" smtClean="0">
                <a:solidFill>
                  <a:srgbClr val="000099"/>
                </a:solidFill>
              </a:rPr>
              <a:t>Cardiopaties (només el cànnabis fumat?)</a:t>
            </a:r>
          </a:p>
          <a:p>
            <a:pPr>
              <a:lnSpc>
                <a:spcPct val="120000"/>
              </a:lnSpc>
            </a:pPr>
            <a:r>
              <a:rPr lang="ca-ES" sz="2400" dirty="0" smtClean="0">
                <a:solidFill>
                  <a:srgbClr val="000099"/>
                </a:solidFill>
              </a:rPr>
              <a:t>Ús per dones gestants i durant la lactància</a:t>
            </a:r>
          </a:p>
          <a:p>
            <a:pPr>
              <a:lnSpc>
                <a:spcPct val="120000"/>
              </a:lnSpc>
            </a:pPr>
            <a:r>
              <a:rPr lang="ca-ES" sz="2400" dirty="0" smtClean="0">
                <a:solidFill>
                  <a:srgbClr val="000099"/>
                </a:solidFill>
              </a:rPr>
              <a:t>Adolescents</a:t>
            </a:r>
            <a:endParaRPr lang="ca-ES" sz="2400" dirty="0">
              <a:solidFill>
                <a:srgbClr val="00009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4"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114690" name="Rectangle 2"/>
          <p:cNvSpPr>
            <a:spLocks noGrp="1" noChangeArrowheads="1"/>
          </p:cNvSpPr>
          <p:nvPr>
            <p:ph type="body" idx="1"/>
          </p:nvPr>
        </p:nvSpPr>
        <p:spPr>
          <a:xfrm>
            <a:off x="755576" y="1469504"/>
            <a:ext cx="7601272" cy="4839816"/>
          </a:xfrm>
          <a:solidFill>
            <a:schemeClr val="bg1">
              <a:lumMod val="85000"/>
            </a:schemeClr>
          </a:solidFill>
        </p:spPr>
        <p:txBody>
          <a:bodyPr>
            <a:normAutofit fontScale="92500" lnSpcReduction="20000"/>
          </a:bodyPr>
          <a:lstStyle/>
          <a:p>
            <a:pPr defTabSz="914400">
              <a:lnSpc>
                <a:spcPct val="120000"/>
              </a:lnSpc>
            </a:pPr>
            <a:r>
              <a:rPr lang="ca-ES" sz="2400" dirty="0">
                <a:solidFill>
                  <a:srgbClr val="000099"/>
                </a:solidFill>
              </a:rPr>
              <a:t>El </a:t>
            </a:r>
            <a:r>
              <a:rPr lang="ca-ES" sz="2400" dirty="0" smtClean="0">
                <a:solidFill>
                  <a:srgbClr val="000099"/>
                </a:solidFill>
              </a:rPr>
              <a:t>cànnabis </a:t>
            </a:r>
            <a:r>
              <a:rPr lang="ca-ES" sz="2400" dirty="0">
                <a:solidFill>
                  <a:srgbClr val="000099"/>
                </a:solidFill>
              </a:rPr>
              <a:t>és una planta medicinal que pot ajudar a pal·liar els símptomes de certs grups de pacients:</a:t>
            </a:r>
          </a:p>
          <a:p>
            <a:pPr lvl="1" defTabSz="914400">
              <a:lnSpc>
                <a:spcPct val="120000"/>
              </a:lnSpc>
            </a:pPr>
            <a:r>
              <a:rPr lang="ca-ES" sz="2000" dirty="0">
                <a:solidFill>
                  <a:srgbClr val="000099"/>
                </a:solidFill>
              </a:rPr>
              <a:t>nàusees i vòmits secundaris a la QAN,</a:t>
            </a:r>
          </a:p>
          <a:p>
            <a:pPr lvl="1" defTabSz="914400">
              <a:lnSpc>
                <a:spcPct val="120000"/>
              </a:lnSpc>
            </a:pPr>
            <a:r>
              <a:rPr lang="ca-ES" sz="2000" dirty="0">
                <a:solidFill>
                  <a:srgbClr val="000099"/>
                </a:solidFill>
              </a:rPr>
              <a:t>espasticitat per esclerosi múltiple,</a:t>
            </a:r>
          </a:p>
          <a:p>
            <a:pPr lvl="1" defTabSz="914400">
              <a:lnSpc>
                <a:spcPct val="120000"/>
              </a:lnSpc>
            </a:pPr>
            <a:r>
              <a:rPr lang="ca-ES" sz="2000" dirty="0">
                <a:solidFill>
                  <a:srgbClr val="000099"/>
                </a:solidFill>
              </a:rPr>
              <a:t>dolor </a:t>
            </a:r>
            <a:r>
              <a:rPr lang="ca-ES" sz="2000" dirty="0" smtClean="0">
                <a:solidFill>
                  <a:srgbClr val="000099"/>
                </a:solidFill>
              </a:rPr>
              <a:t>neuropàtic,</a:t>
            </a:r>
          </a:p>
          <a:p>
            <a:pPr lvl="1" defTabSz="914400">
              <a:lnSpc>
                <a:spcPct val="120000"/>
              </a:lnSpc>
            </a:pPr>
            <a:r>
              <a:rPr lang="ca-ES" sz="2000" dirty="0" smtClean="0">
                <a:solidFill>
                  <a:srgbClr val="000099"/>
                </a:solidFill>
              </a:rPr>
              <a:t>dolor crònic,</a:t>
            </a:r>
            <a:endParaRPr lang="ca-ES" sz="2000" dirty="0">
              <a:solidFill>
                <a:srgbClr val="000099"/>
              </a:solidFill>
            </a:endParaRPr>
          </a:p>
          <a:p>
            <a:pPr lvl="1" defTabSz="914400">
              <a:lnSpc>
                <a:spcPct val="120000"/>
              </a:lnSpc>
            </a:pPr>
            <a:r>
              <a:rPr lang="ca-ES" sz="2000" dirty="0">
                <a:solidFill>
                  <a:srgbClr val="000099"/>
                </a:solidFill>
              </a:rPr>
              <a:t>debilitament i </a:t>
            </a:r>
            <a:r>
              <a:rPr lang="ca-ES" sz="2000" dirty="0" smtClean="0">
                <a:solidFill>
                  <a:srgbClr val="000099"/>
                </a:solidFill>
              </a:rPr>
              <a:t>pèrdua </a:t>
            </a:r>
            <a:r>
              <a:rPr lang="ca-ES" sz="2000" dirty="0">
                <a:solidFill>
                  <a:srgbClr val="000099"/>
                </a:solidFill>
              </a:rPr>
              <a:t>de pes en pacients </a:t>
            </a:r>
            <a:r>
              <a:rPr lang="ca-ES" sz="2000" dirty="0" smtClean="0">
                <a:solidFill>
                  <a:srgbClr val="000099"/>
                </a:solidFill>
              </a:rPr>
              <a:t>terminals.</a:t>
            </a:r>
            <a:endParaRPr lang="ca-ES" sz="2000" dirty="0">
              <a:solidFill>
                <a:srgbClr val="000099"/>
              </a:solidFill>
            </a:endParaRPr>
          </a:p>
          <a:p>
            <a:pPr defTabSz="914400">
              <a:lnSpc>
                <a:spcPct val="120000"/>
              </a:lnSpc>
            </a:pPr>
            <a:r>
              <a:rPr lang="ca-ES" sz="2400" dirty="0" smtClean="0">
                <a:solidFill>
                  <a:srgbClr val="000099"/>
                </a:solidFill>
              </a:rPr>
              <a:t>Altres indicacions en investigació:</a:t>
            </a:r>
          </a:p>
          <a:p>
            <a:pPr lvl="1">
              <a:lnSpc>
                <a:spcPct val="120000"/>
              </a:lnSpc>
            </a:pPr>
            <a:r>
              <a:rPr lang="ca-ES" sz="2000" dirty="0" smtClean="0">
                <a:solidFill>
                  <a:srgbClr val="000099"/>
                </a:solidFill>
              </a:rPr>
              <a:t>epilèpsia,</a:t>
            </a:r>
          </a:p>
          <a:p>
            <a:pPr lvl="1">
              <a:lnSpc>
                <a:spcPct val="120000"/>
              </a:lnSpc>
            </a:pPr>
            <a:r>
              <a:rPr lang="ca-ES" sz="2000" dirty="0" smtClean="0">
                <a:solidFill>
                  <a:srgbClr val="000099"/>
                </a:solidFill>
              </a:rPr>
              <a:t>glaucoma,</a:t>
            </a:r>
          </a:p>
          <a:p>
            <a:pPr lvl="1">
              <a:lnSpc>
                <a:spcPct val="120000"/>
              </a:lnSpc>
            </a:pPr>
            <a:r>
              <a:rPr lang="ca-ES" sz="2000" dirty="0" smtClean="0">
                <a:solidFill>
                  <a:srgbClr val="000099"/>
                </a:solidFill>
              </a:rPr>
              <a:t>asma, etc.</a:t>
            </a:r>
            <a:endParaRPr lang="ca-ES" sz="2400" dirty="0" smtClean="0">
              <a:solidFill>
                <a:srgbClr val="000099"/>
              </a:solidFill>
            </a:endParaRPr>
          </a:p>
          <a:p>
            <a:pPr defTabSz="914400">
              <a:lnSpc>
                <a:spcPct val="120000"/>
              </a:lnSpc>
            </a:pPr>
            <a:r>
              <a:rPr lang="ca-ES" sz="2400" dirty="0" smtClean="0">
                <a:solidFill>
                  <a:srgbClr val="000099"/>
                </a:solidFill>
              </a:rPr>
              <a:t>Hi ha disponibles </a:t>
            </a:r>
            <a:r>
              <a:rPr lang="ca-ES" sz="2400" dirty="0">
                <a:solidFill>
                  <a:srgbClr val="000099"/>
                </a:solidFill>
              </a:rPr>
              <a:t>extrets estandarditzats de </a:t>
            </a:r>
            <a:r>
              <a:rPr lang="ca-ES" sz="2400" dirty="0" smtClean="0">
                <a:solidFill>
                  <a:srgbClr val="000099"/>
                </a:solidFill>
              </a:rPr>
              <a:t>cànnabis </a:t>
            </a:r>
            <a:r>
              <a:rPr lang="ca-ES" sz="2400" dirty="0">
                <a:solidFill>
                  <a:srgbClr val="000099"/>
                </a:solidFill>
              </a:rPr>
              <a:t>d’administració per via </a:t>
            </a:r>
            <a:r>
              <a:rPr lang="ca-ES" sz="2400" dirty="0" smtClean="0">
                <a:solidFill>
                  <a:srgbClr val="000099"/>
                </a:solidFill>
              </a:rPr>
              <a:t>sublingual</a:t>
            </a:r>
            <a:endParaRPr lang="ca-ES" sz="2400" dirty="0">
              <a:solidFill>
                <a:srgbClr val="000099"/>
              </a:solidFill>
            </a:endParaRPr>
          </a:p>
        </p:txBody>
      </p:sp>
      <p:sp>
        <p:nvSpPr>
          <p:cNvPr id="5" name="Rectangle 2"/>
          <p:cNvSpPr>
            <a:spLocks noGrp="1" noChangeArrowheads="1"/>
          </p:cNvSpPr>
          <p:nvPr>
            <p:ph type="title"/>
          </p:nvPr>
        </p:nvSpPr>
        <p:spPr>
          <a:xfrm>
            <a:off x="1835696" y="692696"/>
            <a:ext cx="5357192" cy="762000"/>
          </a:xfrm>
          <a:solidFill>
            <a:schemeClr val="bg1"/>
          </a:solidFill>
        </p:spPr>
        <p:txBody>
          <a:bodyPr>
            <a:normAutofit/>
          </a:bodyPr>
          <a:lstStyle/>
          <a:p>
            <a:r>
              <a:rPr lang="ca-ES" sz="3200" dirty="0" smtClean="0">
                <a:solidFill>
                  <a:srgbClr val="000099"/>
                </a:solidFill>
              </a:rPr>
              <a:t>Ús mèdic del cànnabis (resum)</a:t>
            </a:r>
            <a:endParaRPr lang="ca-ES" sz="3200" dirty="0">
              <a:solidFill>
                <a:srgbClr val="0000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514600" y="1772816"/>
            <a:ext cx="4433664" cy="2692896"/>
          </a:xfrm>
          <a:solidFill>
            <a:schemeClr val="bg1">
              <a:lumMod val="85000"/>
            </a:schemeClr>
          </a:solidFill>
        </p:spPr>
        <p:txBody>
          <a:bodyPr>
            <a:normAutofit fontScale="85000" lnSpcReduction="20000"/>
          </a:bodyPr>
          <a:lstStyle/>
          <a:p>
            <a:pPr marL="609600" indent="-609600" defTabSz="914400">
              <a:lnSpc>
                <a:spcPct val="170000"/>
              </a:lnSpc>
              <a:buFontTx/>
              <a:buNone/>
            </a:pPr>
            <a:r>
              <a:rPr lang="ca-ES" sz="2400" dirty="0" smtClean="0">
                <a:solidFill>
                  <a:srgbClr val="000099"/>
                </a:solidFill>
              </a:rPr>
              <a:t>Què és el cànnabis o marihuana</a:t>
            </a:r>
          </a:p>
          <a:p>
            <a:pPr marL="609600" indent="-609600" defTabSz="914400">
              <a:lnSpc>
                <a:spcPct val="170000"/>
              </a:lnSpc>
              <a:buFontTx/>
              <a:buNone/>
            </a:pPr>
            <a:r>
              <a:rPr lang="ca-ES" sz="2400" dirty="0" smtClean="0">
                <a:solidFill>
                  <a:srgbClr val="000099"/>
                </a:solidFill>
              </a:rPr>
              <a:t>Sistema </a:t>
            </a:r>
            <a:r>
              <a:rPr lang="ca-ES" sz="2400" dirty="0">
                <a:solidFill>
                  <a:srgbClr val="000099"/>
                </a:solidFill>
              </a:rPr>
              <a:t>cannabinoide</a:t>
            </a:r>
          </a:p>
          <a:p>
            <a:pPr marL="609600" indent="-609600" defTabSz="914400">
              <a:lnSpc>
                <a:spcPct val="170000"/>
              </a:lnSpc>
              <a:buFontTx/>
              <a:buNone/>
            </a:pPr>
            <a:r>
              <a:rPr lang="ca-ES" sz="2400" dirty="0" smtClean="0">
                <a:solidFill>
                  <a:srgbClr val="000099"/>
                </a:solidFill>
              </a:rPr>
              <a:t>Vies d’administració i pas per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Efectes sobre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L’experiència recent als EUA</a:t>
            </a:r>
            <a:endParaRPr lang="ca-ES" sz="2400" dirty="0">
              <a:solidFill>
                <a:srgbClr val="000099"/>
              </a:solidFill>
            </a:endParaRPr>
          </a:p>
        </p:txBody>
      </p:sp>
      <p:sp>
        <p:nvSpPr>
          <p:cNvPr id="54275" name="Line 3"/>
          <p:cNvSpPr>
            <a:spLocks noChangeShapeType="1"/>
          </p:cNvSpPr>
          <p:nvPr/>
        </p:nvSpPr>
        <p:spPr bwMode="auto">
          <a:xfrm>
            <a:off x="1889448" y="4149080"/>
            <a:ext cx="594320" cy="0"/>
          </a:xfrm>
          <a:prstGeom prst="line">
            <a:avLst/>
          </a:prstGeom>
          <a:noFill/>
          <a:ln w="38100">
            <a:solidFill>
              <a:srgbClr val="000099"/>
            </a:solidFill>
            <a:round/>
            <a:headEnd type="none" w="sm" len="sm"/>
            <a:tailEnd type="triangle" w="sm" len="sm"/>
          </a:ln>
          <a:effectLst/>
        </p:spPr>
        <p:txBody>
          <a:bodyPr/>
          <a:lstStyle/>
          <a:p>
            <a:endParaRPr lang="ca-ES" dirty="0"/>
          </a:p>
        </p:txBody>
      </p:sp>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solidFill>
                  <a:srgbClr val="000099"/>
                </a:solidFill>
              </a:rPr>
              <a:t>Experiència (publicada) a Catalunya</a:t>
            </a:r>
            <a:endParaRPr lang="ca-ES" dirty="0">
              <a:solidFill>
                <a:srgbClr val="000099"/>
              </a:solidFill>
            </a:endParaRPr>
          </a:p>
        </p:txBody>
      </p:sp>
      <p:grpSp>
        <p:nvGrpSpPr>
          <p:cNvPr id="7" name="6 Grupo"/>
          <p:cNvGrpSpPr/>
          <p:nvPr/>
        </p:nvGrpSpPr>
        <p:grpSpPr>
          <a:xfrm>
            <a:off x="2028825" y="1700808"/>
            <a:ext cx="5086350" cy="4044280"/>
            <a:chOff x="2028825" y="1700808"/>
            <a:chExt cx="5086350" cy="4044280"/>
          </a:xfrm>
        </p:grpSpPr>
        <p:pic>
          <p:nvPicPr>
            <p:cNvPr id="23554" name="Picture 2"/>
            <p:cNvPicPr>
              <a:picLocks noChangeAspect="1" noChangeArrowheads="1"/>
            </p:cNvPicPr>
            <p:nvPr/>
          </p:nvPicPr>
          <p:blipFill>
            <a:blip r:embed="rId2" cstate="print"/>
            <a:srcRect b="1546"/>
            <a:stretch>
              <a:fillRect/>
            </a:stretch>
          </p:blipFill>
          <p:spPr bwMode="auto">
            <a:xfrm>
              <a:off x="2028825" y="1700808"/>
              <a:ext cx="5086350" cy="2016224"/>
            </a:xfrm>
            <a:prstGeom prst="rect">
              <a:avLst/>
            </a:prstGeom>
            <a:noFill/>
            <a:ln w="9525">
              <a:noFill/>
              <a:miter lim="800000"/>
              <a:headEnd/>
              <a:tailEnd/>
            </a:ln>
          </p:spPr>
        </p:pic>
        <p:pic>
          <p:nvPicPr>
            <p:cNvPr id="24578" name="Picture 2"/>
            <p:cNvPicPr>
              <a:picLocks noChangeAspect="1" noChangeArrowheads="1"/>
            </p:cNvPicPr>
            <p:nvPr/>
          </p:nvPicPr>
          <p:blipFill>
            <a:blip r:embed="rId3" cstate="print"/>
            <a:srcRect/>
            <a:stretch>
              <a:fillRect/>
            </a:stretch>
          </p:blipFill>
          <p:spPr bwMode="auto">
            <a:xfrm>
              <a:off x="2123728" y="3861048"/>
              <a:ext cx="3371850" cy="466725"/>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2147888" y="4221088"/>
              <a:ext cx="4848225" cy="1524000"/>
            </a:xfrm>
            <a:prstGeom prst="rect">
              <a:avLst/>
            </a:prstGeom>
            <a:noFill/>
            <a:ln w="9525">
              <a:noFill/>
              <a:miter lim="800000"/>
              <a:headEnd/>
              <a:tailEnd/>
            </a:ln>
          </p:spPr>
        </p:pic>
      </p:grpSp>
      <p:pic>
        <p:nvPicPr>
          <p:cNvPr id="8" name="Picture 7" descr="C:\logoicf\Logo_ficf.gif"/>
          <p:cNvPicPr>
            <a:picLocks noChangeAspect="1" noChangeArrowheads="1"/>
          </p:cNvPicPr>
          <p:nvPr/>
        </p:nvPicPr>
        <p:blipFill>
          <a:blip r:embed="rId5"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9" name="Picture 2" descr="C:\Users\joan-ramon\Spark\user\joan-ramon@w3.icf.uab.cat\downloads\oms.png"/>
          <p:cNvPicPr>
            <a:picLocks noChangeAspect="1" noChangeArrowheads="1"/>
          </p:cNvPicPr>
          <p:nvPr/>
        </p:nvPicPr>
        <p:blipFill>
          <a:blip r:embed="rId6"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58371" name="Rectangle 3"/>
          <p:cNvSpPr>
            <a:spLocks noGrp="1" noChangeArrowheads="1"/>
          </p:cNvSpPr>
          <p:nvPr>
            <p:ph type="body" sz="half" idx="1"/>
          </p:nvPr>
        </p:nvSpPr>
        <p:spPr>
          <a:xfrm>
            <a:off x="1430338" y="1748408"/>
            <a:ext cx="6021982" cy="4272880"/>
          </a:xfrm>
          <a:solidFill>
            <a:schemeClr val="bg1">
              <a:lumMod val="85000"/>
            </a:schemeClr>
          </a:solidFill>
        </p:spPr>
        <p:txBody>
          <a:bodyPr>
            <a:normAutofit lnSpcReduction="10000"/>
          </a:bodyPr>
          <a:lstStyle/>
          <a:p>
            <a:pPr defTabSz="914400">
              <a:lnSpc>
                <a:spcPct val="120000"/>
              </a:lnSpc>
              <a:buFontTx/>
              <a:buNone/>
            </a:pPr>
            <a:r>
              <a:rPr lang="ca-ES" sz="2400" dirty="0" smtClean="0">
                <a:solidFill>
                  <a:srgbClr val="000099"/>
                </a:solidFill>
              </a:rPr>
              <a:t>400 substàncies</a:t>
            </a:r>
          </a:p>
          <a:p>
            <a:pPr lvl="1" defTabSz="914400">
              <a:lnSpc>
                <a:spcPct val="120000"/>
              </a:lnSpc>
              <a:buFontTx/>
              <a:buNone/>
            </a:pPr>
            <a:r>
              <a:rPr lang="ca-ES" dirty="0" smtClean="0">
                <a:solidFill>
                  <a:srgbClr val="000099"/>
                </a:solidFill>
              </a:rPr>
              <a:t>60 cannabinoides </a:t>
            </a:r>
          </a:p>
          <a:p>
            <a:pPr lvl="2" defTabSz="914400">
              <a:lnSpc>
                <a:spcPct val="120000"/>
              </a:lnSpc>
              <a:buFontTx/>
              <a:buNone/>
            </a:pPr>
            <a:r>
              <a:rPr lang="ca-ES" dirty="0" smtClean="0">
                <a:solidFill>
                  <a:srgbClr val="000099"/>
                </a:solidFill>
                <a:sym typeface="Symbol" pitchFamily="18" charset="2"/>
              </a:rPr>
              <a:t></a:t>
            </a:r>
            <a:r>
              <a:rPr lang="ca-ES" baseline="30000" dirty="0" smtClean="0">
                <a:solidFill>
                  <a:srgbClr val="000099"/>
                </a:solidFill>
                <a:sym typeface="Symbol" pitchFamily="18" charset="2"/>
              </a:rPr>
              <a:t>9</a:t>
            </a:r>
            <a:r>
              <a:rPr lang="ca-ES" dirty="0" smtClean="0">
                <a:solidFill>
                  <a:srgbClr val="000099"/>
                </a:solidFill>
              </a:rPr>
              <a:t> tetrahidrocannabinol (THC)</a:t>
            </a:r>
          </a:p>
          <a:p>
            <a:pPr lvl="2" defTabSz="914400">
              <a:lnSpc>
                <a:spcPct val="120000"/>
              </a:lnSpc>
              <a:buFontTx/>
              <a:buNone/>
            </a:pPr>
            <a:r>
              <a:rPr lang="ca-ES" dirty="0" smtClean="0">
                <a:solidFill>
                  <a:srgbClr val="000099"/>
                </a:solidFill>
                <a:sym typeface="Symbol" pitchFamily="18" charset="2"/>
              </a:rPr>
              <a:t></a:t>
            </a:r>
            <a:r>
              <a:rPr lang="ca-ES" baseline="30000" dirty="0" smtClean="0">
                <a:solidFill>
                  <a:srgbClr val="000099"/>
                </a:solidFill>
                <a:sym typeface="Symbol" pitchFamily="18" charset="2"/>
              </a:rPr>
              <a:t>8</a:t>
            </a:r>
            <a:r>
              <a:rPr lang="ca-ES" dirty="0" smtClean="0">
                <a:solidFill>
                  <a:srgbClr val="000099"/>
                </a:solidFill>
              </a:rPr>
              <a:t> tetrahidrocannabinol</a:t>
            </a:r>
          </a:p>
          <a:p>
            <a:pPr lvl="2" defTabSz="914400">
              <a:lnSpc>
                <a:spcPct val="120000"/>
              </a:lnSpc>
              <a:buFontTx/>
              <a:buNone/>
            </a:pPr>
            <a:r>
              <a:rPr lang="ca-ES" dirty="0" smtClean="0">
                <a:solidFill>
                  <a:srgbClr val="000099"/>
                </a:solidFill>
              </a:rPr>
              <a:t>cannabidiol (CBD)</a:t>
            </a:r>
          </a:p>
          <a:p>
            <a:pPr lvl="2" defTabSz="914400">
              <a:lnSpc>
                <a:spcPct val="120000"/>
              </a:lnSpc>
              <a:buFontTx/>
              <a:buNone/>
            </a:pPr>
            <a:r>
              <a:rPr lang="ca-ES" dirty="0" smtClean="0">
                <a:solidFill>
                  <a:srgbClr val="000099"/>
                </a:solidFill>
              </a:rPr>
              <a:t>cannabinol (CBN)</a:t>
            </a:r>
          </a:p>
          <a:p>
            <a:pPr lvl="2" defTabSz="914400">
              <a:lnSpc>
                <a:spcPct val="120000"/>
              </a:lnSpc>
              <a:buFontTx/>
              <a:buNone/>
            </a:pPr>
            <a:r>
              <a:rPr lang="ca-ES" dirty="0" smtClean="0">
                <a:solidFill>
                  <a:srgbClr val="000099"/>
                </a:solidFill>
              </a:rPr>
              <a:t>cannabinocromèn (CBC) </a:t>
            </a:r>
          </a:p>
          <a:p>
            <a:pPr lvl="1" defTabSz="914400">
              <a:lnSpc>
                <a:spcPct val="120000"/>
              </a:lnSpc>
              <a:buFontTx/>
              <a:buNone/>
            </a:pPr>
            <a:r>
              <a:rPr lang="ca-ES" dirty="0" smtClean="0">
                <a:solidFill>
                  <a:srgbClr val="000099"/>
                </a:solidFill>
              </a:rPr>
              <a:t>Altres:</a:t>
            </a:r>
          </a:p>
          <a:p>
            <a:pPr lvl="2" defTabSz="914400">
              <a:lnSpc>
                <a:spcPct val="120000"/>
              </a:lnSpc>
              <a:buFontTx/>
              <a:buNone/>
            </a:pPr>
            <a:r>
              <a:rPr lang="ca-ES" dirty="0" smtClean="0">
                <a:solidFill>
                  <a:srgbClr val="000099"/>
                </a:solidFill>
              </a:rPr>
              <a:t>flavonoides, terpens, alcaloides derivats de l’espermina, entre d’altres</a:t>
            </a:r>
            <a:endParaRPr lang="ca-ES" dirty="0">
              <a:solidFill>
                <a:srgbClr val="000099"/>
              </a:solidFill>
            </a:endParaRPr>
          </a:p>
        </p:txBody>
      </p:sp>
      <p:sp>
        <p:nvSpPr>
          <p:cNvPr id="58370" name="Rectangle 2"/>
          <p:cNvSpPr>
            <a:spLocks noGrp="1" noChangeArrowheads="1"/>
          </p:cNvSpPr>
          <p:nvPr>
            <p:ph type="title"/>
          </p:nvPr>
        </p:nvSpPr>
        <p:spPr>
          <a:xfrm>
            <a:off x="1676400" y="646584"/>
            <a:ext cx="5715000" cy="838200"/>
          </a:xfrm>
          <a:solidFill>
            <a:schemeClr val="bg1"/>
          </a:solidFill>
          <a:ln/>
        </p:spPr>
        <p:txBody>
          <a:bodyPr/>
          <a:lstStyle/>
          <a:p>
            <a:r>
              <a:rPr lang="ca-ES" sz="3200" smtClean="0">
                <a:solidFill>
                  <a:srgbClr val="000099"/>
                </a:solidFill>
              </a:rPr>
              <a:t>Composició de la marihuana</a:t>
            </a:r>
            <a:endParaRPr lang="ca-ES" sz="3200">
              <a:solidFill>
                <a:srgbClr val="000099"/>
              </a:solidFill>
            </a:endParaRPr>
          </a:p>
        </p:txBody>
      </p:sp>
      <p:pic>
        <p:nvPicPr>
          <p:cNvPr id="5" name="Picture 7" descr="C:\logoicf\Logo_ficf.gif"/>
          <p:cNvPicPr>
            <a:picLocks noChangeAspect="1" noChangeArrowheads="1"/>
          </p:cNvPicPr>
          <p:nvPr/>
        </p:nvPicPr>
        <p:blipFill>
          <a:blip r:embed="rId4"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8372" name="Picture 4"/>
          <p:cNvPicPr>
            <a:picLocks noChangeAspect="1" noChangeArrowheads="1"/>
          </p:cNvPicPr>
          <p:nvPr/>
        </p:nvPicPr>
        <p:blipFill>
          <a:blip r:embed="rId5" cstate="print"/>
          <a:srcRect/>
          <a:stretch>
            <a:fillRect/>
          </a:stretch>
        </p:blipFill>
        <p:spPr bwMode="auto">
          <a:xfrm>
            <a:off x="6305550" y="1447800"/>
            <a:ext cx="2381250" cy="3352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solidFill>
                  <a:srgbClr val="000099"/>
                </a:solidFill>
              </a:rPr>
              <a:t>Experiència (publicada) a Catalunya</a:t>
            </a:r>
            <a:endParaRPr lang="ca-ES" dirty="0">
              <a:solidFill>
                <a:srgbClr val="000099"/>
              </a:solidFill>
            </a:endParaRPr>
          </a:p>
        </p:txBody>
      </p:sp>
      <p:pic>
        <p:nvPicPr>
          <p:cNvPr id="25602" name="Picture 2"/>
          <p:cNvPicPr>
            <a:picLocks noChangeAspect="1" noChangeArrowheads="1"/>
          </p:cNvPicPr>
          <p:nvPr/>
        </p:nvPicPr>
        <p:blipFill>
          <a:blip r:embed="rId2" cstate="print"/>
          <a:srcRect/>
          <a:stretch>
            <a:fillRect/>
          </a:stretch>
        </p:blipFill>
        <p:spPr bwMode="auto">
          <a:xfrm>
            <a:off x="611560" y="1476374"/>
            <a:ext cx="8028361" cy="4688929"/>
          </a:xfrm>
          <a:prstGeom prst="rect">
            <a:avLst/>
          </a:prstGeom>
          <a:noFill/>
          <a:ln w="9525">
            <a:noFill/>
            <a:miter lim="800000"/>
            <a:headEnd/>
            <a:tailEnd/>
          </a:ln>
        </p:spPr>
      </p:pic>
      <p:pic>
        <p:nvPicPr>
          <p:cNvPr id="4"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solidFill>
                  <a:srgbClr val="000099"/>
                </a:solidFill>
              </a:rPr>
              <a:t>Joves i símptomes psicòtics</a:t>
            </a:r>
            <a:endParaRPr lang="ca-ES" dirty="0">
              <a:solidFill>
                <a:srgbClr val="000099"/>
              </a:solidFill>
            </a:endParaRPr>
          </a:p>
        </p:txBody>
      </p:sp>
      <p:pic>
        <p:nvPicPr>
          <p:cNvPr id="23555" name="Picture 3"/>
          <p:cNvPicPr>
            <a:picLocks noChangeAspect="1" noChangeArrowheads="1"/>
          </p:cNvPicPr>
          <p:nvPr/>
        </p:nvPicPr>
        <p:blipFill>
          <a:blip r:embed="rId2" cstate="print"/>
          <a:srcRect/>
          <a:stretch>
            <a:fillRect/>
          </a:stretch>
        </p:blipFill>
        <p:spPr bwMode="auto">
          <a:xfrm>
            <a:off x="576064" y="1212894"/>
            <a:ext cx="8028384" cy="3296226"/>
          </a:xfrm>
          <a:prstGeom prst="rect">
            <a:avLst/>
          </a:prstGeom>
          <a:noFill/>
          <a:ln w="9525">
            <a:noFill/>
            <a:miter lim="800000"/>
            <a:headEnd/>
            <a:tailEnd/>
          </a:ln>
        </p:spPr>
      </p:pic>
      <p:sp>
        <p:nvSpPr>
          <p:cNvPr id="6" name="5 CuadroTexto"/>
          <p:cNvSpPr txBox="1"/>
          <p:nvPr/>
        </p:nvSpPr>
        <p:spPr>
          <a:xfrm>
            <a:off x="1115616" y="3140968"/>
            <a:ext cx="6696744" cy="1631216"/>
          </a:xfrm>
          <a:prstGeom prst="rect">
            <a:avLst/>
          </a:prstGeom>
          <a:solidFill>
            <a:schemeClr val="bg1">
              <a:lumMod val="85000"/>
            </a:schemeClr>
          </a:solidFill>
        </p:spPr>
        <p:txBody>
          <a:bodyPr wrap="square" rtlCol="0">
            <a:spAutoFit/>
          </a:bodyPr>
          <a:lstStyle/>
          <a:p>
            <a:pPr marL="269875" indent="-182563">
              <a:lnSpc>
                <a:spcPct val="150000"/>
              </a:lnSpc>
              <a:spcBef>
                <a:spcPts val="600"/>
              </a:spcBef>
              <a:spcAft>
                <a:spcPts val="600"/>
              </a:spcAft>
              <a:buFont typeface="Arial" pitchFamily="34" charset="0"/>
              <a:buChar char="•"/>
            </a:pPr>
            <a:r>
              <a:rPr lang="ca-ES" sz="2000" dirty="0" smtClean="0">
                <a:solidFill>
                  <a:srgbClr val="000099"/>
                </a:solidFill>
              </a:rPr>
              <a:t>Estudi de 2.394 joves de 14 a 24 anys, mostra representativa de població a Munich</a:t>
            </a:r>
          </a:p>
          <a:p>
            <a:pPr marL="269875" indent="-182563">
              <a:lnSpc>
                <a:spcPct val="150000"/>
              </a:lnSpc>
              <a:spcBef>
                <a:spcPts val="600"/>
              </a:spcBef>
              <a:spcAft>
                <a:spcPts val="600"/>
              </a:spcAft>
              <a:buFont typeface="Arial" pitchFamily="34" charset="0"/>
              <a:buChar char="•"/>
            </a:pPr>
            <a:r>
              <a:rPr lang="ca-ES" sz="2000" dirty="0" smtClean="0">
                <a:solidFill>
                  <a:srgbClr val="000099"/>
                </a:solidFill>
              </a:rPr>
              <a:t>Seguiment de 4 anys</a:t>
            </a:r>
          </a:p>
        </p:txBody>
      </p:sp>
      <p:pic>
        <p:nvPicPr>
          <p:cNvPr id="5"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7"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9"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2" name="1 Título"/>
          <p:cNvSpPr>
            <a:spLocks noGrp="1"/>
          </p:cNvSpPr>
          <p:nvPr>
            <p:ph type="title"/>
          </p:nvPr>
        </p:nvSpPr>
        <p:spPr/>
        <p:txBody>
          <a:bodyPr>
            <a:normAutofit/>
          </a:bodyPr>
          <a:lstStyle/>
          <a:p>
            <a:r>
              <a:rPr lang="ca-ES" dirty="0" smtClean="0">
                <a:solidFill>
                  <a:srgbClr val="000099"/>
                </a:solidFill>
              </a:rPr>
              <a:t>Joves i símptomes psicòtics</a:t>
            </a:r>
            <a:endParaRPr lang="ca-ES" dirty="0">
              <a:solidFill>
                <a:srgbClr val="000099"/>
              </a:solidFill>
            </a:endParaRPr>
          </a:p>
        </p:txBody>
      </p:sp>
      <p:pic>
        <p:nvPicPr>
          <p:cNvPr id="23555" name="Picture 3"/>
          <p:cNvPicPr>
            <a:picLocks noChangeAspect="1" noChangeArrowheads="1"/>
          </p:cNvPicPr>
          <p:nvPr/>
        </p:nvPicPr>
        <p:blipFill>
          <a:blip r:embed="rId4" cstate="print"/>
          <a:srcRect/>
          <a:stretch>
            <a:fillRect/>
          </a:stretch>
        </p:blipFill>
        <p:spPr bwMode="auto">
          <a:xfrm>
            <a:off x="576064" y="1212894"/>
            <a:ext cx="8028384" cy="3296226"/>
          </a:xfrm>
          <a:prstGeom prst="rect">
            <a:avLst/>
          </a:prstGeom>
          <a:noFill/>
          <a:ln w="9525">
            <a:noFill/>
            <a:miter lim="800000"/>
            <a:headEnd/>
            <a:tailEnd/>
          </a:ln>
        </p:spPr>
      </p:pic>
      <p:pic>
        <p:nvPicPr>
          <p:cNvPr id="26626" name="Picture 2"/>
          <p:cNvPicPr>
            <a:picLocks noChangeAspect="1" noChangeArrowheads="1"/>
          </p:cNvPicPr>
          <p:nvPr/>
        </p:nvPicPr>
        <p:blipFill>
          <a:blip r:embed="rId5" cstate="print"/>
          <a:srcRect t="6552" r="9427"/>
          <a:stretch>
            <a:fillRect/>
          </a:stretch>
        </p:blipFill>
        <p:spPr bwMode="auto">
          <a:xfrm>
            <a:off x="223838" y="1340768"/>
            <a:ext cx="7876554" cy="3871888"/>
          </a:xfrm>
          <a:prstGeom prst="rect">
            <a:avLst/>
          </a:prstGeom>
          <a:noFill/>
          <a:ln w="9525">
            <a:noFill/>
            <a:miter lim="800000"/>
            <a:headEnd/>
            <a:tailEnd/>
          </a:ln>
        </p:spPr>
      </p:pic>
      <p:sp>
        <p:nvSpPr>
          <p:cNvPr id="7" name="6 CuadroTexto"/>
          <p:cNvSpPr txBox="1"/>
          <p:nvPr/>
        </p:nvSpPr>
        <p:spPr>
          <a:xfrm>
            <a:off x="1331640" y="4748836"/>
            <a:ext cx="6480720" cy="2086725"/>
          </a:xfrm>
          <a:prstGeom prst="rect">
            <a:avLst/>
          </a:prstGeom>
          <a:solidFill>
            <a:schemeClr val="bg1">
              <a:lumMod val="85000"/>
            </a:schemeClr>
          </a:solidFill>
        </p:spPr>
        <p:txBody>
          <a:bodyPr wrap="square" rtlCol="0">
            <a:spAutoFit/>
          </a:bodyPr>
          <a:lstStyle/>
          <a:p>
            <a:pPr marL="182563" indent="-182563">
              <a:lnSpc>
                <a:spcPct val="120000"/>
              </a:lnSpc>
              <a:buFont typeface="Arial" pitchFamily="34" charset="0"/>
              <a:buChar char="•"/>
            </a:pPr>
            <a:r>
              <a:rPr lang="ca-ES" dirty="0" smtClean="0">
                <a:solidFill>
                  <a:srgbClr val="000099"/>
                </a:solidFill>
              </a:rPr>
              <a:t>De 2.437, 424 van presentar algun símptoma de psicosi i 2.103 no</a:t>
            </a:r>
          </a:p>
          <a:p>
            <a:pPr marL="182563" indent="-182563">
              <a:lnSpc>
                <a:spcPct val="120000"/>
              </a:lnSpc>
              <a:buFont typeface="Arial" pitchFamily="34" charset="0"/>
              <a:buChar char="•"/>
            </a:pPr>
            <a:r>
              <a:rPr lang="ca-ES" dirty="0" smtClean="0">
                <a:solidFill>
                  <a:srgbClr val="000099"/>
                </a:solidFill>
              </a:rPr>
              <a:t>Dels 424 que van presentar símptoma de psicosi, 342 (80,7%) no consumien cànnabis</a:t>
            </a:r>
          </a:p>
          <a:p>
            <a:pPr marL="182563" indent="-182563">
              <a:lnSpc>
                <a:spcPct val="120000"/>
              </a:lnSpc>
              <a:buFont typeface="Arial" pitchFamily="34" charset="0"/>
              <a:buChar char="•"/>
            </a:pPr>
            <a:r>
              <a:rPr lang="ca-ES" dirty="0" smtClean="0">
                <a:solidFill>
                  <a:srgbClr val="000099"/>
                </a:solidFill>
              </a:rPr>
              <a:t>Dels 342 amb símptoma de psicosi, </a:t>
            </a:r>
            <a:r>
              <a:rPr lang="ca-ES" dirty="0" smtClean="0">
                <a:solidFill>
                  <a:srgbClr val="000099"/>
                </a:solidFill>
              </a:rPr>
              <a:t>19,3</a:t>
            </a:r>
            <a:r>
              <a:rPr lang="ca-ES" dirty="0" smtClean="0">
                <a:solidFill>
                  <a:srgbClr val="000099"/>
                </a:solidFill>
              </a:rPr>
              <a:t>% </a:t>
            </a:r>
            <a:r>
              <a:rPr lang="ca-ES" dirty="0" smtClean="0">
                <a:solidFill>
                  <a:srgbClr val="000099"/>
                </a:solidFill>
              </a:rPr>
              <a:t>n’eren consumidors</a:t>
            </a:r>
          </a:p>
          <a:p>
            <a:pPr marL="182563" indent="-182563">
              <a:lnSpc>
                <a:spcPct val="120000"/>
              </a:lnSpc>
              <a:buFont typeface="Arial" pitchFamily="34" charset="0"/>
              <a:buChar char="•"/>
            </a:pPr>
            <a:r>
              <a:rPr lang="ca-ES" dirty="0" smtClean="0">
                <a:solidFill>
                  <a:srgbClr val="000099"/>
                </a:solidFill>
              </a:rPr>
              <a:t>Dels 1.775 sense símptoma psicòtic, </a:t>
            </a:r>
            <a:r>
              <a:rPr lang="ca-ES" dirty="0" smtClean="0">
                <a:solidFill>
                  <a:srgbClr val="000099"/>
                </a:solidFill>
              </a:rPr>
              <a:t>11,8% </a:t>
            </a:r>
            <a:r>
              <a:rPr lang="ca-ES" dirty="0" smtClean="0">
                <a:solidFill>
                  <a:srgbClr val="000099"/>
                </a:solidFill>
              </a:rPr>
              <a:t>n’eren consumidors</a:t>
            </a:r>
          </a:p>
          <a:p>
            <a:pPr>
              <a:lnSpc>
                <a:spcPct val="120000"/>
              </a:lnSpc>
              <a:buFont typeface="Arial" pitchFamily="34" charset="0"/>
              <a:buChar char="•"/>
            </a:pPr>
            <a:endParaRPr lang="ca-ES"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4"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pic>
        <p:nvPicPr>
          <p:cNvPr id="27650" name="Picture 2"/>
          <p:cNvPicPr>
            <a:picLocks noChangeAspect="1" noChangeArrowheads="1"/>
          </p:cNvPicPr>
          <p:nvPr/>
        </p:nvPicPr>
        <p:blipFill>
          <a:blip r:embed="rId4" cstate="print"/>
          <a:srcRect/>
          <a:stretch>
            <a:fillRect/>
          </a:stretch>
        </p:blipFill>
        <p:spPr bwMode="auto">
          <a:xfrm>
            <a:off x="1052514" y="646512"/>
            <a:ext cx="6687838" cy="5873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79512" y="453118"/>
            <a:ext cx="8640960" cy="2771293"/>
            <a:chOff x="179512" y="453118"/>
            <a:chExt cx="8640960" cy="2771293"/>
          </a:xfrm>
        </p:grpSpPr>
        <p:pic>
          <p:nvPicPr>
            <p:cNvPr id="29698" name="Picture 2"/>
            <p:cNvPicPr>
              <a:picLocks noChangeAspect="1" noChangeArrowheads="1"/>
            </p:cNvPicPr>
            <p:nvPr/>
          </p:nvPicPr>
          <p:blipFill>
            <a:blip r:embed="rId2" cstate="print"/>
            <a:srcRect/>
            <a:stretch>
              <a:fillRect/>
            </a:stretch>
          </p:blipFill>
          <p:spPr bwMode="auto">
            <a:xfrm>
              <a:off x="179512" y="453118"/>
              <a:ext cx="8640960" cy="2543834"/>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4818831" y="2852936"/>
              <a:ext cx="3857625" cy="371475"/>
            </a:xfrm>
            <a:prstGeom prst="rect">
              <a:avLst/>
            </a:prstGeom>
            <a:noFill/>
            <a:ln w="9525">
              <a:noFill/>
              <a:miter lim="800000"/>
              <a:headEnd/>
              <a:tailEnd/>
            </a:ln>
          </p:spPr>
        </p:pic>
      </p:grpSp>
      <p:pic>
        <p:nvPicPr>
          <p:cNvPr id="29700" name="Picture 4"/>
          <p:cNvPicPr>
            <a:picLocks noChangeAspect="1" noChangeArrowheads="1"/>
          </p:cNvPicPr>
          <p:nvPr/>
        </p:nvPicPr>
        <p:blipFill>
          <a:blip r:embed="rId4" cstate="print"/>
          <a:srcRect/>
          <a:stretch>
            <a:fillRect/>
          </a:stretch>
        </p:blipFill>
        <p:spPr bwMode="auto">
          <a:xfrm>
            <a:off x="119063" y="2105000"/>
            <a:ext cx="8905875" cy="3124200"/>
          </a:xfrm>
          <a:prstGeom prst="rect">
            <a:avLst/>
          </a:prstGeom>
          <a:noFill/>
          <a:ln w="9525">
            <a:noFill/>
            <a:miter lim="800000"/>
            <a:headEnd/>
            <a:tailEnd/>
          </a:ln>
        </p:spPr>
      </p:pic>
      <p:sp>
        <p:nvSpPr>
          <p:cNvPr id="6" name="5 Elipse"/>
          <p:cNvSpPr/>
          <p:nvPr/>
        </p:nvSpPr>
        <p:spPr>
          <a:xfrm>
            <a:off x="4427984" y="4077072"/>
            <a:ext cx="295232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6 Elipse"/>
          <p:cNvSpPr/>
          <p:nvPr/>
        </p:nvSpPr>
        <p:spPr>
          <a:xfrm>
            <a:off x="4355976" y="4293096"/>
            <a:ext cx="2952328"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8" name="Picture 7" descr="C:\logoicf\Logo_ficf.gif"/>
          <p:cNvPicPr>
            <a:picLocks noChangeAspect="1" noChangeArrowheads="1"/>
          </p:cNvPicPr>
          <p:nvPr/>
        </p:nvPicPr>
        <p:blipFill>
          <a:blip r:embed="rId5"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9" name="Picture 2" descr="C:\Users\joan-ramon\Spark\user\joan-ramon@w3.icf.uab.cat\downloads\oms.png"/>
          <p:cNvPicPr>
            <a:picLocks noChangeAspect="1" noChangeArrowheads="1"/>
          </p:cNvPicPr>
          <p:nvPr/>
        </p:nvPicPr>
        <p:blipFill>
          <a:blip r:embed="rId6"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528638" y="476672"/>
            <a:ext cx="8086725" cy="2886075"/>
            <a:chOff x="528638" y="476672"/>
            <a:chExt cx="8086725" cy="2886075"/>
          </a:xfrm>
        </p:grpSpPr>
        <p:pic>
          <p:nvPicPr>
            <p:cNvPr id="27650" name="Picture 2"/>
            <p:cNvPicPr>
              <a:picLocks noChangeAspect="1" noChangeArrowheads="1"/>
            </p:cNvPicPr>
            <p:nvPr/>
          </p:nvPicPr>
          <p:blipFill>
            <a:blip r:embed="rId2" cstate="print"/>
            <a:srcRect/>
            <a:stretch>
              <a:fillRect/>
            </a:stretch>
          </p:blipFill>
          <p:spPr bwMode="auto">
            <a:xfrm>
              <a:off x="528638" y="476672"/>
              <a:ext cx="8086725" cy="2886075"/>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4078932" y="2204864"/>
              <a:ext cx="4381500" cy="485775"/>
            </a:xfrm>
            <a:prstGeom prst="rect">
              <a:avLst/>
            </a:prstGeom>
            <a:noFill/>
            <a:ln w="9525">
              <a:noFill/>
              <a:miter lim="800000"/>
              <a:headEnd/>
              <a:tailEnd/>
            </a:ln>
          </p:spPr>
        </p:pic>
      </p:grpSp>
      <p:sp>
        <p:nvSpPr>
          <p:cNvPr id="6" name="5 CuadroTexto"/>
          <p:cNvSpPr txBox="1"/>
          <p:nvPr/>
        </p:nvSpPr>
        <p:spPr>
          <a:xfrm>
            <a:off x="827584" y="1504536"/>
            <a:ext cx="7416824" cy="4372736"/>
          </a:xfrm>
          <a:prstGeom prst="rect">
            <a:avLst/>
          </a:prstGeom>
          <a:solidFill>
            <a:schemeClr val="bg1">
              <a:lumMod val="75000"/>
            </a:schemeClr>
          </a:solidFill>
        </p:spPr>
        <p:txBody>
          <a:bodyPr wrap="square" rtlCol="0">
            <a:spAutoFit/>
          </a:bodyPr>
          <a:lstStyle/>
          <a:p>
            <a:pPr marL="182563" indent="-182563">
              <a:lnSpc>
                <a:spcPct val="125000"/>
              </a:lnSpc>
              <a:buFont typeface="Arial" pitchFamily="34" charset="0"/>
              <a:buChar char="•"/>
            </a:pPr>
            <a:r>
              <a:rPr lang="ca-ES" sz="2400" dirty="0" smtClean="0">
                <a:solidFill>
                  <a:srgbClr val="000099"/>
                </a:solidFill>
              </a:rPr>
              <a:t>5.115 homes i dones de 18-30 anys als anys 1985-86</a:t>
            </a:r>
          </a:p>
          <a:p>
            <a:pPr marL="182563" indent="-182563">
              <a:lnSpc>
                <a:spcPct val="125000"/>
              </a:lnSpc>
              <a:buFont typeface="Arial" pitchFamily="34" charset="0"/>
              <a:buChar char="•"/>
            </a:pPr>
            <a:r>
              <a:rPr lang="ca-ES" sz="2400" dirty="0" smtClean="0">
                <a:solidFill>
                  <a:srgbClr val="000099"/>
                </a:solidFill>
              </a:rPr>
              <a:t>Seguiment de 25 anys fins a 2011, amb dades sobre 3.385 participants</a:t>
            </a:r>
          </a:p>
          <a:p>
            <a:pPr marL="182563" indent="-182563">
              <a:lnSpc>
                <a:spcPct val="125000"/>
              </a:lnSpc>
              <a:buFont typeface="Arial" pitchFamily="34" charset="0"/>
              <a:buChar char="•"/>
            </a:pPr>
            <a:r>
              <a:rPr lang="ca-ES" sz="2400" dirty="0" smtClean="0">
                <a:solidFill>
                  <a:srgbClr val="000099"/>
                </a:solidFill>
              </a:rPr>
              <a:t>2.852 (84,3%) havien consumit cànnabis a l’inici</a:t>
            </a:r>
          </a:p>
          <a:p>
            <a:pPr marL="182563" indent="-182563">
              <a:lnSpc>
                <a:spcPct val="125000"/>
              </a:lnSpc>
              <a:buFont typeface="Arial" pitchFamily="34" charset="0"/>
              <a:buChar char="•"/>
            </a:pPr>
            <a:r>
              <a:rPr lang="ca-ES" sz="2400" dirty="0" smtClean="0">
                <a:solidFill>
                  <a:srgbClr val="000099"/>
                </a:solidFill>
              </a:rPr>
              <a:t>392 (11,6%) en van continuar el consum</a:t>
            </a:r>
          </a:p>
          <a:p>
            <a:pPr marL="182563" indent="-182563">
              <a:lnSpc>
                <a:spcPct val="125000"/>
              </a:lnSpc>
              <a:buFont typeface="Arial" pitchFamily="34" charset="0"/>
              <a:buChar char="•"/>
            </a:pPr>
            <a:r>
              <a:rPr lang="ca-ES" sz="2400" dirty="0" smtClean="0">
                <a:solidFill>
                  <a:srgbClr val="000099"/>
                </a:solidFill>
              </a:rPr>
              <a:t>En aquests 392 consumidors:</a:t>
            </a:r>
          </a:p>
          <a:p>
            <a:pPr marL="355600" indent="-173038">
              <a:lnSpc>
                <a:spcPct val="125000"/>
              </a:lnSpc>
              <a:buFontTx/>
              <a:buChar char="-"/>
            </a:pPr>
            <a:r>
              <a:rPr lang="ca-ES" sz="2000" dirty="0" smtClean="0">
                <a:solidFill>
                  <a:srgbClr val="000099"/>
                </a:solidFill>
              </a:rPr>
              <a:t>Disminució lleugera de la memòria verbal (1 de 15 paraules cada 2 persones)</a:t>
            </a:r>
          </a:p>
          <a:p>
            <a:pPr marL="355600" indent="-173038">
              <a:lnSpc>
                <a:spcPct val="125000"/>
              </a:lnSpc>
              <a:buFontTx/>
              <a:buChar char="-"/>
            </a:pPr>
            <a:r>
              <a:rPr lang="ca-ES" sz="2000" dirty="0" smtClean="0">
                <a:solidFill>
                  <a:srgbClr val="000099"/>
                </a:solidFill>
              </a:rPr>
              <a:t> Sense alteració de les funcions executives</a:t>
            </a:r>
          </a:p>
          <a:p>
            <a:pPr marL="355600" indent="-173038">
              <a:lnSpc>
                <a:spcPct val="125000"/>
              </a:lnSpc>
              <a:buFontTx/>
              <a:buChar char="-"/>
            </a:pPr>
            <a:r>
              <a:rPr lang="ca-ES" sz="2000" dirty="0" smtClean="0">
                <a:solidFill>
                  <a:srgbClr val="000099"/>
                </a:solidFill>
              </a:rPr>
              <a:t>Sense alteració de la velocitat de processament</a:t>
            </a:r>
            <a:endParaRPr lang="ca-ES" sz="2000" dirty="0">
              <a:solidFill>
                <a:srgbClr val="000099"/>
              </a:solidFill>
            </a:endParaRPr>
          </a:p>
        </p:txBody>
      </p:sp>
      <p:pic>
        <p:nvPicPr>
          <p:cNvPr id="9" name="Picture 7" descr="C:\logoicf\Logo_ficf.gif"/>
          <p:cNvPicPr>
            <a:picLocks noChangeAspect="1" noChangeArrowheads="1"/>
          </p:cNvPicPr>
          <p:nvPr/>
        </p:nvPicPr>
        <p:blipFill>
          <a:blip r:embed="rId4"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10" name="Picture 2" descr="C:\Users\joan-ramon\Spark\user\joan-ramon@w3.icf.uab.cat\downloads\oms.png"/>
          <p:cNvPicPr>
            <a:picLocks noChangeAspect="1" noChangeArrowheads="1"/>
          </p:cNvPicPr>
          <p:nvPr/>
        </p:nvPicPr>
        <p:blipFill>
          <a:blip r:embed="rId5"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547813" y="2895947"/>
            <a:ext cx="6048375" cy="2981325"/>
          </a:xfrm>
          <a:prstGeom prst="rect">
            <a:avLst/>
          </a:prstGeom>
          <a:noFill/>
          <a:ln w="9525">
            <a:noFill/>
            <a:miter lim="800000"/>
            <a:headEnd/>
            <a:tailEnd/>
          </a:ln>
        </p:spPr>
      </p:pic>
      <p:grpSp>
        <p:nvGrpSpPr>
          <p:cNvPr id="8" name="7 Grupo"/>
          <p:cNvGrpSpPr/>
          <p:nvPr/>
        </p:nvGrpSpPr>
        <p:grpSpPr>
          <a:xfrm>
            <a:off x="378161" y="332656"/>
            <a:ext cx="8298295" cy="2361164"/>
            <a:chOff x="378161" y="332656"/>
            <a:chExt cx="8298295" cy="2361164"/>
          </a:xfrm>
        </p:grpSpPr>
        <p:pic>
          <p:nvPicPr>
            <p:cNvPr id="26627" name="Picture 3"/>
            <p:cNvPicPr>
              <a:picLocks noChangeAspect="1" noChangeArrowheads="1"/>
            </p:cNvPicPr>
            <p:nvPr/>
          </p:nvPicPr>
          <p:blipFill>
            <a:blip r:embed="rId3" cstate="print"/>
            <a:srcRect/>
            <a:stretch>
              <a:fillRect/>
            </a:stretch>
          </p:blipFill>
          <p:spPr bwMode="auto">
            <a:xfrm>
              <a:off x="378161" y="332656"/>
              <a:ext cx="8298295" cy="2361164"/>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3277330" y="2159521"/>
              <a:ext cx="5183102" cy="477391"/>
            </a:xfrm>
            <a:prstGeom prst="rect">
              <a:avLst/>
            </a:prstGeom>
            <a:noFill/>
            <a:ln w="9525">
              <a:noFill/>
              <a:miter lim="800000"/>
              <a:headEnd/>
              <a:tailEnd/>
            </a:ln>
          </p:spPr>
        </p:pic>
      </p:grpSp>
      <p:cxnSp>
        <p:nvCxnSpPr>
          <p:cNvPr id="10" name="9 Conector recto"/>
          <p:cNvCxnSpPr/>
          <p:nvPr/>
        </p:nvCxnSpPr>
        <p:spPr>
          <a:xfrm>
            <a:off x="4355976" y="3212976"/>
            <a:ext cx="1728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563888" y="3501008"/>
            <a:ext cx="38164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619672" y="3808290"/>
            <a:ext cx="22322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7" descr="C:\logoicf\Logo_ficf.gif"/>
          <p:cNvPicPr>
            <a:picLocks noChangeAspect="1" noChangeArrowheads="1"/>
          </p:cNvPicPr>
          <p:nvPr/>
        </p:nvPicPr>
        <p:blipFill>
          <a:blip r:embed="rId5"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16" name="Picture 2" descr="C:\Users\joan-ramon\Spark\user\joan-ramon@w3.icf.uab.cat\downloads\oms.png"/>
          <p:cNvPicPr>
            <a:picLocks noChangeAspect="1" noChangeArrowheads="1"/>
          </p:cNvPicPr>
          <p:nvPr/>
        </p:nvPicPr>
        <p:blipFill>
          <a:blip r:embed="rId6"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b="40677"/>
          <a:stretch>
            <a:fillRect/>
          </a:stretch>
        </p:blipFill>
        <p:spPr bwMode="auto">
          <a:xfrm>
            <a:off x="144016" y="332656"/>
            <a:ext cx="8892480" cy="2664296"/>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4153222" y="951384"/>
            <a:ext cx="4667250" cy="533400"/>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971600" y="1844824"/>
            <a:ext cx="6981825" cy="4238625"/>
          </a:xfrm>
          <a:prstGeom prst="rect">
            <a:avLst/>
          </a:prstGeom>
          <a:noFill/>
          <a:ln w="9525">
            <a:noFill/>
            <a:miter lim="800000"/>
            <a:headEnd/>
            <a:tailEnd/>
          </a:ln>
        </p:spPr>
      </p:pic>
      <p:pic>
        <p:nvPicPr>
          <p:cNvPr id="28676" name="Picture 4"/>
          <p:cNvPicPr>
            <a:picLocks noChangeAspect="1" noChangeArrowheads="1"/>
          </p:cNvPicPr>
          <p:nvPr/>
        </p:nvPicPr>
        <p:blipFill>
          <a:blip r:embed="rId5" cstate="print"/>
          <a:srcRect/>
          <a:stretch>
            <a:fillRect/>
          </a:stretch>
        </p:blipFill>
        <p:spPr bwMode="auto">
          <a:xfrm>
            <a:off x="107504" y="3533900"/>
            <a:ext cx="8928992" cy="1047228"/>
          </a:xfrm>
          <a:prstGeom prst="rect">
            <a:avLst/>
          </a:prstGeom>
          <a:noFill/>
          <a:ln w="9525">
            <a:noFill/>
            <a:miter lim="800000"/>
            <a:headEnd/>
            <a:tailEnd/>
          </a:ln>
        </p:spPr>
      </p:pic>
      <p:sp>
        <p:nvSpPr>
          <p:cNvPr id="6" name="5 Elipse"/>
          <p:cNvSpPr/>
          <p:nvPr/>
        </p:nvSpPr>
        <p:spPr>
          <a:xfrm>
            <a:off x="5436096" y="3356992"/>
            <a:ext cx="79208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13" name="12 Grupo"/>
          <p:cNvGrpSpPr/>
          <p:nvPr/>
        </p:nvGrpSpPr>
        <p:grpSpPr>
          <a:xfrm>
            <a:off x="251520" y="3861048"/>
            <a:ext cx="8496944" cy="330223"/>
            <a:chOff x="251520" y="2996952"/>
            <a:chExt cx="8496944" cy="330223"/>
          </a:xfrm>
        </p:grpSpPr>
        <p:cxnSp>
          <p:nvCxnSpPr>
            <p:cNvPr id="9" name="8 Conector recto"/>
            <p:cNvCxnSpPr/>
            <p:nvPr/>
          </p:nvCxnSpPr>
          <p:spPr>
            <a:xfrm>
              <a:off x="8100392" y="2996952"/>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51520" y="3327175"/>
              <a:ext cx="22322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5" name="Picture 7" descr="C:\logoicf\Logo_ficf.gif"/>
          <p:cNvPicPr>
            <a:picLocks noChangeAspect="1" noChangeArrowheads="1"/>
          </p:cNvPicPr>
          <p:nvPr/>
        </p:nvPicPr>
        <p:blipFill>
          <a:blip r:embed="rId6"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16" name="Picture 2" descr="C:\Users\joan-ramon\Spark\user\joan-ramon@w3.icf.uab.cat\downloads\oms.png"/>
          <p:cNvPicPr>
            <a:picLocks noChangeAspect="1" noChangeArrowheads="1"/>
          </p:cNvPicPr>
          <p:nvPr/>
        </p:nvPicPr>
        <p:blipFill>
          <a:blip r:embed="rId7"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59632" y="1484784"/>
            <a:ext cx="6696744" cy="3631763"/>
          </a:xfrm>
          <a:prstGeom prst="rect">
            <a:avLst/>
          </a:prstGeom>
          <a:solidFill>
            <a:schemeClr val="bg1">
              <a:lumMod val="85000"/>
            </a:schemeClr>
          </a:solidFill>
        </p:spPr>
        <p:txBody>
          <a:bodyPr wrap="square" rtlCol="0">
            <a:spAutoFit/>
          </a:bodyPr>
          <a:lstStyle/>
          <a:p>
            <a:pPr marL="269875" indent="-182563">
              <a:lnSpc>
                <a:spcPct val="150000"/>
              </a:lnSpc>
              <a:spcBef>
                <a:spcPts val="600"/>
              </a:spcBef>
              <a:spcAft>
                <a:spcPts val="600"/>
              </a:spcAft>
              <a:buFont typeface="Arial" pitchFamily="34" charset="0"/>
              <a:buChar char="•"/>
            </a:pPr>
            <a:r>
              <a:rPr lang="ca-ES" sz="2000" dirty="0" smtClean="0">
                <a:solidFill>
                  <a:srgbClr val="000099"/>
                </a:solidFill>
              </a:rPr>
              <a:t>L’ús crònic de cànnabis no afecta de manera clara la funció cognitiva en adults</a:t>
            </a:r>
          </a:p>
          <a:p>
            <a:pPr marL="269875" indent="-182563">
              <a:lnSpc>
                <a:spcPct val="150000"/>
              </a:lnSpc>
              <a:spcBef>
                <a:spcPts val="600"/>
              </a:spcBef>
              <a:spcAft>
                <a:spcPts val="600"/>
              </a:spcAft>
              <a:buFont typeface="Arial" pitchFamily="34" charset="0"/>
              <a:buChar char="•"/>
            </a:pPr>
            <a:r>
              <a:rPr lang="ca-ES" sz="2000" dirty="0" smtClean="0">
                <a:solidFill>
                  <a:srgbClr val="000099"/>
                </a:solidFill>
              </a:rPr>
              <a:t>L’ús de cànnabis des de l’adolescència i la seva persistència afecten la funció cognitiva, probablement de manera </a:t>
            </a:r>
            <a:r>
              <a:rPr lang="ca-ES" sz="2000" dirty="0" smtClean="0">
                <a:solidFill>
                  <a:srgbClr val="000099"/>
                </a:solidFill>
              </a:rPr>
              <a:t>irreversible</a:t>
            </a:r>
          </a:p>
          <a:p>
            <a:pPr marL="269875" indent="-182563">
              <a:lnSpc>
                <a:spcPct val="150000"/>
              </a:lnSpc>
              <a:spcBef>
                <a:spcPts val="600"/>
              </a:spcBef>
              <a:spcAft>
                <a:spcPts val="600"/>
              </a:spcAft>
              <a:buFont typeface="Arial" pitchFamily="34" charset="0"/>
              <a:buChar char="•"/>
            </a:pPr>
            <a:r>
              <a:rPr lang="ca-ES" sz="2000" dirty="0" smtClean="0">
                <a:solidFill>
                  <a:srgbClr val="000099"/>
                </a:solidFill>
              </a:rPr>
              <a:t>La legalització ha donat lloc a una disminució d’intoxicacions greus per fàrmacs analgèsics opiacis</a:t>
            </a:r>
            <a:endParaRPr lang="ca-ES" sz="2000" dirty="0" smtClean="0">
              <a:solidFill>
                <a:srgbClr val="000099"/>
              </a:solidFill>
            </a:endParaRPr>
          </a:p>
        </p:txBody>
      </p:sp>
      <p:pic>
        <p:nvPicPr>
          <p:cNvPr id="5"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7"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logoicf\Logo_ficf.gif"/>
          <p:cNvPicPr>
            <a:picLocks noChangeAspect="1" noChangeArrowheads="1"/>
          </p:cNvPicPr>
          <p:nvPr/>
        </p:nvPicPr>
        <p:blipFill>
          <a:blip r:embed="rId4"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6" name="Picture 2" descr="C:\Users\joan-ramon\Spark\user\joan-ramon@w3.icf.uab.cat\downloads\oms.png"/>
          <p:cNvPicPr>
            <a:picLocks noChangeAspect="1" noChangeArrowheads="1"/>
          </p:cNvPicPr>
          <p:nvPr/>
        </p:nvPicPr>
        <p:blipFill>
          <a:blip r:embed="rId5" cstate="print"/>
          <a:srcRect/>
          <a:stretch>
            <a:fillRect/>
          </a:stretch>
        </p:blipFill>
        <p:spPr bwMode="auto">
          <a:xfrm>
            <a:off x="654521" y="5867573"/>
            <a:ext cx="6149727" cy="729779"/>
          </a:xfrm>
          <a:prstGeom prst="rect">
            <a:avLst/>
          </a:prstGeom>
          <a:noFill/>
        </p:spPr>
      </p:pic>
      <p:pic>
        <p:nvPicPr>
          <p:cNvPr id="60418" name="Picture 2"/>
          <p:cNvPicPr>
            <a:picLocks noGrp="1" noChangeAspect="1" noChangeArrowheads="1"/>
          </p:cNvPicPr>
          <p:nvPr>
            <p:ph sz="quarter" idx="2"/>
          </p:nvPr>
        </p:nvPicPr>
        <p:blipFill>
          <a:blip r:embed="rId6" cstate="print"/>
          <a:srcRect/>
          <a:stretch>
            <a:fillRect/>
          </a:stretch>
        </p:blipFill>
        <p:spPr>
          <a:xfrm>
            <a:off x="1557338" y="457200"/>
            <a:ext cx="5689600" cy="3900488"/>
          </a:xfrm>
          <a:noFill/>
          <a:ln/>
        </p:spPr>
      </p:pic>
      <p:pic>
        <p:nvPicPr>
          <p:cNvPr id="60419" name="Picture 3" descr="cannabidiol"/>
          <p:cNvPicPr>
            <a:picLocks noGrp="1" noChangeAspect="1" noChangeArrowheads="1"/>
          </p:cNvPicPr>
          <p:nvPr>
            <p:ph sz="quarter" idx="3"/>
          </p:nvPr>
        </p:nvPicPr>
        <p:blipFill>
          <a:blip r:embed="rId7" cstate="print"/>
          <a:srcRect/>
          <a:stretch>
            <a:fillRect/>
          </a:stretch>
        </p:blipFill>
        <p:spPr>
          <a:xfrm>
            <a:off x="1557338" y="4343400"/>
            <a:ext cx="3657600" cy="2217738"/>
          </a:xfrm>
          <a:noFill/>
          <a:ln/>
        </p:spPr>
      </p:pic>
      <p:graphicFrame>
        <p:nvGraphicFramePr>
          <p:cNvPr id="60420" name="Object 4"/>
          <p:cNvGraphicFramePr>
            <a:graphicFrameLocks noChangeAspect="1"/>
          </p:cNvGraphicFramePr>
          <p:nvPr/>
        </p:nvGraphicFramePr>
        <p:xfrm>
          <a:off x="5672138" y="4191000"/>
          <a:ext cx="2100262" cy="2209800"/>
        </p:xfrm>
        <a:graphic>
          <a:graphicData uri="http://schemas.openxmlformats.org/presentationml/2006/ole">
            <mc:AlternateContent xmlns:mc="http://schemas.openxmlformats.org/markup-compatibility/2006">
              <mc:Choice xmlns:v="urn:schemas-microsoft-com:vml" Requires="v">
                <p:oleObj spid="_x0000_s1027" name="Fotografía de Photo Editor" r:id="rId8" imgW="3000000" imgH="2647619" progId="">
                  <p:embed/>
                </p:oleObj>
              </mc:Choice>
              <mc:Fallback>
                <p:oleObj name="Fotografía de Photo Editor" r:id="rId8" imgW="3000000" imgH="2647619"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38" y="4191000"/>
                        <a:ext cx="21002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21"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
        <p:nvSpPr>
          <p:cNvPr id="62466" name="Rectangle 2"/>
          <p:cNvSpPr>
            <a:spLocks noGrp="1" noChangeArrowheads="1"/>
          </p:cNvSpPr>
          <p:nvPr>
            <p:ph type="title"/>
          </p:nvPr>
        </p:nvSpPr>
        <p:spPr>
          <a:xfrm>
            <a:off x="2590800" y="548680"/>
            <a:ext cx="3962400" cy="762000"/>
          </a:xfrm>
          <a:solidFill>
            <a:schemeClr val="bg1"/>
          </a:solidFill>
        </p:spPr>
        <p:txBody>
          <a:bodyPr/>
          <a:lstStyle/>
          <a:p>
            <a:r>
              <a:rPr lang="ca-ES" sz="3200" smtClean="0">
                <a:solidFill>
                  <a:srgbClr val="000099"/>
                </a:solidFill>
              </a:rPr>
              <a:t>Efectes farmacològics</a:t>
            </a:r>
            <a:endParaRPr lang="ca-ES" sz="3200">
              <a:solidFill>
                <a:srgbClr val="000099"/>
              </a:solidFill>
            </a:endParaRPr>
          </a:p>
        </p:txBody>
      </p:sp>
      <p:sp>
        <p:nvSpPr>
          <p:cNvPr id="62467" name="Text Box 3"/>
          <p:cNvSpPr txBox="1">
            <a:spLocks noChangeArrowheads="1"/>
          </p:cNvSpPr>
          <p:nvPr/>
        </p:nvSpPr>
        <p:spPr bwMode="auto">
          <a:xfrm>
            <a:off x="1127125" y="2300679"/>
            <a:ext cx="1768475" cy="1200329"/>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lnSpc>
                <a:spcPct val="120000"/>
              </a:lnSpc>
              <a:spcBef>
                <a:spcPct val="20000"/>
              </a:spcBef>
            </a:pPr>
            <a:r>
              <a:rPr lang="ca-ES" b="1" dirty="0">
                <a:solidFill>
                  <a:srgbClr val="000099"/>
                </a:solidFill>
                <a:latin typeface="+mn-lt"/>
                <a:sym typeface="Symbol" pitchFamily="18" charset="2"/>
              </a:rPr>
              <a:t></a:t>
            </a:r>
            <a:r>
              <a:rPr lang="ca-ES" b="1" baseline="30000" dirty="0">
                <a:solidFill>
                  <a:srgbClr val="000099"/>
                </a:solidFill>
                <a:latin typeface="+mn-lt"/>
                <a:sym typeface="Symbol" pitchFamily="18" charset="2"/>
              </a:rPr>
              <a:t>9</a:t>
            </a:r>
            <a:r>
              <a:rPr lang="ca-ES" b="1" dirty="0">
                <a:solidFill>
                  <a:srgbClr val="000099"/>
                </a:solidFill>
                <a:latin typeface="+mn-lt"/>
              </a:rPr>
              <a:t> </a:t>
            </a:r>
            <a:r>
              <a:rPr lang="es-ES" dirty="0">
                <a:solidFill>
                  <a:srgbClr val="000099"/>
                </a:solidFill>
                <a:latin typeface="+mn-lt"/>
              </a:rPr>
              <a:t>THC</a:t>
            </a:r>
          </a:p>
          <a:p>
            <a:pPr defTabSz="762000">
              <a:lnSpc>
                <a:spcPct val="120000"/>
              </a:lnSpc>
              <a:spcBef>
                <a:spcPct val="20000"/>
              </a:spcBef>
            </a:pPr>
            <a:r>
              <a:rPr lang="ca-ES" b="1" dirty="0">
                <a:solidFill>
                  <a:srgbClr val="000099"/>
                </a:solidFill>
                <a:latin typeface="+mn-lt"/>
                <a:sym typeface="Symbol" pitchFamily="18" charset="2"/>
              </a:rPr>
              <a:t></a:t>
            </a:r>
            <a:r>
              <a:rPr lang="ca-ES" b="1" baseline="30000" dirty="0">
                <a:solidFill>
                  <a:srgbClr val="000099"/>
                </a:solidFill>
                <a:latin typeface="+mn-lt"/>
                <a:sym typeface="Symbol" pitchFamily="18" charset="2"/>
              </a:rPr>
              <a:t>8</a:t>
            </a:r>
            <a:r>
              <a:rPr lang="ca-ES" b="1" dirty="0">
                <a:solidFill>
                  <a:srgbClr val="000099"/>
                </a:solidFill>
                <a:latin typeface="+mn-lt"/>
              </a:rPr>
              <a:t> </a:t>
            </a:r>
            <a:r>
              <a:rPr lang="es-ES" dirty="0">
                <a:solidFill>
                  <a:srgbClr val="000099"/>
                </a:solidFill>
                <a:latin typeface="+mn-lt"/>
              </a:rPr>
              <a:t>THC</a:t>
            </a:r>
          </a:p>
          <a:p>
            <a:pPr defTabSz="762000">
              <a:lnSpc>
                <a:spcPct val="120000"/>
              </a:lnSpc>
              <a:spcBef>
                <a:spcPct val="20000"/>
              </a:spcBef>
            </a:pPr>
            <a:r>
              <a:rPr lang="es-ES" dirty="0">
                <a:solidFill>
                  <a:srgbClr val="000099"/>
                </a:solidFill>
                <a:latin typeface="+mn-lt"/>
              </a:rPr>
              <a:t>Cannabidiol</a:t>
            </a:r>
          </a:p>
        </p:txBody>
      </p:sp>
      <p:sp>
        <p:nvSpPr>
          <p:cNvPr id="62468" name="Text Box 4"/>
          <p:cNvSpPr txBox="1">
            <a:spLocks noChangeArrowheads="1"/>
          </p:cNvSpPr>
          <p:nvPr/>
        </p:nvSpPr>
        <p:spPr bwMode="auto">
          <a:xfrm>
            <a:off x="990600" y="4267200"/>
            <a:ext cx="1349152"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r>
              <a:rPr lang="es-ES">
                <a:solidFill>
                  <a:srgbClr val="000099"/>
                </a:solidFill>
                <a:latin typeface="+mn-lt"/>
              </a:rPr>
              <a:t>Cannabinol</a:t>
            </a:r>
          </a:p>
        </p:txBody>
      </p:sp>
      <p:sp>
        <p:nvSpPr>
          <p:cNvPr id="62469" name="Text Box 5"/>
          <p:cNvSpPr txBox="1">
            <a:spLocks noChangeArrowheads="1"/>
          </p:cNvSpPr>
          <p:nvPr/>
        </p:nvSpPr>
        <p:spPr bwMode="auto">
          <a:xfrm>
            <a:off x="6444208" y="1524000"/>
            <a:ext cx="2217915" cy="369332"/>
          </a:xfrm>
          <a:prstGeom prst="rect">
            <a:avLst/>
          </a:prstGeom>
          <a:solidFill>
            <a:schemeClr val="bg1">
              <a:lumMod val="85000"/>
            </a:schemeClr>
          </a:solidFill>
          <a:ln w="12700">
            <a:noFill/>
            <a:miter lim="800000"/>
            <a:headEnd type="none" w="sm" len="sm"/>
            <a:tailEnd type="none" w="sm" len="sm"/>
          </a:ln>
          <a:effectLst/>
        </p:spPr>
        <p:txBody>
          <a:bodyPr wrap="none">
            <a:spAutoFit/>
          </a:bodyPr>
          <a:lstStyle/>
          <a:p>
            <a:pPr defTabSz="762000"/>
            <a:r>
              <a:rPr lang="ca-ES" smtClean="0">
                <a:solidFill>
                  <a:srgbClr val="000099"/>
                </a:solidFill>
              </a:rPr>
              <a:t>Efectes p</a:t>
            </a:r>
            <a:r>
              <a:rPr lang="ca-ES" smtClean="0">
                <a:solidFill>
                  <a:srgbClr val="000099"/>
                </a:solidFill>
                <a:latin typeface="+mn-lt"/>
              </a:rPr>
              <a:t>sicoactivitius</a:t>
            </a:r>
            <a:endParaRPr lang="ca-ES">
              <a:solidFill>
                <a:srgbClr val="000099"/>
              </a:solidFill>
              <a:latin typeface="+mn-lt"/>
            </a:endParaRPr>
          </a:p>
        </p:txBody>
      </p:sp>
      <p:sp>
        <p:nvSpPr>
          <p:cNvPr id="62470" name="Text Box 6"/>
          <p:cNvSpPr txBox="1">
            <a:spLocks noChangeArrowheads="1"/>
          </p:cNvSpPr>
          <p:nvPr/>
        </p:nvSpPr>
        <p:spPr bwMode="auto">
          <a:xfrm>
            <a:off x="7092280" y="2323728"/>
            <a:ext cx="838200"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algn="ctr" defTabSz="762000">
              <a:spcBef>
                <a:spcPct val="50000"/>
              </a:spcBef>
            </a:pPr>
            <a:r>
              <a:rPr lang="es-ES" b="1">
                <a:solidFill>
                  <a:srgbClr val="000099"/>
                </a:solidFill>
                <a:latin typeface="+mn-lt"/>
              </a:rPr>
              <a:t>+++</a:t>
            </a:r>
          </a:p>
        </p:txBody>
      </p:sp>
      <p:sp>
        <p:nvSpPr>
          <p:cNvPr id="62471" name="Text Box 7"/>
          <p:cNvSpPr txBox="1">
            <a:spLocks noChangeArrowheads="1"/>
          </p:cNvSpPr>
          <p:nvPr/>
        </p:nvSpPr>
        <p:spPr bwMode="auto">
          <a:xfrm>
            <a:off x="7207421" y="2759968"/>
            <a:ext cx="609600" cy="308992"/>
          </a:xfrm>
          <a:prstGeom prst="rect">
            <a:avLst/>
          </a:prstGeom>
          <a:solidFill>
            <a:schemeClr val="bg1">
              <a:lumMod val="85000"/>
            </a:schemeClr>
          </a:solidFill>
          <a:ln w="12700">
            <a:noFill/>
            <a:miter lim="800000"/>
            <a:headEnd type="none" w="sm" len="sm"/>
            <a:tailEnd type="none" w="sm" len="sm"/>
          </a:ln>
          <a:effectLst/>
        </p:spPr>
        <p:txBody>
          <a:bodyPr wrap="none"/>
          <a:lstStyle/>
          <a:p>
            <a:pPr algn="ctr" defTabSz="762000">
              <a:spcBef>
                <a:spcPct val="50000"/>
              </a:spcBef>
            </a:pPr>
            <a:r>
              <a:rPr lang="es-ES" b="1" dirty="0">
                <a:solidFill>
                  <a:srgbClr val="000099"/>
                </a:solidFill>
                <a:latin typeface="+mn-lt"/>
              </a:rPr>
              <a:t>++</a:t>
            </a:r>
          </a:p>
        </p:txBody>
      </p:sp>
      <p:sp>
        <p:nvSpPr>
          <p:cNvPr id="62472" name="Text Box 8"/>
          <p:cNvSpPr txBox="1">
            <a:spLocks noChangeArrowheads="1"/>
          </p:cNvSpPr>
          <p:nvPr/>
        </p:nvSpPr>
        <p:spPr bwMode="auto">
          <a:xfrm>
            <a:off x="7283152" y="3115816"/>
            <a:ext cx="457200"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algn="ctr" defTabSz="762000">
              <a:spcBef>
                <a:spcPct val="50000"/>
              </a:spcBef>
            </a:pPr>
            <a:r>
              <a:rPr lang="es-ES" b="1">
                <a:solidFill>
                  <a:srgbClr val="000099"/>
                </a:solidFill>
                <a:latin typeface="+mn-lt"/>
                <a:cs typeface="Times New Roman" pitchFamily="18" charset="0"/>
              </a:rPr>
              <a:t>–</a:t>
            </a:r>
            <a:endParaRPr lang="es-ES" b="1">
              <a:solidFill>
                <a:srgbClr val="000099"/>
              </a:solidFill>
              <a:latin typeface="+mn-lt"/>
            </a:endParaRPr>
          </a:p>
        </p:txBody>
      </p:sp>
      <p:sp>
        <p:nvSpPr>
          <p:cNvPr id="62473" name="Text Box 9"/>
          <p:cNvSpPr txBox="1">
            <a:spLocks noChangeArrowheads="1"/>
          </p:cNvSpPr>
          <p:nvPr/>
        </p:nvSpPr>
        <p:spPr bwMode="auto">
          <a:xfrm>
            <a:off x="3657600" y="4267200"/>
            <a:ext cx="2282552"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r>
              <a:rPr lang="es-ES">
                <a:solidFill>
                  <a:srgbClr val="000099"/>
                </a:solidFill>
                <a:latin typeface="+mn-lt"/>
              </a:rPr>
              <a:t>immunomodulador</a:t>
            </a:r>
          </a:p>
        </p:txBody>
      </p:sp>
      <p:sp>
        <p:nvSpPr>
          <p:cNvPr id="62474" name="Text Box 10"/>
          <p:cNvSpPr txBox="1">
            <a:spLocks noChangeArrowheads="1"/>
          </p:cNvSpPr>
          <p:nvPr/>
        </p:nvSpPr>
        <p:spPr bwMode="auto">
          <a:xfrm>
            <a:off x="3657600" y="4800600"/>
            <a:ext cx="1706488"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r>
              <a:rPr lang="es-ES">
                <a:solidFill>
                  <a:srgbClr val="000099"/>
                </a:solidFill>
                <a:latin typeface="+mn-lt"/>
              </a:rPr>
              <a:t>antiinflamatori</a:t>
            </a:r>
          </a:p>
        </p:txBody>
      </p:sp>
      <p:sp>
        <p:nvSpPr>
          <p:cNvPr id="62475" name="Text Box 11"/>
          <p:cNvSpPr txBox="1">
            <a:spLocks noChangeArrowheads="1"/>
          </p:cNvSpPr>
          <p:nvPr/>
        </p:nvSpPr>
        <p:spPr bwMode="auto">
          <a:xfrm>
            <a:off x="3657601" y="5257800"/>
            <a:ext cx="2786607"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r>
              <a:rPr lang="es-ES">
                <a:solidFill>
                  <a:srgbClr val="000099"/>
                </a:solidFill>
                <a:latin typeface="+mn-lt"/>
              </a:rPr>
              <a:t>analgèsica, antiinflamatòria</a:t>
            </a:r>
          </a:p>
        </p:txBody>
      </p:sp>
      <p:sp>
        <p:nvSpPr>
          <p:cNvPr id="62476" name="Text Box 12"/>
          <p:cNvSpPr txBox="1">
            <a:spLocks noChangeArrowheads="1"/>
          </p:cNvSpPr>
          <p:nvPr/>
        </p:nvSpPr>
        <p:spPr bwMode="auto">
          <a:xfrm>
            <a:off x="3657600" y="5715000"/>
            <a:ext cx="1274440"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r>
              <a:rPr lang="es-ES">
                <a:solidFill>
                  <a:srgbClr val="000099"/>
                </a:solidFill>
                <a:latin typeface="+mn-lt"/>
              </a:rPr>
              <a:t>antibiòtics</a:t>
            </a:r>
          </a:p>
        </p:txBody>
      </p:sp>
      <p:sp>
        <p:nvSpPr>
          <p:cNvPr id="62477" name="Text Box 13"/>
          <p:cNvSpPr txBox="1">
            <a:spLocks noChangeArrowheads="1"/>
          </p:cNvSpPr>
          <p:nvPr/>
        </p:nvSpPr>
        <p:spPr bwMode="auto">
          <a:xfrm>
            <a:off x="990601" y="4800600"/>
            <a:ext cx="1997224"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r>
              <a:rPr lang="es-ES">
                <a:solidFill>
                  <a:srgbClr val="000099"/>
                </a:solidFill>
                <a:latin typeface="+mn-lt"/>
              </a:rPr>
              <a:t>Cannabinocromèn</a:t>
            </a:r>
          </a:p>
        </p:txBody>
      </p:sp>
      <p:sp>
        <p:nvSpPr>
          <p:cNvPr id="62478" name="Text Box 14"/>
          <p:cNvSpPr txBox="1">
            <a:spLocks noChangeArrowheads="1"/>
          </p:cNvSpPr>
          <p:nvPr/>
        </p:nvSpPr>
        <p:spPr bwMode="auto">
          <a:xfrm>
            <a:off x="990601" y="5257800"/>
            <a:ext cx="1709192"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r>
              <a:rPr lang="es-ES">
                <a:solidFill>
                  <a:srgbClr val="000099"/>
                </a:solidFill>
                <a:latin typeface="+mn-lt"/>
              </a:rPr>
              <a:t>Cannabiflavina</a:t>
            </a:r>
          </a:p>
        </p:txBody>
      </p:sp>
      <p:sp>
        <p:nvSpPr>
          <p:cNvPr id="62479" name="Text Box 15"/>
          <p:cNvSpPr txBox="1">
            <a:spLocks noChangeArrowheads="1"/>
          </p:cNvSpPr>
          <p:nvPr/>
        </p:nvSpPr>
        <p:spPr bwMode="auto">
          <a:xfrm>
            <a:off x="990600" y="5715000"/>
            <a:ext cx="2141240" cy="369332"/>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r>
              <a:rPr lang="es-ES">
                <a:solidFill>
                  <a:srgbClr val="000099"/>
                </a:solidFill>
                <a:latin typeface="+mn-lt"/>
              </a:rPr>
              <a:t>Derivats espermina</a:t>
            </a:r>
          </a:p>
        </p:txBody>
      </p:sp>
      <p:sp>
        <p:nvSpPr>
          <p:cNvPr id="62480" name="Text Box 16"/>
          <p:cNvSpPr txBox="1">
            <a:spLocks noChangeArrowheads="1"/>
          </p:cNvSpPr>
          <p:nvPr/>
        </p:nvSpPr>
        <p:spPr bwMode="auto">
          <a:xfrm>
            <a:off x="7308304" y="5029200"/>
            <a:ext cx="457200" cy="457200"/>
          </a:xfrm>
          <a:prstGeom prst="rect">
            <a:avLst/>
          </a:prstGeom>
          <a:solidFill>
            <a:schemeClr val="bg1">
              <a:lumMod val="85000"/>
            </a:schemeClr>
          </a:solidFill>
          <a:ln w="12700">
            <a:noFill/>
            <a:miter lim="800000"/>
            <a:headEnd type="none" w="sm" len="sm"/>
            <a:tailEnd type="none" w="sm" len="sm"/>
          </a:ln>
          <a:effectLst/>
        </p:spPr>
        <p:txBody>
          <a:bodyPr>
            <a:spAutoFit/>
          </a:bodyPr>
          <a:lstStyle/>
          <a:p>
            <a:pPr algn="ctr" defTabSz="762000">
              <a:spcBef>
                <a:spcPct val="50000"/>
              </a:spcBef>
            </a:pPr>
            <a:r>
              <a:rPr lang="es-ES" b="1">
                <a:solidFill>
                  <a:srgbClr val="000099"/>
                </a:solidFill>
                <a:latin typeface="+mn-lt"/>
              </a:rPr>
              <a:t> </a:t>
            </a:r>
            <a:r>
              <a:rPr lang="es-ES" b="1">
                <a:solidFill>
                  <a:srgbClr val="000099"/>
                </a:solidFill>
                <a:latin typeface="+mn-lt"/>
                <a:cs typeface="Times New Roman" pitchFamily="18" charset="0"/>
              </a:rPr>
              <a:t>–</a:t>
            </a:r>
          </a:p>
        </p:txBody>
      </p:sp>
      <p:sp>
        <p:nvSpPr>
          <p:cNvPr id="62482" name="Text Box 18"/>
          <p:cNvSpPr txBox="1">
            <a:spLocks noChangeArrowheads="1"/>
          </p:cNvSpPr>
          <p:nvPr/>
        </p:nvSpPr>
        <p:spPr bwMode="auto">
          <a:xfrm>
            <a:off x="3635896" y="2128905"/>
            <a:ext cx="2088232" cy="1588127"/>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indent="93663" defTabSz="762000">
              <a:lnSpc>
                <a:spcPct val="120000"/>
              </a:lnSpc>
              <a:spcBef>
                <a:spcPct val="20000"/>
              </a:spcBef>
              <a:tabLst>
                <a:tab pos="177800" algn="l"/>
              </a:tabLst>
            </a:pPr>
            <a:r>
              <a:rPr lang="ca-ES" dirty="0" smtClean="0">
                <a:solidFill>
                  <a:srgbClr val="000099"/>
                </a:solidFill>
                <a:latin typeface="+mn-lt"/>
                <a:sym typeface="Symbol" pitchFamily="18" charset="2"/>
              </a:rPr>
              <a:t>antiinflamatoris</a:t>
            </a:r>
            <a:endParaRPr lang="ca-ES" dirty="0">
              <a:solidFill>
                <a:srgbClr val="000099"/>
              </a:solidFill>
              <a:latin typeface="+mn-lt"/>
              <a:sym typeface="Symbol" pitchFamily="18" charset="2"/>
            </a:endParaRPr>
          </a:p>
          <a:p>
            <a:pPr indent="93663" defTabSz="762000">
              <a:lnSpc>
                <a:spcPct val="120000"/>
              </a:lnSpc>
              <a:spcBef>
                <a:spcPct val="20000"/>
              </a:spcBef>
              <a:tabLst>
                <a:tab pos="177800" algn="l"/>
              </a:tabLst>
            </a:pPr>
            <a:r>
              <a:rPr lang="ca-ES" dirty="0" smtClean="0">
                <a:solidFill>
                  <a:srgbClr val="000099"/>
                </a:solidFill>
                <a:latin typeface="+mn-lt"/>
                <a:sym typeface="Symbol" pitchFamily="18" charset="2"/>
              </a:rPr>
              <a:t>analgèsics</a:t>
            </a:r>
            <a:endParaRPr lang="ca-ES" dirty="0">
              <a:solidFill>
                <a:srgbClr val="000099"/>
              </a:solidFill>
              <a:latin typeface="+mn-lt"/>
              <a:sym typeface="Symbol" pitchFamily="18" charset="2"/>
            </a:endParaRPr>
          </a:p>
          <a:p>
            <a:pPr indent="93663" defTabSz="762000">
              <a:lnSpc>
                <a:spcPct val="120000"/>
              </a:lnSpc>
              <a:spcBef>
                <a:spcPct val="20000"/>
              </a:spcBef>
              <a:tabLst>
                <a:tab pos="177800" algn="l"/>
              </a:tabLst>
            </a:pPr>
            <a:r>
              <a:rPr lang="ca-ES" dirty="0" smtClean="0">
                <a:solidFill>
                  <a:srgbClr val="000099"/>
                </a:solidFill>
                <a:latin typeface="+mn-lt"/>
                <a:sym typeface="Symbol" pitchFamily="18" charset="2"/>
              </a:rPr>
              <a:t>antiemètics</a:t>
            </a:r>
            <a:endParaRPr lang="ca-ES" dirty="0">
              <a:solidFill>
                <a:srgbClr val="000099"/>
              </a:solidFill>
              <a:latin typeface="+mn-lt"/>
              <a:sym typeface="Symbol" pitchFamily="18" charset="2"/>
            </a:endParaRPr>
          </a:p>
          <a:p>
            <a:pPr indent="93663" defTabSz="762000">
              <a:lnSpc>
                <a:spcPct val="120000"/>
              </a:lnSpc>
              <a:spcBef>
                <a:spcPct val="20000"/>
              </a:spcBef>
              <a:tabLst>
                <a:tab pos="177800" algn="l"/>
              </a:tabLst>
            </a:pPr>
            <a:r>
              <a:rPr lang="ca-ES" dirty="0" smtClean="0">
                <a:solidFill>
                  <a:srgbClr val="000099"/>
                </a:solidFill>
                <a:latin typeface="+mn-lt"/>
                <a:sym typeface="Symbol" pitchFamily="18" charset="2"/>
              </a:rPr>
              <a:t>antiepilèptics</a:t>
            </a:r>
            <a:endParaRPr lang="es-ES" dirty="0">
              <a:solidFill>
                <a:srgbClr val="000099"/>
              </a:solidFill>
              <a:latin typeface="+mn-lt"/>
            </a:endParaRPr>
          </a:p>
        </p:txBody>
      </p:sp>
      <p:sp>
        <p:nvSpPr>
          <p:cNvPr id="62483" name="AutoShape 19"/>
          <p:cNvSpPr>
            <a:spLocks/>
          </p:cNvSpPr>
          <p:nvPr/>
        </p:nvSpPr>
        <p:spPr bwMode="auto">
          <a:xfrm>
            <a:off x="3124200" y="2127250"/>
            <a:ext cx="76200" cy="1524000"/>
          </a:xfrm>
          <a:prstGeom prst="rightBrace">
            <a:avLst>
              <a:gd name="adj1" fmla="val 166667"/>
              <a:gd name="adj2" fmla="val 50000"/>
            </a:avLst>
          </a:prstGeom>
          <a:solidFill>
            <a:schemeClr val="bg1">
              <a:lumMod val="85000"/>
            </a:schemeClr>
          </a:solidFill>
          <a:ln w="28575">
            <a:solidFill>
              <a:srgbClr val="000099"/>
            </a:solidFill>
            <a:round/>
            <a:headEnd type="none" w="sm" len="sm"/>
            <a:tailEnd type="none" w="sm" len="sm"/>
          </a:ln>
          <a:effectLst/>
        </p:spPr>
        <p:txBody>
          <a:bodyPr wrap="none" anchor="ctr"/>
          <a:lstStyle/>
          <a:p>
            <a:endParaRPr lang="ca-ES">
              <a:latin typeface="+mn-lt"/>
            </a:endParaRPr>
          </a:p>
        </p:txBody>
      </p:sp>
      <p:sp>
        <p:nvSpPr>
          <p:cNvPr id="62484" name="AutoShape 20"/>
          <p:cNvSpPr>
            <a:spLocks/>
          </p:cNvSpPr>
          <p:nvPr/>
        </p:nvSpPr>
        <p:spPr bwMode="auto">
          <a:xfrm>
            <a:off x="7092280" y="4343400"/>
            <a:ext cx="76200" cy="1905000"/>
          </a:xfrm>
          <a:prstGeom prst="rightBrace">
            <a:avLst>
              <a:gd name="adj1" fmla="val 208333"/>
              <a:gd name="adj2" fmla="val 50000"/>
            </a:avLst>
          </a:prstGeom>
          <a:solidFill>
            <a:schemeClr val="bg1">
              <a:lumMod val="85000"/>
            </a:schemeClr>
          </a:solidFill>
          <a:ln w="28575">
            <a:solidFill>
              <a:srgbClr val="000099"/>
            </a:solidFill>
            <a:round/>
            <a:headEnd type="none" w="sm" len="sm"/>
            <a:tailEnd type="none" w="sm" len="sm"/>
          </a:ln>
          <a:effectLst/>
        </p:spPr>
        <p:txBody>
          <a:bodyPr wrap="none" anchor="ctr"/>
          <a:lstStyle/>
          <a:p>
            <a:endParaRPr lang="ca-ES">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4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24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24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24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24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24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24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24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624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62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autoUpdateAnimBg="0"/>
      <p:bldP spid="62469" grpId="0" animBg="1" autoUpdateAnimBg="0"/>
      <p:bldP spid="62470" grpId="0" animBg="1" autoUpdateAnimBg="0"/>
      <p:bldP spid="62471" grpId="0" animBg="1" autoUpdateAnimBg="0"/>
      <p:bldP spid="62472" grpId="0" animBg="1" autoUpdateAnimBg="0"/>
      <p:bldP spid="62473" grpId="0" animBg="1" autoUpdateAnimBg="0"/>
      <p:bldP spid="62474" grpId="0" animBg="1" autoUpdateAnimBg="0"/>
      <p:bldP spid="62475" grpId="0" animBg="1" autoUpdateAnimBg="0"/>
      <p:bldP spid="62476" grpId="0" animBg="1" autoUpdateAnimBg="0"/>
      <p:bldP spid="62477" grpId="0" animBg="1" autoUpdateAnimBg="0"/>
      <p:bldP spid="62478" grpId="0" animBg="1" autoUpdateAnimBg="0"/>
      <p:bldP spid="62479" grpId="0" animBg="1" autoUpdateAnimBg="0"/>
      <p:bldP spid="62480" grpId="0" animBg="1" autoUpdateAnimBg="0"/>
      <p:bldP spid="62482" grpId="0" animBg="1" autoUpdateAnimBg="0"/>
      <p:bldP spid="62483" grpId="0" animBg="1"/>
      <p:bldP spid="624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514600" y="1772816"/>
            <a:ext cx="4433664" cy="2692896"/>
          </a:xfrm>
          <a:solidFill>
            <a:schemeClr val="bg1">
              <a:lumMod val="85000"/>
            </a:schemeClr>
          </a:solidFill>
        </p:spPr>
        <p:txBody>
          <a:bodyPr>
            <a:normAutofit fontScale="85000" lnSpcReduction="20000"/>
          </a:bodyPr>
          <a:lstStyle/>
          <a:p>
            <a:pPr marL="609600" indent="-609600" defTabSz="914400">
              <a:lnSpc>
                <a:spcPct val="170000"/>
              </a:lnSpc>
              <a:buFontTx/>
              <a:buNone/>
            </a:pPr>
            <a:r>
              <a:rPr lang="ca-ES" sz="2400" dirty="0" smtClean="0">
                <a:solidFill>
                  <a:srgbClr val="000099"/>
                </a:solidFill>
              </a:rPr>
              <a:t>Què és el cànnabis o marihuana</a:t>
            </a:r>
          </a:p>
          <a:p>
            <a:pPr marL="609600" indent="-609600" defTabSz="914400">
              <a:lnSpc>
                <a:spcPct val="170000"/>
              </a:lnSpc>
              <a:buFontTx/>
              <a:buNone/>
            </a:pPr>
            <a:r>
              <a:rPr lang="ca-ES" sz="2400" dirty="0" smtClean="0">
                <a:solidFill>
                  <a:srgbClr val="000099"/>
                </a:solidFill>
              </a:rPr>
              <a:t>Sistema </a:t>
            </a:r>
            <a:r>
              <a:rPr lang="ca-ES" sz="2400" dirty="0">
                <a:solidFill>
                  <a:srgbClr val="000099"/>
                </a:solidFill>
              </a:rPr>
              <a:t>cannabinoide</a:t>
            </a:r>
          </a:p>
          <a:p>
            <a:pPr marL="609600" indent="-609600" defTabSz="914400">
              <a:lnSpc>
                <a:spcPct val="170000"/>
              </a:lnSpc>
              <a:buFontTx/>
              <a:buNone/>
            </a:pPr>
            <a:r>
              <a:rPr lang="ca-ES" sz="2400" dirty="0" smtClean="0">
                <a:solidFill>
                  <a:srgbClr val="000099"/>
                </a:solidFill>
              </a:rPr>
              <a:t>Vies d’administració i pas per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Efectes sobre l’organisme</a:t>
            </a:r>
            <a:endParaRPr lang="ca-ES" sz="2400" dirty="0">
              <a:solidFill>
                <a:srgbClr val="000099"/>
              </a:solidFill>
            </a:endParaRPr>
          </a:p>
          <a:p>
            <a:pPr marL="609600" indent="-609600" defTabSz="914400">
              <a:lnSpc>
                <a:spcPct val="170000"/>
              </a:lnSpc>
              <a:buFontTx/>
              <a:buNone/>
            </a:pPr>
            <a:r>
              <a:rPr lang="ca-ES" sz="2400" dirty="0" smtClean="0">
                <a:solidFill>
                  <a:srgbClr val="000099"/>
                </a:solidFill>
              </a:rPr>
              <a:t>L’experiència recent als EUA</a:t>
            </a:r>
            <a:endParaRPr lang="ca-ES" sz="2400" dirty="0">
              <a:solidFill>
                <a:srgbClr val="000099"/>
              </a:solidFill>
            </a:endParaRPr>
          </a:p>
        </p:txBody>
      </p:sp>
      <p:sp>
        <p:nvSpPr>
          <p:cNvPr id="54275" name="Line 3"/>
          <p:cNvSpPr>
            <a:spLocks noChangeShapeType="1"/>
          </p:cNvSpPr>
          <p:nvPr/>
        </p:nvSpPr>
        <p:spPr bwMode="auto">
          <a:xfrm>
            <a:off x="1889448" y="2564904"/>
            <a:ext cx="594320" cy="0"/>
          </a:xfrm>
          <a:prstGeom prst="line">
            <a:avLst/>
          </a:prstGeom>
          <a:noFill/>
          <a:ln w="38100">
            <a:solidFill>
              <a:srgbClr val="000099"/>
            </a:solidFill>
            <a:round/>
            <a:headEnd type="none" w="sm" len="sm"/>
            <a:tailEnd type="triangle" w="sm" len="sm"/>
          </a:ln>
          <a:effectLst/>
        </p:spPr>
        <p:txBody>
          <a:bodyPr/>
          <a:lstStyle/>
          <a:p>
            <a:endParaRPr lang="ca-ES" dirty="0"/>
          </a:p>
        </p:txBody>
      </p:sp>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logoicf\Logo_ficf.gif"/>
          <p:cNvPicPr>
            <a:picLocks noChangeAspect="1" noChangeArrowheads="1"/>
          </p:cNvPicPr>
          <p:nvPr/>
        </p:nvPicPr>
        <p:blipFill>
          <a:blip r:embed="rId3"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6" name="Picture 2" descr="C:\Users\joan-ramon\Spark\user\joan-ramon@w3.icf.uab.cat\downloads\oms.png"/>
          <p:cNvPicPr>
            <a:picLocks noChangeAspect="1" noChangeArrowheads="1"/>
          </p:cNvPicPr>
          <p:nvPr/>
        </p:nvPicPr>
        <p:blipFill>
          <a:blip r:embed="rId4" cstate="print"/>
          <a:srcRect/>
          <a:stretch>
            <a:fillRect/>
          </a:stretch>
        </p:blipFill>
        <p:spPr bwMode="auto">
          <a:xfrm>
            <a:off x="654521" y="5867573"/>
            <a:ext cx="6149727" cy="729779"/>
          </a:xfrm>
          <a:prstGeom prst="rect">
            <a:avLst/>
          </a:prstGeom>
          <a:noFill/>
        </p:spPr>
      </p:pic>
      <p:pic>
        <p:nvPicPr>
          <p:cNvPr id="64514" name="Picture 2" descr="CB1-2"/>
          <p:cNvPicPr>
            <a:picLocks noChangeAspect="1" noChangeArrowheads="1"/>
          </p:cNvPicPr>
          <p:nvPr/>
        </p:nvPicPr>
        <p:blipFill>
          <a:blip r:embed="rId5" cstate="print"/>
          <a:srcRect/>
          <a:stretch>
            <a:fillRect/>
          </a:stretch>
        </p:blipFill>
        <p:spPr bwMode="auto">
          <a:xfrm>
            <a:off x="2032000" y="1287015"/>
            <a:ext cx="5435600" cy="3314700"/>
          </a:xfrm>
          <a:prstGeom prst="rect">
            <a:avLst/>
          </a:prstGeom>
          <a:noFill/>
        </p:spPr>
      </p:pic>
      <p:sp>
        <p:nvSpPr>
          <p:cNvPr id="64515" name="Text Box 3"/>
          <p:cNvSpPr txBox="1">
            <a:spLocks noChangeArrowheads="1"/>
          </p:cNvSpPr>
          <p:nvPr/>
        </p:nvSpPr>
        <p:spPr bwMode="auto">
          <a:xfrm>
            <a:off x="1691680" y="4716016"/>
            <a:ext cx="6042992" cy="1532727"/>
          </a:xfrm>
          <a:prstGeom prst="rect">
            <a:avLst/>
          </a:prstGeom>
          <a:solidFill>
            <a:schemeClr val="bg1">
              <a:lumMod val="85000"/>
            </a:schemeClr>
          </a:solidFill>
          <a:ln w="9525">
            <a:noFill/>
            <a:miter lim="800000"/>
            <a:headEnd/>
            <a:tailEnd/>
          </a:ln>
          <a:effectLst/>
        </p:spPr>
        <p:txBody>
          <a:bodyPr wrap="square">
            <a:spAutoFit/>
          </a:bodyPr>
          <a:lstStyle/>
          <a:p>
            <a:pPr marL="290513" indent="-290513">
              <a:lnSpc>
                <a:spcPct val="120000"/>
              </a:lnSpc>
              <a:spcBef>
                <a:spcPct val="20000"/>
              </a:spcBef>
              <a:buFontTx/>
              <a:buChar char="•"/>
            </a:pPr>
            <a:r>
              <a:rPr lang="ca-ES" dirty="0" smtClean="0">
                <a:solidFill>
                  <a:srgbClr val="000099"/>
                </a:solidFill>
                <a:latin typeface="+mn-lt"/>
              </a:rPr>
              <a:t>1990: CB1 (SNC)</a:t>
            </a:r>
          </a:p>
          <a:p>
            <a:pPr marL="290513" indent="-290513">
              <a:lnSpc>
                <a:spcPct val="120000"/>
              </a:lnSpc>
              <a:spcBef>
                <a:spcPct val="20000"/>
              </a:spcBef>
              <a:buFontTx/>
              <a:buChar char="•"/>
            </a:pPr>
            <a:r>
              <a:rPr lang="ca-ES" dirty="0" smtClean="0">
                <a:solidFill>
                  <a:srgbClr val="000099"/>
                </a:solidFill>
                <a:latin typeface="+mn-lt"/>
              </a:rPr>
              <a:t>1993: CB2 (sistema immunitari)</a:t>
            </a:r>
          </a:p>
          <a:p>
            <a:pPr marL="290513" indent="-290513">
              <a:lnSpc>
                <a:spcPct val="120000"/>
              </a:lnSpc>
              <a:spcBef>
                <a:spcPct val="20000"/>
              </a:spcBef>
              <a:buFontTx/>
              <a:buChar char="•"/>
            </a:pPr>
            <a:r>
              <a:rPr lang="ca-ES" dirty="0" smtClean="0">
                <a:solidFill>
                  <a:srgbClr val="000099"/>
                </a:solidFill>
                <a:latin typeface="+mn-lt"/>
              </a:rPr>
              <a:t>2000</a:t>
            </a:r>
            <a:r>
              <a:rPr lang="ca-ES" dirty="0">
                <a:solidFill>
                  <a:srgbClr val="000099"/>
                </a:solidFill>
                <a:latin typeface="+mn-lt"/>
              </a:rPr>
              <a:t>: </a:t>
            </a:r>
            <a:r>
              <a:rPr lang="ca-ES" dirty="0" smtClean="0">
                <a:solidFill>
                  <a:srgbClr val="000099"/>
                </a:solidFill>
              </a:rPr>
              <a:t>Descripció del receptor, amb 7</a:t>
            </a:r>
            <a:r>
              <a:rPr lang="ca-ES" dirty="0" smtClean="0">
                <a:solidFill>
                  <a:srgbClr val="000099"/>
                </a:solidFill>
                <a:latin typeface="+mn-lt"/>
              </a:rPr>
              <a:t> </a:t>
            </a:r>
            <a:r>
              <a:rPr lang="ca-ES" dirty="0">
                <a:solidFill>
                  <a:srgbClr val="000099"/>
                </a:solidFill>
                <a:latin typeface="+mn-lt"/>
              </a:rPr>
              <a:t>segments acoblats a la proteïna </a:t>
            </a:r>
            <a:r>
              <a:rPr lang="ca-ES" dirty="0" smtClean="0">
                <a:solidFill>
                  <a:srgbClr val="000099"/>
                </a:solidFill>
                <a:latin typeface="+mn-lt"/>
              </a:rPr>
              <a:t>G</a:t>
            </a:r>
            <a:endParaRPr lang="ca-ES" dirty="0">
              <a:solidFill>
                <a:srgbClr val="000099"/>
              </a:solidFill>
              <a:latin typeface="+mn-lt"/>
            </a:endParaRPr>
          </a:p>
        </p:txBody>
      </p:sp>
      <p:sp>
        <p:nvSpPr>
          <p:cNvPr id="64516" name="Text Box 4"/>
          <p:cNvSpPr txBox="1">
            <a:spLocks noChangeArrowheads="1"/>
          </p:cNvSpPr>
          <p:nvPr/>
        </p:nvSpPr>
        <p:spPr bwMode="auto">
          <a:xfrm>
            <a:off x="2008088" y="617315"/>
            <a:ext cx="5156200" cy="579437"/>
          </a:xfrm>
          <a:prstGeom prst="rect">
            <a:avLst/>
          </a:prstGeom>
          <a:solidFill>
            <a:schemeClr val="bg1"/>
          </a:solidFill>
          <a:ln w="9525">
            <a:noFill/>
            <a:miter lim="800000"/>
            <a:headEnd/>
            <a:tailEnd/>
          </a:ln>
          <a:effectLst/>
        </p:spPr>
        <p:txBody>
          <a:bodyPr>
            <a:spAutoFit/>
          </a:bodyPr>
          <a:lstStyle/>
          <a:p>
            <a:pPr algn="ctr"/>
            <a:r>
              <a:rPr lang="ca-ES" sz="3200" dirty="0" smtClean="0">
                <a:solidFill>
                  <a:srgbClr val="000099"/>
                </a:solidFill>
                <a:latin typeface="+mn-lt"/>
              </a:rPr>
              <a:t>Receptors cannabinoides</a:t>
            </a:r>
            <a:endParaRPr lang="ca-ES" sz="3200" dirty="0">
              <a:solidFill>
                <a:srgbClr val="000099"/>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l="10890" t="22191" r="11887" b="10681"/>
          <a:stretch>
            <a:fillRect/>
          </a:stretch>
        </p:blipFill>
        <p:spPr bwMode="auto">
          <a:xfrm>
            <a:off x="1549400" y="1220559"/>
            <a:ext cx="6146800" cy="3819872"/>
          </a:xfrm>
          <a:prstGeom prst="rect">
            <a:avLst/>
          </a:prstGeom>
          <a:solidFill>
            <a:srgbClr val="00CCFF"/>
          </a:solidFill>
          <a:ln w="9525">
            <a:noFill/>
            <a:miter lim="800000"/>
            <a:headEnd/>
            <a:tailEnd/>
          </a:ln>
          <a:effectLst/>
        </p:spPr>
      </p:pic>
      <p:sp>
        <p:nvSpPr>
          <p:cNvPr id="66563" name="Text Box 3"/>
          <p:cNvSpPr txBox="1">
            <a:spLocks noChangeArrowheads="1"/>
          </p:cNvSpPr>
          <p:nvPr/>
        </p:nvSpPr>
        <p:spPr bwMode="auto">
          <a:xfrm>
            <a:off x="1475656" y="5253007"/>
            <a:ext cx="6336704" cy="1200329"/>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defTabSz="762000">
              <a:lnSpc>
                <a:spcPct val="120000"/>
              </a:lnSpc>
            </a:pPr>
            <a:r>
              <a:rPr lang="ca-ES" sz="2000" dirty="0" smtClean="0">
                <a:solidFill>
                  <a:srgbClr val="000099"/>
                </a:solidFill>
                <a:latin typeface="+mn-lt"/>
              </a:rPr>
              <a:t>Són regions implicades en funcions cognitives, memòria, ansietat, dolor, percepció visceral, coordinació motora i funcions endocrines.</a:t>
            </a:r>
            <a:endParaRPr lang="ca-ES" sz="2000" dirty="0">
              <a:solidFill>
                <a:srgbClr val="000099"/>
              </a:solidFill>
              <a:latin typeface="+mn-lt"/>
            </a:endParaRPr>
          </a:p>
        </p:txBody>
      </p:sp>
      <p:sp>
        <p:nvSpPr>
          <p:cNvPr id="4" name="Text Box 4"/>
          <p:cNvSpPr txBox="1">
            <a:spLocks noChangeArrowheads="1"/>
          </p:cNvSpPr>
          <p:nvPr/>
        </p:nvSpPr>
        <p:spPr bwMode="auto">
          <a:xfrm>
            <a:off x="1576040" y="617315"/>
            <a:ext cx="6020296" cy="584775"/>
          </a:xfrm>
          <a:prstGeom prst="rect">
            <a:avLst/>
          </a:prstGeom>
          <a:solidFill>
            <a:schemeClr val="bg1"/>
          </a:solidFill>
          <a:ln w="9525">
            <a:noFill/>
            <a:miter lim="800000"/>
            <a:headEnd/>
            <a:tailEnd/>
          </a:ln>
          <a:effectLst/>
        </p:spPr>
        <p:txBody>
          <a:bodyPr wrap="square">
            <a:spAutoFit/>
          </a:bodyPr>
          <a:lstStyle/>
          <a:p>
            <a:pPr algn="ctr"/>
            <a:r>
              <a:rPr lang="ca-ES" sz="3200" dirty="0" smtClean="0">
                <a:solidFill>
                  <a:srgbClr val="000099"/>
                </a:solidFill>
                <a:latin typeface="+mn-lt"/>
              </a:rPr>
              <a:t>Receptors cannabinoides al cervell</a:t>
            </a:r>
            <a:endParaRPr lang="ca-ES" sz="3200" dirty="0">
              <a:solidFill>
                <a:srgbClr val="000099"/>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362200" y="533400"/>
            <a:ext cx="4495800" cy="914400"/>
          </a:xfrm>
          <a:solidFill>
            <a:schemeClr val="bg1"/>
          </a:solidFill>
        </p:spPr>
        <p:txBody>
          <a:bodyPr/>
          <a:lstStyle/>
          <a:p>
            <a:r>
              <a:rPr lang="es-ES_tradnl" sz="3200">
                <a:solidFill>
                  <a:srgbClr val="000099"/>
                </a:solidFill>
              </a:rPr>
              <a:t>Altres localitzacions CB1</a:t>
            </a:r>
            <a:endParaRPr lang="ca-ES" sz="3200">
              <a:solidFill>
                <a:srgbClr val="000099"/>
              </a:solidFill>
            </a:endParaRPr>
          </a:p>
        </p:txBody>
      </p:sp>
      <p:sp>
        <p:nvSpPr>
          <p:cNvPr id="68611" name="Rectangle 3"/>
          <p:cNvSpPr>
            <a:spLocks noGrp="1" noChangeArrowheads="1"/>
          </p:cNvSpPr>
          <p:nvPr>
            <p:ph type="body" idx="1"/>
          </p:nvPr>
        </p:nvSpPr>
        <p:spPr>
          <a:xfrm>
            <a:off x="2866256" y="1676400"/>
            <a:ext cx="3289920" cy="4200872"/>
          </a:xfrm>
          <a:solidFill>
            <a:schemeClr val="bg1">
              <a:lumMod val="85000"/>
            </a:schemeClr>
          </a:solidFill>
        </p:spPr>
        <p:txBody>
          <a:bodyPr>
            <a:normAutofit/>
          </a:bodyPr>
          <a:lstStyle/>
          <a:p>
            <a:pPr marL="539750" lvl="1" indent="-357188" defTabSz="914400"/>
            <a:r>
              <a:rPr lang="ca-ES" sz="2000" dirty="0">
                <a:solidFill>
                  <a:srgbClr val="000099"/>
                </a:solidFill>
              </a:rPr>
              <a:t>Sistema nerviós perifèric</a:t>
            </a:r>
          </a:p>
          <a:p>
            <a:pPr marL="539750" lvl="1" indent="-357188" defTabSz="914400"/>
            <a:r>
              <a:rPr lang="ca-ES" sz="2000" dirty="0">
                <a:solidFill>
                  <a:srgbClr val="000099"/>
                </a:solidFill>
              </a:rPr>
              <a:t>Retina</a:t>
            </a:r>
          </a:p>
          <a:p>
            <a:pPr marL="539750" lvl="1" indent="-357188" defTabSz="914400"/>
            <a:r>
              <a:rPr lang="ca-ES" sz="2000" dirty="0">
                <a:solidFill>
                  <a:srgbClr val="000099"/>
                </a:solidFill>
              </a:rPr>
              <a:t>Testicles</a:t>
            </a:r>
          </a:p>
          <a:p>
            <a:pPr marL="539750" lvl="1" indent="-357188" defTabSz="914400"/>
            <a:r>
              <a:rPr lang="ca-ES" sz="2000" dirty="0">
                <a:solidFill>
                  <a:srgbClr val="000099"/>
                </a:solidFill>
              </a:rPr>
              <a:t>Cor</a:t>
            </a:r>
          </a:p>
          <a:p>
            <a:pPr marL="539750" lvl="1" indent="-357188" defTabSz="914400"/>
            <a:r>
              <a:rPr lang="ca-ES" sz="2000" dirty="0">
                <a:solidFill>
                  <a:srgbClr val="000099"/>
                </a:solidFill>
              </a:rPr>
              <a:t>Budell prim</a:t>
            </a:r>
          </a:p>
          <a:p>
            <a:pPr marL="539750" lvl="1" indent="-357188" defTabSz="914400"/>
            <a:r>
              <a:rPr lang="ca-ES" sz="2000" dirty="0">
                <a:solidFill>
                  <a:srgbClr val="000099"/>
                </a:solidFill>
              </a:rPr>
              <a:t>Bufeta urinària</a:t>
            </a:r>
          </a:p>
          <a:p>
            <a:pPr marL="539750" lvl="1" indent="-357188" defTabSz="914400"/>
            <a:r>
              <a:rPr lang="ca-ES" sz="2000" dirty="0">
                <a:solidFill>
                  <a:srgbClr val="000099"/>
                </a:solidFill>
              </a:rPr>
              <a:t>Úter</a:t>
            </a:r>
          </a:p>
          <a:p>
            <a:pPr marL="539750" lvl="1" indent="-357188" defTabSz="914400"/>
            <a:r>
              <a:rPr lang="ca-ES" sz="2000" dirty="0">
                <a:solidFill>
                  <a:srgbClr val="000099"/>
                </a:solidFill>
              </a:rPr>
              <a:t>Esperma</a:t>
            </a:r>
          </a:p>
          <a:p>
            <a:pPr marL="539750" lvl="1" indent="-357188" defTabSz="914400"/>
            <a:r>
              <a:rPr lang="ca-ES" sz="2000" dirty="0">
                <a:solidFill>
                  <a:srgbClr val="000099"/>
                </a:solidFill>
              </a:rPr>
              <a:t>Amígdales</a:t>
            </a:r>
          </a:p>
          <a:p>
            <a:pPr marL="539750" lvl="1" indent="-357188" defTabSz="914400"/>
            <a:r>
              <a:rPr lang="ca-ES" sz="2000" dirty="0">
                <a:solidFill>
                  <a:srgbClr val="000099"/>
                </a:solidFill>
              </a:rPr>
              <a:t>Timus</a:t>
            </a:r>
          </a:p>
          <a:p>
            <a:pPr marL="539750" lvl="1" indent="-357188" defTabSz="914400"/>
            <a:r>
              <a:rPr lang="ca-ES" sz="2000" dirty="0">
                <a:solidFill>
                  <a:srgbClr val="000099"/>
                </a:solidFill>
              </a:rPr>
              <a:t>Melsa i moll d’os</a:t>
            </a:r>
          </a:p>
        </p:txBody>
      </p:sp>
      <p:pic>
        <p:nvPicPr>
          <p:cNvPr id="4" name="Picture 7" descr="C:\logoicf\Logo_ficf.gif"/>
          <p:cNvPicPr>
            <a:picLocks noChangeAspect="1" noChangeArrowheads="1"/>
          </p:cNvPicPr>
          <p:nvPr/>
        </p:nvPicPr>
        <p:blipFill>
          <a:blip r:embed="rId2" cstate="print">
            <a:lum contrast="24000"/>
          </a:blip>
          <a:srcRect/>
          <a:stretch>
            <a:fillRect/>
          </a:stretch>
        </p:blipFill>
        <p:spPr bwMode="auto">
          <a:xfrm>
            <a:off x="7014642" y="6130835"/>
            <a:ext cx="1733822" cy="394509"/>
          </a:xfrm>
          <a:prstGeom prst="rect">
            <a:avLst/>
          </a:prstGeom>
          <a:noFill/>
          <a:ln w="12700">
            <a:noFill/>
            <a:miter lim="800000"/>
            <a:headEnd/>
            <a:tailEnd/>
          </a:ln>
        </p:spPr>
      </p:pic>
      <p:pic>
        <p:nvPicPr>
          <p:cNvPr id="5" name="Picture 2" descr="C:\Users\joan-ramon\Spark\user\joan-ramon@w3.icf.uab.cat\downloads\oms.png"/>
          <p:cNvPicPr>
            <a:picLocks noChangeAspect="1" noChangeArrowheads="1"/>
          </p:cNvPicPr>
          <p:nvPr/>
        </p:nvPicPr>
        <p:blipFill>
          <a:blip r:embed="rId3" cstate="print"/>
          <a:srcRect/>
          <a:stretch>
            <a:fillRect/>
          </a:stretch>
        </p:blipFill>
        <p:spPr bwMode="auto">
          <a:xfrm>
            <a:off x="654521" y="5867573"/>
            <a:ext cx="6149727" cy="72977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1841</Words>
  <Application>Microsoft Office PowerPoint</Application>
  <PresentationFormat>Presentación en pantalla (4:3)</PresentationFormat>
  <Paragraphs>345</Paragraphs>
  <Slides>38</Slides>
  <Notes>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0" baseType="lpstr">
      <vt:lpstr>Tema de Office</vt:lpstr>
      <vt:lpstr>Fotografía de Photo Editor</vt:lpstr>
      <vt:lpstr>Presentación de PowerPoint</vt:lpstr>
      <vt:lpstr>Presentación de PowerPoint</vt:lpstr>
      <vt:lpstr>Composició de la marihuana</vt:lpstr>
      <vt:lpstr>Presentación de PowerPoint</vt:lpstr>
      <vt:lpstr>Efectes farmacològics</vt:lpstr>
      <vt:lpstr>Presentación de PowerPoint</vt:lpstr>
      <vt:lpstr>Presentación de PowerPoint</vt:lpstr>
      <vt:lpstr>Presentación de PowerPoint</vt:lpstr>
      <vt:lpstr>Altres localitzacions CB1</vt:lpstr>
      <vt:lpstr>Cannabinoides endògens</vt:lpstr>
      <vt:lpstr>Funcions del sistema cannabinoide</vt:lpstr>
      <vt:lpstr>Funcions del sistema cannabinoide Investigacions recents</vt:lpstr>
      <vt:lpstr>Presentación de PowerPoint</vt:lpstr>
      <vt:lpstr>Pas per l’organisme</vt:lpstr>
      <vt:lpstr>Pas per l’organisme</vt:lpstr>
      <vt:lpstr>Pas per l’organisme</vt:lpstr>
      <vt:lpstr>Pas per l’organisme</vt:lpstr>
      <vt:lpstr>Presentación de PowerPoint</vt:lpstr>
      <vt:lpstr>Efectes del cànnabis sobre l’organisme</vt:lpstr>
      <vt:lpstr>Presentación de PowerPoint</vt:lpstr>
      <vt:lpstr>Presentación de PowerPoint</vt:lpstr>
      <vt:lpstr>Presentación de PowerPoint</vt:lpstr>
      <vt:lpstr>Presentación de PowerPoint</vt:lpstr>
      <vt:lpstr>Presentación de PowerPoint</vt:lpstr>
      <vt:lpstr>Efectes crònics</vt:lpstr>
      <vt:lpstr>Precaucions</vt:lpstr>
      <vt:lpstr>Ús mèdic del cànnabis (resum)</vt:lpstr>
      <vt:lpstr>Presentación de PowerPoint</vt:lpstr>
      <vt:lpstr>Experiència (publicada) a Catalunya</vt:lpstr>
      <vt:lpstr>Experiència (publicada) a Catalunya</vt:lpstr>
      <vt:lpstr>Joves i símptomes psicòtics</vt:lpstr>
      <vt:lpstr>Joves i símptomes psicòtics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Joan-Ramon</dc:creator>
  <cp:lastModifiedBy>Usuari Presentacions</cp:lastModifiedBy>
  <cp:revision>59</cp:revision>
  <dcterms:created xsi:type="dcterms:W3CDTF">2016-10-16T17:51:30Z</dcterms:created>
  <dcterms:modified xsi:type="dcterms:W3CDTF">2016-10-17T13:12:51Z</dcterms:modified>
</cp:coreProperties>
</file>