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notesSlides/notesSlide7.xml" ContentType="application/vnd.openxmlformats-officedocument.presentationml.notesSlide+xml"/>
  <Override PartName="/ppt/charts/chart7.xml" ContentType="application/vnd.openxmlformats-officedocument.drawingml.chart+xml"/>
  <Override PartName="/ppt/notesSlides/notesSlide8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9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sldIdLst>
    <p:sldId id="271" r:id="rId2"/>
    <p:sldId id="257" r:id="rId3"/>
    <p:sldId id="258" r:id="rId4"/>
    <p:sldId id="262" r:id="rId5"/>
    <p:sldId id="260" r:id="rId6"/>
    <p:sldId id="261" r:id="rId7"/>
    <p:sldId id="263" r:id="rId8"/>
    <p:sldId id="264" r:id="rId9"/>
    <p:sldId id="265" r:id="rId10"/>
    <p:sldId id="267" r:id="rId11"/>
    <p:sldId id="270" r:id="rId12"/>
    <p:sldId id="269" r:id="rId13"/>
    <p:sldId id="266" r:id="rId14"/>
    <p:sldId id="268" r:id="rId15"/>
    <p:sldId id="272" r:id="rId16"/>
    <p:sldId id="273" r:id="rId17"/>
  </p:sldIdLst>
  <p:sldSz cx="9144000" cy="6858000" type="screen4x3"/>
  <p:notesSz cx="6797675" cy="9926638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 mitjà 2 - èmfasi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Estil clar 2 - èmfasi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Estil clar 3 - èmfasi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Ocupats%20nivell%20formatiu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1%20Dades%20EPA%202013%20President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1%20Dades%20EPA%202013%20President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Dades%20President%202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Mis%20documentos\Dropbox\140117%20Parlament%20compareixen&#231;a\EPA%20Atur%20de%20llarga%20durada%20genere%202005_2013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dministrador.JMRANE\Configuraci&#243;n%20local\Archivos%20temporales%20de%20Internet\Content.Outlook\LGLOQ5X5\Taxa%20d'atur%20President%202005%20i%2020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a-ES" noProof="0" dirty="0" smtClean="0"/>
              <a:t>Evolució PIB i Ocupació</a:t>
            </a:r>
            <a:endParaRPr lang="ca-ES" noProof="0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'1. PIB i ocupació'!$L$5</c:f>
              <c:strCache>
                <c:ptCount val="1"/>
                <c:pt idx="0">
                  <c:v>Variació PIB a preus corrents (%)</c:v>
                </c:pt>
              </c:strCache>
            </c:strRef>
          </c:tx>
          <c:spPr>
            <a:ln w="25400"/>
          </c:spPr>
          <c:marker>
            <c:symbol val="none"/>
          </c:marker>
          <c:cat>
            <c:strRef>
              <c:f>'1. PIB i ocupació'!$K$6:$K$19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'1. PIB i ocupació'!$L$6:$L$19</c:f>
              <c:numCache>
                <c:formatCode>0.0</c:formatCode>
                <c:ptCount val="14"/>
                <c:pt idx="1">
                  <c:v>7.45993285189408</c:v>
                </c:pt>
                <c:pt idx="2">
                  <c:v>6.4763575002394935</c:v>
                </c:pt>
                <c:pt idx="3">
                  <c:v>7.6264031336073854</c:v>
                </c:pt>
                <c:pt idx="4">
                  <c:v>7.7277228359418304</c:v>
                </c:pt>
                <c:pt idx="5">
                  <c:v>8.1648123388406155</c:v>
                </c:pt>
                <c:pt idx="6">
                  <c:v>8.4159699804100079</c:v>
                </c:pt>
                <c:pt idx="7">
                  <c:v>5.9730436818584511</c:v>
                </c:pt>
                <c:pt idx="8">
                  <c:v>2.2540717863987152</c:v>
                </c:pt>
                <c:pt idx="9">
                  <c:v>-4.0715097654231709</c:v>
                </c:pt>
                <c:pt idx="10">
                  <c:v>0.53323279112356126</c:v>
                </c:pt>
                <c:pt idx="11">
                  <c:v>1.769476170761997</c:v>
                </c:pt>
                <c:pt idx="12">
                  <c:v>-0.56760533721308493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'1. PIB i ocupació'!$M$5</c:f>
              <c:strCache>
                <c:ptCount val="1"/>
                <c:pt idx="0">
                  <c:v>Variació PIB a preus constants (%)</c:v>
                </c:pt>
              </c:strCache>
            </c:strRef>
          </c:tx>
          <c:spPr>
            <a:ln w="44450"/>
          </c:spPr>
          <c:marker>
            <c:symbol val="none"/>
          </c:marker>
          <c:dPt>
            <c:idx val="13"/>
            <c:bubble3D val="0"/>
            <c:spPr>
              <a:ln w="44450">
                <a:prstDash val="sysDash"/>
              </a:ln>
            </c:spPr>
          </c:dPt>
          <c:dLbls>
            <c:dLbl>
              <c:idx val="9"/>
              <c:layout>
                <c:manualLayout>
                  <c:x val="-2.4691358024691367E-2"/>
                  <c:y val="-9.2599077809518093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accent2">
                          <a:lumMod val="75000"/>
                        </a:schemeClr>
                      </a:solidFill>
                    </a:defRPr>
                  </a:pPr>
                  <a:endParaRPr lang="ca-E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1.6975308641975315E-2"/>
                  <c:y val="4.4896522574311828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accent2">
                          <a:lumMod val="50000"/>
                        </a:schemeClr>
                      </a:solidFill>
                    </a:defRPr>
                  </a:pPr>
                  <a:endParaRPr lang="ca-E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-4.6296296296296311E-3"/>
                  <c:y val="-8.4180979826834652E-3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accent2">
                          <a:lumMod val="75000"/>
                        </a:schemeClr>
                      </a:solidFill>
                    </a:defRPr>
                  </a:pPr>
                  <a:endParaRPr lang="ca-E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'1. PIB i ocupació'!$K$6:$K$19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'1. PIB i ocupació'!$M$6:$M$19</c:f>
              <c:numCache>
                <c:formatCode>General</c:formatCode>
                <c:ptCount val="14"/>
                <c:pt idx="1">
                  <c:v>3.1</c:v>
                </c:pt>
                <c:pt idx="2">
                  <c:v>2.6</c:v>
                </c:pt>
                <c:pt idx="3">
                  <c:v>3.8</c:v>
                </c:pt>
                <c:pt idx="4">
                  <c:v>3.1</c:v>
                </c:pt>
                <c:pt idx="5">
                  <c:v>3.9</c:v>
                </c:pt>
                <c:pt idx="6">
                  <c:v>3.8</c:v>
                </c:pt>
                <c:pt idx="7">
                  <c:v>2.7</c:v>
                </c:pt>
                <c:pt idx="8">
                  <c:v>-0.2</c:v>
                </c:pt>
                <c:pt idx="9">
                  <c:v>-4.2</c:v>
                </c:pt>
                <c:pt idx="10">
                  <c:v>0.30000000000000016</c:v>
                </c:pt>
                <c:pt idx="11">
                  <c:v>0.5</c:v>
                </c:pt>
                <c:pt idx="12">
                  <c:v>-1.3</c:v>
                </c:pt>
                <c:pt idx="13">
                  <c:v>-1.1000000000000001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'1. PIB i ocupació'!$N$5</c:f>
              <c:strCache>
                <c:ptCount val="1"/>
                <c:pt idx="0">
                  <c:v>Variació població ocupada (%)</c:v>
                </c:pt>
              </c:strCache>
            </c:strRef>
          </c:tx>
          <c:spPr>
            <a:ln w="44450"/>
          </c:spPr>
          <c:marker>
            <c:symbol val="none"/>
          </c:marker>
          <c:dPt>
            <c:idx val="13"/>
            <c:bubble3D val="0"/>
            <c:spPr>
              <a:ln w="44450">
                <a:prstDash val="sysDash"/>
              </a:ln>
            </c:spPr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txPr>
              <a:bodyPr/>
              <a:lstStyle/>
              <a:p>
                <a:pPr>
                  <a:defRPr sz="1200"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'1. PIB i ocupació'!$K$6:$K$19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'1. PIB i ocupació'!$N$6:$N$19</c:f>
              <c:numCache>
                <c:formatCode>0.0</c:formatCode>
                <c:ptCount val="14"/>
                <c:pt idx="0">
                  <c:v>5.1917426569170866</c:v>
                </c:pt>
                <c:pt idx="1">
                  <c:v>2.1757798729062472</c:v>
                </c:pt>
                <c:pt idx="2">
                  <c:v>1.1324026399136773</c:v>
                </c:pt>
                <c:pt idx="3">
                  <c:v>5.1122347219063142</c:v>
                </c:pt>
                <c:pt idx="4">
                  <c:v>3.4121739709382681</c:v>
                </c:pt>
                <c:pt idx="5">
                  <c:v>5.9440840831173736</c:v>
                </c:pt>
                <c:pt idx="6">
                  <c:v>3.8778827747561584</c:v>
                </c:pt>
                <c:pt idx="7">
                  <c:v>2.687405392361164</c:v>
                </c:pt>
                <c:pt idx="8">
                  <c:v>-0.45505041873182828</c:v>
                </c:pt>
                <c:pt idx="9">
                  <c:v>-8.7498658654361989</c:v>
                </c:pt>
                <c:pt idx="10">
                  <c:v>-1.6095144017435725</c:v>
                </c:pt>
                <c:pt idx="11">
                  <c:v>-1.8469972350817931</c:v>
                </c:pt>
                <c:pt idx="12">
                  <c:v>-6.1834831104941506</c:v>
                </c:pt>
                <c:pt idx="13">
                  <c:v>-3.9770751489769181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430528"/>
        <c:axId val="73432064"/>
      </c:lineChart>
      <c:catAx>
        <c:axId val="73430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crossAx val="73432064"/>
        <c:crosses val="autoZero"/>
        <c:auto val="1"/>
        <c:lblAlgn val="ctr"/>
        <c:lblOffset val="100"/>
        <c:noMultiLvlLbl val="0"/>
      </c:catAx>
      <c:valAx>
        <c:axId val="7343206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Percentantge</a:t>
                </a:r>
              </a:p>
            </c:rich>
          </c:tx>
          <c:layout/>
          <c:overlay val="0"/>
        </c:title>
        <c:numFmt formatCode="0.0" sourceLinked="1"/>
        <c:majorTickMark val="none"/>
        <c:minorTickMark val="none"/>
        <c:tickLblPos val="nextTo"/>
        <c:crossAx val="7343052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Evolució IPC i costos laborals 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'2. IPC i salaris'!$C$1</c:f>
              <c:strCache>
                <c:ptCount val="1"/>
                <c:pt idx="0">
                  <c:v>Variació IPC (%)</c:v>
                </c:pt>
              </c:strCache>
            </c:strRef>
          </c:tx>
          <c:spPr>
            <a:ln w="44450"/>
          </c:spPr>
          <c:marker>
            <c:symbol val="none"/>
          </c:marker>
          <c:dPt>
            <c:idx val="13"/>
            <c:bubble3D val="0"/>
            <c:spPr>
              <a:ln w="44450">
                <a:prstDash val="sysDash"/>
              </a:ln>
            </c:spPr>
          </c:dPt>
          <c:cat>
            <c:strRef>
              <c:f>'2. IPC i salaris'!$A$10:$A$23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'2. IPC i salaris'!$C$10:$C$23</c:f>
              <c:numCache>
                <c:formatCode>0.0</c:formatCode>
                <c:ptCount val="14"/>
                <c:pt idx="0">
                  <c:v>3.8</c:v>
                </c:pt>
                <c:pt idx="1">
                  <c:v>3.5</c:v>
                </c:pt>
                <c:pt idx="2">
                  <c:v>3.7</c:v>
                </c:pt>
                <c:pt idx="3">
                  <c:v>3.5</c:v>
                </c:pt>
                <c:pt idx="4">
                  <c:v>3.5</c:v>
                </c:pt>
                <c:pt idx="5">
                  <c:v>3.9</c:v>
                </c:pt>
                <c:pt idx="6">
                  <c:v>3.7</c:v>
                </c:pt>
                <c:pt idx="7">
                  <c:v>3</c:v>
                </c:pt>
                <c:pt idx="8">
                  <c:v>4.0999999999999996</c:v>
                </c:pt>
                <c:pt idx="9">
                  <c:v>0.2</c:v>
                </c:pt>
                <c:pt idx="10">
                  <c:v>2</c:v>
                </c:pt>
                <c:pt idx="11">
                  <c:v>3.3</c:v>
                </c:pt>
                <c:pt idx="12">
                  <c:v>2.9</c:v>
                </c:pt>
                <c:pt idx="13">
                  <c:v>1.6520894071914378</c:v>
                </c:pt>
              </c:numCache>
            </c:numRef>
          </c:val>
          <c:smooth val="0"/>
        </c:ser>
        <c:ser>
          <c:idx val="5"/>
          <c:order val="1"/>
          <c:tx>
            <c:strRef>
              <c:f>'2. IPC i salaris'!$G$1</c:f>
              <c:strCache>
                <c:ptCount val="1"/>
                <c:pt idx="0">
                  <c:v>Variació cost laboral total brut (%)</c:v>
                </c:pt>
              </c:strCache>
            </c:strRef>
          </c:tx>
          <c:spPr>
            <a:ln w="38100"/>
          </c:spPr>
          <c:marker>
            <c:symbol val="none"/>
          </c:marker>
          <c:dPt>
            <c:idx val="13"/>
            <c:bubble3D val="0"/>
            <c:spPr>
              <a:ln w="38100">
                <a:prstDash val="sysDash"/>
              </a:ln>
            </c:spPr>
          </c:dPt>
          <c:cat>
            <c:strRef>
              <c:f>'2. IPC i salaris'!$A$10:$A$23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'2. IPC i salaris'!$G$10:$G$23</c:f>
              <c:numCache>
                <c:formatCode>General</c:formatCode>
                <c:ptCount val="14"/>
                <c:pt idx="2" formatCode="#,##0.0">
                  <c:v>5.0860843271992779</c:v>
                </c:pt>
                <c:pt idx="3" formatCode="#,##0.0">
                  <c:v>4.4688960334006174</c:v>
                </c:pt>
                <c:pt idx="4" formatCode="#,##0.0">
                  <c:v>4.0574915256287509</c:v>
                </c:pt>
                <c:pt idx="5" formatCode="#,##0.0">
                  <c:v>2.9347580869870438</c:v>
                </c:pt>
                <c:pt idx="6" formatCode="#,##0.0">
                  <c:v>2.0152838574358345</c:v>
                </c:pt>
                <c:pt idx="7" formatCode="#,##0.0">
                  <c:v>5.1260504492399255</c:v>
                </c:pt>
                <c:pt idx="8" formatCode="#,##0.0">
                  <c:v>5.0518310341196386</c:v>
                </c:pt>
                <c:pt idx="9" formatCode="#,##0.0">
                  <c:v>2.5028577192565349</c:v>
                </c:pt>
                <c:pt idx="10" formatCode="#,##0.0">
                  <c:v>0.70449566765116201</c:v>
                </c:pt>
                <c:pt idx="11" formatCode="#,##0.0">
                  <c:v>1.1170861682821442</c:v>
                </c:pt>
                <c:pt idx="12" formatCode="#,##0.0">
                  <c:v>-0.48676616676521806</c:v>
                </c:pt>
                <c:pt idx="13" formatCode="0.0">
                  <c:v>-0.15014791615520781</c:v>
                </c:pt>
              </c:numCache>
            </c:numRef>
          </c:val>
          <c:smooth val="0"/>
        </c:ser>
        <c:ser>
          <c:idx val="0"/>
          <c:order val="2"/>
          <c:tx>
            <c:v>Variació ocupació (%)</c:v>
          </c:tx>
          <c:spPr>
            <a:ln>
              <a:solidFill>
                <a:schemeClr val="accent3">
                  <a:lumMod val="60000"/>
                  <a:lumOff val="40000"/>
                </a:schemeClr>
              </a:solidFill>
            </a:ln>
          </c:spPr>
          <c:marker>
            <c:symbol val="none"/>
          </c:marker>
          <c:val>
            <c:numRef>
              <c:f>'1. PIB i ocupació'!$N$6:$N$19</c:f>
              <c:numCache>
                <c:formatCode>0.0</c:formatCode>
                <c:ptCount val="14"/>
                <c:pt idx="0">
                  <c:v>5.1917426569170866</c:v>
                </c:pt>
                <c:pt idx="1">
                  <c:v>2.1757798729062472</c:v>
                </c:pt>
                <c:pt idx="2">
                  <c:v>1.1324026399136773</c:v>
                </c:pt>
                <c:pt idx="3">
                  <c:v>5.1122347219063142</c:v>
                </c:pt>
                <c:pt idx="4">
                  <c:v>3.4121739709382681</c:v>
                </c:pt>
                <c:pt idx="5">
                  <c:v>5.9440840831173736</c:v>
                </c:pt>
                <c:pt idx="6">
                  <c:v>3.8778827747561584</c:v>
                </c:pt>
                <c:pt idx="7">
                  <c:v>2.687405392361164</c:v>
                </c:pt>
                <c:pt idx="8">
                  <c:v>-0.45505041873182828</c:v>
                </c:pt>
                <c:pt idx="9">
                  <c:v>-8.7498658654361989</c:v>
                </c:pt>
                <c:pt idx="10">
                  <c:v>-1.6095144017435725</c:v>
                </c:pt>
                <c:pt idx="11">
                  <c:v>-1.8469972350817931</c:v>
                </c:pt>
                <c:pt idx="12">
                  <c:v>-6.1834831104941506</c:v>
                </c:pt>
                <c:pt idx="13">
                  <c:v>-3.9770751489769181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163904"/>
        <c:axId val="73165440"/>
      </c:lineChart>
      <c:catAx>
        <c:axId val="73163904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low"/>
        <c:crossAx val="73165440"/>
        <c:crosses val="autoZero"/>
        <c:auto val="1"/>
        <c:lblAlgn val="ctr"/>
        <c:lblOffset val="100"/>
        <c:noMultiLvlLbl val="0"/>
      </c:catAx>
      <c:valAx>
        <c:axId val="7316544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b="1"/>
                </a:pPr>
                <a:r>
                  <a:rPr lang="en-US" b="1"/>
                  <a:t>Percentantge </a:t>
                </a:r>
              </a:p>
            </c:rich>
          </c:tx>
          <c:layout/>
          <c:overlay val="0"/>
        </c:title>
        <c:numFmt formatCode="0.0" sourceLinked="1"/>
        <c:majorTickMark val="none"/>
        <c:minorTickMark val="none"/>
        <c:tickLblPos val="nextTo"/>
        <c:crossAx val="7316390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Evolució ocupació per sectors d'activitat en el periode 2007-2013*</a:t>
            </a: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v>2007-2013*</c:v>
          </c:tx>
          <c:spPr>
            <a:solidFill>
              <a:schemeClr val="accent3">
                <a:lumMod val="50000"/>
              </a:schemeClr>
            </a:solidFill>
          </c:spPr>
          <c:invertIfNegative val="0"/>
          <c:cat>
            <c:strRef>
              <c:f>'3.1 Ocupació sectors'!$A$2:$A$9</c:f>
              <c:strCache>
                <c:ptCount val="8"/>
                <c:pt idx="0">
                  <c:v>Construcció</c:v>
                </c:pt>
                <c:pt idx="1">
                  <c:v>Total Indústria</c:v>
                </c:pt>
                <c:pt idx="2">
                  <c:v>Comerç i hostaleria</c:v>
                </c:pt>
                <c:pt idx="3">
                  <c:v>Intermediació financera i activitats immobiliàries</c:v>
                </c:pt>
                <c:pt idx="4">
                  <c:v>Altres serveis</c:v>
                </c:pt>
                <c:pt idx="5">
                  <c:v>Agricultura, silvicultura i pesca</c:v>
                </c:pt>
                <c:pt idx="6">
                  <c:v>Administració pública, educació i activitats sanitàries</c:v>
                </c:pt>
                <c:pt idx="7">
                  <c:v>Transport</c:v>
                </c:pt>
              </c:strCache>
            </c:strRef>
          </c:cat>
          <c:val>
            <c:numRef>
              <c:f>'3.1 Ocupació sectors'!$AC$2:$AC$9</c:f>
              <c:numCache>
                <c:formatCode>#,##0_ ;[Red]\-#,##0\ </c:formatCode>
                <c:ptCount val="8"/>
                <c:pt idx="0">
                  <c:v>-266157.5</c:v>
                </c:pt>
                <c:pt idx="1">
                  <c:v>-242436.16666666663</c:v>
                </c:pt>
                <c:pt idx="2">
                  <c:v>-104376.91666666658</c:v>
                </c:pt>
                <c:pt idx="3">
                  <c:v>-83781.75</c:v>
                </c:pt>
                <c:pt idx="4">
                  <c:v>-43502.833333333336</c:v>
                </c:pt>
                <c:pt idx="5">
                  <c:v>-22984</c:v>
                </c:pt>
                <c:pt idx="6">
                  <c:v>23633.25</c:v>
                </c:pt>
                <c:pt idx="7">
                  <c:v>26340.666666666657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75"/>
        <c:axId val="73487872"/>
        <c:axId val="73489408"/>
      </c:barChart>
      <c:catAx>
        <c:axId val="73487872"/>
        <c:scaling>
          <c:orientation val="maxMin"/>
        </c:scaling>
        <c:delete val="0"/>
        <c:axPos val="r"/>
        <c:numFmt formatCode="General" sourceLinked="1"/>
        <c:majorTickMark val="out"/>
        <c:minorTickMark val="none"/>
        <c:tickLblPos val="low"/>
        <c:crossAx val="73489408"/>
        <c:crosses val="autoZero"/>
        <c:auto val="1"/>
        <c:lblAlgn val="ctr"/>
        <c:lblOffset val="100"/>
        <c:noMultiLvlLbl val="0"/>
      </c:catAx>
      <c:valAx>
        <c:axId val="73489408"/>
        <c:scaling>
          <c:orientation val="maxMin"/>
        </c:scaling>
        <c:delete val="0"/>
        <c:axPos val="b"/>
        <c:numFmt formatCode="#,##0_ ;[Red]\-#,##0\ " sourceLinked="1"/>
        <c:majorTickMark val="out"/>
        <c:minorTickMark val="none"/>
        <c:tickLblPos val="nextTo"/>
        <c:crossAx val="73487872"/>
        <c:crosses val="max"/>
        <c:crossBetween val="between"/>
      </c:valAx>
    </c:plotArea>
    <c:legend>
      <c:legendPos val="b"/>
      <c:layout>
        <c:manualLayout>
          <c:xMode val="edge"/>
          <c:yMode val="edge"/>
          <c:x val="0.43613291166473073"/>
          <c:y val="0.94966998247476164"/>
          <c:w val="0.11270674669764642"/>
          <c:h val="3.7790832572260812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Evolució de l'ocupació  a l'industria en el periode 2007-2013*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2.0034099221203912E-2"/>
          <c:y val="8.7722130344992225E-2"/>
          <c:w val="0.68301686674411599"/>
          <c:h val="0.80959329927019363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cat>
            <c:strRef>
              <c:f>('3.1 Ocupació sectors'!$A$3,'3.1 Ocupació sectors'!$A$12:$A$14)</c:f>
              <c:strCache>
                <c:ptCount val="4"/>
                <c:pt idx="0">
                  <c:v>Total Indústria</c:v>
                </c:pt>
                <c:pt idx="1">
                  <c:v>Construcció de maquinària , equips electrònics, material de transport i indústries manufactureres diverses</c:v>
                </c:pt>
                <c:pt idx="2">
                  <c:v>Indústria de la alimentació, tèxtil, cuir, fusta i del paper</c:v>
                </c:pt>
                <c:pt idx="3">
                  <c:v>Indústries extractives, refinament de petroli, indústria química, transformació del cautxú, metal·lúrgia, energia i aigua</c:v>
                </c:pt>
              </c:strCache>
            </c:strRef>
          </c:cat>
          <c:val>
            <c:numRef>
              <c:f>('3.1 Ocupació sectors'!$AC$3,'3.1 Ocupació sectors'!$AC$12:$AC$14)</c:f>
              <c:numCache>
                <c:formatCode>#,##0_ ;[Red]\-#,##0\ </c:formatCode>
                <c:ptCount val="4"/>
                <c:pt idx="0">
                  <c:v>-242436.16666666663</c:v>
                </c:pt>
                <c:pt idx="1">
                  <c:v>-96890.166666666642</c:v>
                </c:pt>
                <c:pt idx="2">
                  <c:v>-80205.083333333343</c:v>
                </c:pt>
                <c:pt idx="3">
                  <c:v>-65340.916666666657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6"/>
        <c:overlap val="-75"/>
        <c:axId val="73521408"/>
        <c:axId val="73527296"/>
      </c:barChart>
      <c:catAx>
        <c:axId val="73521408"/>
        <c:scaling>
          <c:orientation val="maxMin"/>
        </c:scaling>
        <c:delete val="0"/>
        <c:axPos val="r"/>
        <c:numFmt formatCode="General" sourceLinked="1"/>
        <c:majorTickMark val="out"/>
        <c:minorTickMark val="none"/>
        <c:tickLblPos val="low"/>
        <c:txPr>
          <a:bodyPr/>
          <a:lstStyle/>
          <a:p>
            <a:pPr algn="just">
              <a:defRPr sz="1100" b="1"/>
            </a:pPr>
            <a:endParaRPr lang="ca-ES"/>
          </a:p>
        </c:txPr>
        <c:crossAx val="73527296"/>
        <c:crosses val="autoZero"/>
        <c:auto val="1"/>
        <c:lblAlgn val="ctr"/>
        <c:lblOffset val="100"/>
        <c:noMultiLvlLbl val="0"/>
      </c:catAx>
      <c:valAx>
        <c:axId val="73527296"/>
        <c:scaling>
          <c:orientation val="maxMin"/>
        </c:scaling>
        <c:delete val="0"/>
        <c:axPos val="b"/>
        <c:numFmt formatCode="#,##0_ ;[Red]\-#,##0\ " sourceLinked="1"/>
        <c:majorTickMark val="out"/>
        <c:minorTickMark val="none"/>
        <c:tickLblPos val="nextTo"/>
        <c:crossAx val="73521408"/>
        <c:crosses val="max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ca-ES" noProof="0"/>
            </a:pPr>
            <a:r>
              <a:rPr lang="ca-ES" noProof="0" dirty="0"/>
              <a:t>Població en edat de treballar (16 - 64)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'4a1 EPA Edats'!$B$24</c:f>
              <c:strCache>
                <c:ptCount val="1"/>
                <c:pt idx="0">
                  <c:v>16 -24 anys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Edats'!$C$24:$K$24</c:f>
              <c:numCache>
                <c:formatCode>#,##0</c:formatCode>
                <c:ptCount val="9"/>
                <c:pt idx="0">
                  <c:v>699981.75</c:v>
                </c:pt>
                <c:pt idx="1">
                  <c:v>691823.5</c:v>
                </c:pt>
                <c:pt idx="2">
                  <c:v>689951.75</c:v>
                </c:pt>
                <c:pt idx="3">
                  <c:v>682136</c:v>
                </c:pt>
                <c:pt idx="4">
                  <c:v>665098.5</c:v>
                </c:pt>
                <c:pt idx="5">
                  <c:v>652191</c:v>
                </c:pt>
                <c:pt idx="6">
                  <c:v>637718</c:v>
                </c:pt>
                <c:pt idx="7">
                  <c:v>624267.5</c:v>
                </c:pt>
                <c:pt idx="8">
                  <c:v>610522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'4a1 EPA Edats'!$B$25</c:f>
              <c:strCache>
                <c:ptCount val="1"/>
                <c:pt idx="0">
                  <c:v>25 -34 anys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Edats'!$C$25:$K$25</c:f>
              <c:numCache>
                <c:formatCode>#,##0</c:formatCode>
                <c:ptCount val="9"/>
                <c:pt idx="0">
                  <c:v>1196017</c:v>
                </c:pt>
                <c:pt idx="1">
                  <c:v>1220012</c:v>
                </c:pt>
                <c:pt idx="2">
                  <c:v>1238480</c:v>
                </c:pt>
                <c:pt idx="3">
                  <c:v>1229287.5</c:v>
                </c:pt>
                <c:pt idx="4">
                  <c:v>1188769</c:v>
                </c:pt>
                <c:pt idx="5">
                  <c:v>1142017.5</c:v>
                </c:pt>
                <c:pt idx="6">
                  <c:v>1083898</c:v>
                </c:pt>
                <c:pt idx="7">
                  <c:v>1016934.25</c:v>
                </c:pt>
                <c:pt idx="8">
                  <c:v>948872.99999999942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'4a1 EPA Edats'!$B$26</c:f>
              <c:strCache>
                <c:ptCount val="1"/>
                <c:pt idx="0">
                  <c:v>35-54 anys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Edats'!$C$26:$K$26</c:f>
              <c:numCache>
                <c:formatCode>#,##0</c:formatCode>
                <c:ptCount val="9"/>
                <c:pt idx="0">
                  <c:v>1997352.75</c:v>
                </c:pt>
                <c:pt idx="1">
                  <c:v>2059474</c:v>
                </c:pt>
                <c:pt idx="2">
                  <c:v>2129063.75</c:v>
                </c:pt>
                <c:pt idx="3">
                  <c:v>2181569</c:v>
                </c:pt>
                <c:pt idx="4">
                  <c:v>2210315.75</c:v>
                </c:pt>
                <c:pt idx="5">
                  <c:v>2238159.25</c:v>
                </c:pt>
                <c:pt idx="6">
                  <c:v>2256884.75</c:v>
                </c:pt>
                <c:pt idx="7">
                  <c:v>2260946.5</c:v>
                </c:pt>
                <c:pt idx="8">
                  <c:v>2248151.6666666665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'4a1 EPA Edats'!$B$27</c:f>
              <c:strCache>
                <c:ptCount val="1"/>
                <c:pt idx="0">
                  <c:v>55 -64 anys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Edats'!$C$27:$K$27</c:f>
              <c:numCache>
                <c:formatCode>#,##0</c:formatCode>
                <c:ptCount val="9"/>
                <c:pt idx="0">
                  <c:v>749467</c:v>
                </c:pt>
                <c:pt idx="1">
                  <c:v>772367.75</c:v>
                </c:pt>
                <c:pt idx="2">
                  <c:v>791418.25</c:v>
                </c:pt>
                <c:pt idx="3">
                  <c:v>804654.75</c:v>
                </c:pt>
                <c:pt idx="4">
                  <c:v>813532.25</c:v>
                </c:pt>
                <c:pt idx="5">
                  <c:v>821741.25</c:v>
                </c:pt>
                <c:pt idx="6">
                  <c:v>829597.75</c:v>
                </c:pt>
                <c:pt idx="7">
                  <c:v>837068.25</c:v>
                </c:pt>
                <c:pt idx="8">
                  <c:v>842815.66666666709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565952"/>
        <c:axId val="77567488"/>
      </c:lineChart>
      <c:catAx>
        <c:axId val="77565952"/>
        <c:scaling>
          <c:orientation val="minMax"/>
        </c:scaling>
        <c:delete val="0"/>
        <c:axPos val="b"/>
        <c:majorTickMark val="cross"/>
        <c:minorTickMark val="none"/>
        <c:tickLblPos val="nextTo"/>
        <c:crossAx val="77567488"/>
        <c:crosses val="autoZero"/>
        <c:auto val="1"/>
        <c:lblAlgn val="ctr"/>
        <c:lblOffset val="100"/>
        <c:noMultiLvlLbl val="0"/>
      </c:catAx>
      <c:valAx>
        <c:axId val="77567488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crossAx val="77565952"/>
        <c:crosses val="autoZero"/>
        <c:crossBetween val="between"/>
        <c:dispUnits>
          <c:builtInUnit val="thousands"/>
          <c:dispUnitsLbl>
            <c:layout/>
            <c:tx>
              <c:rich>
                <a:bodyPr/>
                <a:lstStyle/>
                <a:p>
                  <a:pPr>
                    <a:defRPr lang="ca-ES" noProof="0"/>
                  </a:pPr>
                  <a:r>
                    <a:rPr lang="ca-ES" noProof="0" smtClean="0"/>
                    <a:t>Milers</a:t>
                  </a:r>
                  <a:r>
                    <a:rPr lang="ca-ES" baseline="0" noProof="0" smtClean="0"/>
                    <a:t> de persones</a:t>
                  </a:r>
                </a:p>
              </c:rich>
            </c:tx>
          </c:dispUnitsLbl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Taxes </a:t>
            </a:r>
            <a:r>
              <a:rPr lang="ca-ES" noProof="0" dirty="0" smtClean="0"/>
              <a:t>d'activitat</a:t>
            </a:r>
            <a:r>
              <a:rPr lang="en-US" dirty="0" smtClean="0"/>
              <a:t> </a:t>
            </a:r>
            <a:r>
              <a:rPr lang="en-US" dirty="0"/>
              <a:t>per </a:t>
            </a:r>
            <a:r>
              <a:rPr lang="ca-ES" noProof="0" dirty="0" smtClean="0"/>
              <a:t>edats</a:t>
            </a:r>
            <a:endParaRPr lang="ca-ES" noProof="0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'4a1 EPA Edats'!$B$32</c:f>
              <c:strCache>
                <c:ptCount val="1"/>
                <c:pt idx="0">
                  <c:v>16 -24 anys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Edats'!$C$32:$K$32</c:f>
              <c:numCache>
                <c:formatCode>#,##0.0</c:formatCode>
                <c:ptCount val="9"/>
                <c:pt idx="0">
                  <c:v>58.536776137377863</c:v>
                </c:pt>
                <c:pt idx="1">
                  <c:v>57.866457268363945</c:v>
                </c:pt>
                <c:pt idx="2">
                  <c:v>57.123668430437348</c:v>
                </c:pt>
                <c:pt idx="3">
                  <c:v>56.731135726600023</c:v>
                </c:pt>
                <c:pt idx="4">
                  <c:v>54.189116348931833</c:v>
                </c:pt>
                <c:pt idx="5">
                  <c:v>52.577312474413176</c:v>
                </c:pt>
                <c:pt idx="6">
                  <c:v>51.11357998362913</c:v>
                </c:pt>
                <c:pt idx="7">
                  <c:v>48.332565767079018</c:v>
                </c:pt>
                <c:pt idx="8">
                  <c:v>48.747246891457905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'4a1 EPA Edats'!$B$33</c:f>
              <c:strCache>
                <c:ptCount val="1"/>
                <c:pt idx="0">
                  <c:v>25 -34 anys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Edats'!$C$33:$K$33</c:f>
              <c:numCache>
                <c:formatCode>#,##0.0</c:formatCode>
                <c:ptCount val="9"/>
                <c:pt idx="0">
                  <c:v>88.117978256161834</c:v>
                </c:pt>
                <c:pt idx="1">
                  <c:v>88.680971990439375</c:v>
                </c:pt>
                <c:pt idx="2">
                  <c:v>89.153377527291426</c:v>
                </c:pt>
                <c:pt idx="3">
                  <c:v>89.633751258350827</c:v>
                </c:pt>
                <c:pt idx="4">
                  <c:v>88.282942270533567</c:v>
                </c:pt>
                <c:pt idx="5">
                  <c:v>89.664956973076173</c:v>
                </c:pt>
                <c:pt idx="6">
                  <c:v>90.681226462268597</c:v>
                </c:pt>
                <c:pt idx="7">
                  <c:v>90.212051565772327</c:v>
                </c:pt>
                <c:pt idx="8">
                  <c:v>89.911646061520727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'4a1 EPA Edats'!$B$34</c:f>
              <c:strCache>
                <c:ptCount val="1"/>
                <c:pt idx="0">
                  <c:v>35-54 anys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Edats'!$C$34:$K$34</c:f>
              <c:numCache>
                <c:formatCode>#,##0.0</c:formatCode>
                <c:ptCount val="9"/>
                <c:pt idx="0">
                  <c:v>83.156355330824653</c:v>
                </c:pt>
                <c:pt idx="1">
                  <c:v>84.285611277442683</c:v>
                </c:pt>
                <c:pt idx="2">
                  <c:v>84.732678859428148</c:v>
                </c:pt>
                <c:pt idx="3">
                  <c:v>85.711407707021849</c:v>
                </c:pt>
                <c:pt idx="4">
                  <c:v>86.680296695166746</c:v>
                </c:pt>
                <c:pt idx="5">
                  <c:v>87.415383869579429</c:v>
                </c:pt>
                <c:pt idx="6">
                  <c:v>88.499711826224143</c:v>
                </c:pt>
                <c:pt idx="7">
                  <c:v>88.455553901872548</c:v>
                </c:pt>
                <c:pt idx="8">
                  <c:v>89.230115702454768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'4a1 EPA Edats'!$B$35</c:f>
              <c:strCache>
                <c:ptCount val="1"/>
                <c:pt idx="0">
                  <c:v>55 -64 anys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Edats'!$C$35:$K$35</c:f>
              <c:numCache>
                <c:formatCode>#,##0.0</c:formatCode>
                <c:ptCount val="9"/>
                <c:pt idx="0">
                  <c:v>51.125666640425834</c:v>
                </c:pt>
                <c:pt idx="1">
                  <c:v>53.184218269082294</c:v>
                </c:pt>
                <c:pt idx="2">
                  <c:v>54.454076589717197</c:v>
                </c:pt>
                <c:pt idx="3">
                  <c:v>56.970365240496001</c:v>
                </c:pt>
                <c:pt idx="4">
                  <c:v>55.865763158129262</c:v>
                </c:pt>
                <c:pt idx="5">
                  <c:v>55.628490111698781</c:v>
                </c:pt>
                <c:pt idx="6">
                  <c:v>57.071695288469627</c:v>
                </c:pt>
                <c:pt idx="7">
                  <c:v>57.695355187584816</c:v>
                </c:pt>
                <c:pt idx="8">
                  <c:v>57.831902349545011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'4a1 EPA Edats'!$B$36</c:f>
              <c:strCache>
                <c:ptCount val="1"/>
                <c:pt idx="0">
                  <c:v>Total</c:v>
                </c:pt>
              </c:strCache>
            </c:strRef>
          </c:tx>
          <c:spPr>
            <a:ln w="635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Edats'!$C$36:$K$36</c:f>
              <c:numCache>
                <c:formatCode>#,##0.0</c:formatCode>
                <c:ptCount val="9"/>
                <c:pt idx="0">
                  <c:v>75.552134980077327</c:v>
                </c:pt>
                <c:pt idx="1">
                  <c:v>76.499096771391862</c:v>
                </c:pt>
                <c:pt idx="2">
                  <c:v>76.991362240666803</c:v>
                </c:pt>
                <c:pt idx="3">
                  <c:v>77.937590339933124</c:v>
                </c:pt>
                <c:pt idx="4">
                  <c:v>77.501147822172072</c:v>
                </c:pt>
                <c:pt idx="5">
                  <c:v>77.882712357715846</c:v>
                </c:pt>
                <c:pt idx="6">
                  <c:v>78.610171983789385</c:v>
                </c:pt>
                <c:pt idx="7">
                  <c:v>78.114262135945893</c:v>
                </c:pt>
                <c:pt idx="8">
                  <c:v>78.363886627615472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640064"/>
        <c:axId val="77641600"/>
      </c:lineChart>
      <c:catAx>
        <c:axId val="77640064"/>
        <c:scaling>
          <c:orientation val="minMax"/>
        </c:scaling>
        <c:delete val="0"/>
        <c:axPos val="b"/>
        <c:majorTickMark val="cross"/>
        <c:minorTickMark val="none"/>
        <c:tickLblPos val="nextTo"/>
        <c:crossAx val="77641600"/>
        <c:crosses val="autoZero"/>
        <c:auto val="1"/>
        <c:lblAlgn val="ctr"/>
        <c:lblOffset val="100"/>
        <c:noMultiLvlLbl val="0"/>
      </c:catAx>
      <c:valAx>
        <c:axId val="77641600"/>
        <c:scaling>
          <c:orientation val="minMax"/>
          <c:min val="40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ca-ES" noProof="0" dirty="0" smtClean="0"/>
                  <a:t>Taxa</a:t>
                </a:r>
                <a:endParaRPr lang="ca-ES" noProof="0" dirty="0"/>
              </a:p>
            </c:rich>
          </c:tx>
          <c:layout/>
          <c:overlay val="0"/>
        </c:title>
        <c:numFmt formatCode="#,##0.0" sourceLinked="1"/>
        <c:majorTickMark val="none"/>
        <c:minorTickMark val="none"/>
        <c:tickLblPos val="nextTo"/>
        <c:crossAx val="7764006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Taxes d'ocupació per edats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'4a1 EPA Edats'!$B$38</c:f>
              <c:strCache>
                <c:ptCount val="1"/>
                <c:pt idx="0">
                  <c:v>16 -24 anys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Edats'!$C$38:$K$38</c:f>
              <c:numCache>
                <c:formatCode>#,##0.0</c:formatCode>
                <c:ptCount val="9"/>
                <c:pt idx="0">
                  <c:v>49.251641203502786</c:v>
                </c:pt>
                <c:pt idx="1">
                  <c:v>49.382429188947754</c:v>
                </c:pt>
                <c:pt idx="2">
                  <c:v>49.432007383124983</c:v>
                </c:pt>
                <c:pt idx="3">
                  <c:v>45.15514501507031</c:v>
                </c:pt>
                <c:pt idx="4">
                  <c:v>34.091153415621903</c:v>
                </c:pt>
                <c:pt idx="5">
                  <c:v>31.830667703172843</c:v>
                </c:pt>
                <c:pt idx="6">
                  <c:v>28.590223264828659</c:v>
                </c:pt>
                <c:pt idx="7">
                  <c:v>23.838378579695405</c:v>
                </c:pt>
                <c:pt idx="8">
                  <c:v>23.840363929009381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'4a1 EPA Edats'!$B$39</c:f>
              <c:strCache>
                <c:ptCount val="1"/>
                <c:pt idx="0">
                  <c:v>25 -34 anys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Edats'!$C$39:$K$39</c:f>
              <c:numCache>
                <c:formatCode>#,##0.0</c:formatCode>
                <c:ptCount val="9"/>
                <c:pt idx="0">
                  <c:v>81.809853037205983</c:v>
                </c:pt>
                <c:pt idx="1">
                  <c:v>83.207747136913355</c:v>
                </c:pt>
                <c:pt idx="2">
                  <c:v>84.000629804276244</c:v>
                </c:pt>
                <c:pt idx="3">
                  <c:v>80.992221103688109</c:v>
                </c:pt>
                <c:pt idx="4">
                  <c:v>72.130645230486238</c:v>
                </c:pt>
                <c:pt idx="5">
                  <c:v>72.066255552125952</c:v>
                </c:pt>
                <c:pt idx="6">
                  <c:v>72.489224078280486</c:v>
                </c:pt>
                <c:pt idx="7">
                  <c:v>68.28585525563723</c:v>
                </c:pt>
                <c:pt idx="8">
                  <c:v>67.294428934817105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'4a1 EPA Edats'!$B$40</c:f>
              <c:strCache>
                <c:ptCount val="1"/>
                <c:pt idx="0">
                  <c:v>35-54 anys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Edats'!$C$40:$K$40</c:f>
              <c:numCache>
                <c:formatCode>#,##0.0</c:formatCode>
                <c:ptCount val="9"/>
                <c:pt idx="0">
                  <c:v>78.821855578590188</c:v>
                </c:pt>
                <c:pt idx="1">
                  <c:v>79.492360670734371</c:v>
                </c:pt>
                <c:pt idx="2">
                  <c:v>79.722624557390546</c:v>
                </c:pt>
                <c:pt idx="3">
                  <c:v>79.433873051918184</c:v>
                </c:pt>
                <c:pt idx="4">
                  <c:v>75.586338739159686</c:v>
                </c:pt>
                <c:pt idx="5">
                  <c:v>74.871772417445186</c:v>
                </c:pt>
                <c:pt idx="6">
                  <c:v>74.010558137716117</c:v>
                </c:pt>
                <c:pt idx="7">
                  <c:v>71.25309024340028</c:v>
                </c:pt>
                <c:pt idx="8">
                  <c:v>70.833758991645738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'4a1 EPA Edats'!$B$41</c:f>
              <c:strCache>
                <c:ptCount val="1"/>
                <c:pt idx="0">
                  <c:v>55 -64 anys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Edats'!$C$41:$K$41</c:f>
              <c:numCache>
                <c:formatCode>#,##0.0</c:formatCode>
                <c:ptCount val="9"/>
                <c:pt idx="0">
                  <c:v>48.646071141224354</c:v>
                </c:pt>
                <c:pt idx="1">
                  <c:v>50.989959122451729</c:v>
                </c:pt>
                <c:pt idx="2">
                  <c:v>51.651197075629725</c:v>
                </c:pt>
                <c:pt idx="3">
                  <c:v>54.078348509096585</c:v>
                </c:pt>
                <c:pt idx="4">
                  <c:v>50.053332243435975</c:v>
                </c:pt>
                <c:pt idx="5">
                  <c:v>48.402797109187354</c:v>
                </c:pt>
                <c:pt idx="6">
                  <c:v>49.164700603394841</c:v>
                </c:pt>
                <c:pt idx="7">
                  <c:v>48.16208236305701</c:v>
                </c:pt>
                <c:pt idx="8">
                  <c:v>47.187779692435718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'4a1 EPA Edats'!$B$42</c:f>
              <c:strCache>
                <c:ptCount val="1"/>
                <c:pt idx="0">
                  <c:v>Total</c:v>
                </c:pt>
              </c:strCache>
            </c:strRef>
          </c:tx>
          <c:spPr>
            <a:ln w="63500"/>
          </c:spPr>
          <c:marker>
            <c:symbol val="none"/>
          </c:marker>
          <c:cat>
            <c:strRef>
              <c:f>'4a1 EPA Edats'!$C$3:$K$3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Edats'!$C$42:$K$42</c:f>
              <c:numCache>
                <c:formatCode>#,##0.0</c:formatCode>
                <c:ptCount val="9"/>
                <c:pt idx="0">
                  <c:v>70.262255567388664</c:v>
                </c:pt>
                <c:pt idx="1">
                  <c:v>71.415867299993906</c:v>
                </c:pt>
                <c:pt idx="2">
                  <c:v>71.923541638578342</c:v>
                </c:pt>
                <c:pt idx="3">
                  <c:v>70.884964203985902</c:v>
                </c:pt>
                <c:pt idx="4">
                  <c:v>64.827545804998252</c:v>
                </c:pt>
                <c:pt idx="5">
                  <c:v>63.947909904783764</c:v>
                </c:pt>
                <c:pt idx="6">
                  <c:v>63.356366347320048</c:v>
                </c:pt>
                <c:pt idx="7">
                  <c:v>60.292270884860422</c:v>
                </c:pt>
                <c:pt idx="8">
                  <c:v>59.65654862592428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0196352"/>
        <c:axId val="80197888"/>
      </c:lineChart>
      <c:catAx>
        <c:axId val="80196352"/>
        <c:scaling>
          <c:orientation val="minMax"/>
        </c:scaling>
        <c:delete val="0"/>
        <c:axPos val="b"/>
        <c:majorTickMark val="cross"/>
        <c:minorTickMark val="none"/>
        <c:tickLblPos val="nextTo"/>
        <c:crossAx val="80197888"/>
        <c:crosses val="autoZero"/>
        <c:auto val="1"/>
        <c:lblAlgn val="ctr"/>
        <c:lblOffset val="100"/>
        <c:noMultiLvlLbl val="0"/>
      </c:catAx>
      <c:valAx>
        <c:axId val="80197888"/>
        <c:scaling>
          <c:orientation val="minMax"/>
          <c:min val="20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Taxa</a:t>
                </a:r>
              </a:p>
            </c:rich>
          </c:tx>
          <c:layout/>
          <c:overlay val="0"/>
        </c:title>
        <c:numFmt formatCode="#,##0.0" sourceLinked="1"/>
        <c:majorTickMark val="none"/>
        <c:minorTickMark val="none"/>
        <c:tickLblPos val="nextTo"/>
        <c:crossAx val="801963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Persones</a:t>
            </a:r>
            <a:r>
              <a:rPr lang="en-US" baseline="0"/>
              <a:t> ocupades </a:t>
            </a:r>
            <a:r>
              <a:rPr lang="en-US"/>
              <a:t>per nivell formació 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Anuals!$B$4</c:f>
              <c:strCache>
                <c:ptCount val="1"/>
                <c:pt idx="0">
                  <c:v>Primària i analfabets  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Anuals!$C$3:$P$3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Anuals!$C$4:$P$4</c:f>
              <c:numCache>
                <c:formatCode>#,##0_ ;[Red]\-#,##0\ </c:formatCode>
                <c:ptCount val="14"/>
                <c:pt idx="0">
                  <c:v>611.41999999999996</c:v>
                </c:pt>
                <c:pt idx="1">
                  <c:v>570.63149999999996</c:v>
                </c:pt>
                <c:pt idx="2">
                  <c:v>538.41100000000006</c:v>
                </c:pt>
                <c:pt idx="3">
                  <c:v>546.1800000000004</c:v>
                </c:pt>
                <c:pt idx="4">
                  <c:v>533.50900000000001</c:v>
                </c:pt>
                <c:pt idx="5">
                  <c:v>588.14024999999958</c:v>
                </c:pt>
                <c:pt idx="6">
                  <c:v>545.30224999999962</c:v>
                </c:pt>
                <c:pt idx="7">
                  <c:v>573.23574999999994</c:v>
                </c:pt>
                <c:pt idx="8">
                  <c:v>595.82099999999969</c:v>
                </c:pt>
                <c:pt idx="9">
                  <c:v>530.61824999999999</c:v>
                </c:pt>
                <c:pt idx="10">
                  <c:v>511.71649999999977</c:v>
                </c:pt>
                <c:pt idx="11">
                  <c:v>348.00649999999985</c:v>
                </c:pt>
                <c:pt idx="12">
                  <c:v>348.00649999999985</c:v>
                </c:pt>
                <c:pt idx="13">
                  <c:v>311.38633333333337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Anuals!$B$5</c:f>
              <c:strCache>
                <c:ptCount val="1"/>
                <c:pt idx="0">
                  <c:v>Secundària 1a. etapa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Anuals!$C$3:$P$3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Anuals!$C$5:$P$5</c:f>
              <c:numCache>
                <c:formatCode>#,##0_ ;[Red]\-#,##0\ </c:formatCode>
                <c:ptCount val="14"/>
                <c:pt idx="0">
                  <c:v>727.78425000000004</c:v>
                </c:pt>
                <c:pt idx="1">
                  <c:v>808.4812499999997</c:v>
                </c:pt>
                <c:pt idx="2">
                  <c:v>835.63975000000005</c:v>
                </c:pt>
                <c:pt idx="3">
                  <c:v>900.10825</c:v>
                </c:pt>
                <c:pt idx="4">
                  <c:v>878.39975000000004</c:v>
                </c:pt>
                <c:pt idx="5">
                  <c:v>811.07775000000004</c:v>
                </c:pt>
                <c:pt idx="6">
                  <c:v>866.79450000000043</c:v>
                </c:pt>
                <c:pt idx="7">
                  <c:v>891.78649999999993</c:v>
                </c:pt>
                <c:pt idx="8">
                  <c:v>847.09924999999998</c:v>
                </c:pt>
                <c:pt idx="9">
                  <c:v>708.24175000000002</c:v>
                </c:pt>
                <c:pt idx="10">
                  <c:v>713.33649999999966</c:v>
                </c:pt>
                <c:pt idx="11">
                  <c:v>703.01099999999997</c:v>
                </c:pt>
                <c:pt idx="12">
                  <c:v>703.01099999999997</c:v>
                </c:pt>
                <c:pt idx="13">
                  <c:v>696.7383333333338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Anuals!$B$6</c:f>
              <c:strCache>
                <c:ptCount val="1"/>
                <c:pt idx="0">
                  <c:v>Secundària 2a. etapa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Anuals!$C$3:$P$3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Anuals!$C$6:$P$6</c:f>
              <c:numCache>
                <c:formatCode>#,##0_ ;[Red]\-#,##0\ </c:formatCode>
                <c:ptCount val="14"/>
                <c:pt idx="0">
                  <c:v>622.08000000000004</c:v>
                </c:pt>
                <c:pt idx="1">
                  <c:v>597.07799999999997</c:v>
                </c:pt>
                <c:pt idx="2">
                  <c:v>597.85674999999969</c:v>
                </c:pt>
                <c:pt idx="3">
                  <c:v>629.48649999999998</c:v>
                </c:pt>
                <c:pt idx="4">
                  <c:v>679.60825</c:v>
                </c:pt>
                <c:pt idx="5">
                  <c:v>778.1395</c:v>
                </c:pt>
                <c:pt idx="6">
                  <c:v>863.54349999999988</c:v>
                </c:pt>
                <c:pt idx="7">
                  <c:v>901.62699999999961</c:v>
                </c:pt>
                <c:pt idx="8">
                  <c:v>880.72199999999998</c:v>
                </c:pt>
                <c:pt idx="9">
                  <c:v>765.33574999999996</c:v>
                </c:pt>
                <c:pt idx="10">
                  <c:v>758.58300000000042</c:v>
                </c:pt>
                <c:pt idx="11">
                  <c:v>692.68575000000033</c:v>
                </c:pt>
                <c:pt idx="12">
                  <c:v>692.68575000000033</c:v>
                </c:pt>
                <c:pt idx="13">
                  <c:v>629.26800000000003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Anuals!$B$7</c:f>
              <c:strCache>
                <c:ptCount val="1"/>
                <c:pt idx="0">
                  <c:v>Superior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Anuals!$C$3:$P$3</c:f>
              <c:strCache>
                <c:ptCount val="14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2013*</c:v>
                </c:pt>
              </c:strCache>
            </c:strRef>
          </c:cat>
          <c:val>
            <c:numRef>
              <c:f>Anuals!$C$7:$P$7</c:f>
              <c:numCache>
                <c:formatCode>#,##0_ ;[Red]\-#,##0\ </c:formatCode>
                <c:ptCount val="14"/>
                <c:pt idx="0">
                  <c:v>788.4332499999997</c:v>
                </c:pt>
                <c:pt idx="1">
                  <c:v>833.98700000000008</c:v>
                </c:pt>
                <c:pt idx="2">
                  <c:v>868.18650000000002</c:v>
                </c:pt>
                <c:pt idx="3">
                  <c:v>907.56449999999961</c:v>
                </c:pt>
                <c:pt idx="4">
                  <c:v>994.36149999999952</c:v>
                </c:pt>
                <c:pt idx="5">
                  <c:v>1084.79225</c:v>
                </c:pt>
                <c:pt idx="6">
                  <c:v>1112.0977500000001</c:v>
                </c:pt>
                <c:pt idx="7">
                  <c:v>1120.8615</c:v>
                </c:pt>
                <c:pt idx="8">
                  <c:v>1148.0535</c:v>
                </c:pt>
                <c:pt idx="9">
                  <c:v>1124.0324999999998</c:v>
                </c:pt>
                <c:pt idx="10">
                  <c:v>1120.4650000000001</c:v>
                </c:pt>
                <c:pt idx="11">
                  <c:v>1113.6775</c:v>
                </c:pt>
                <c:pt idx="12">
                  <c:v>1113.6775</c:v>
                </c:pt>
                <c:pt idx="13">
                  <c:v>1136.8539999999998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0261504"/>
        <c:axId val="80263040"/>
      </c:lineChart>
      <c:catAx>
        <c:axId val="80261504"/>
        <c:scaling>
          <c:orientation val="minMax"/>
        </c:scaling>
        <c:delete val="0"/>
        <c:axPos val="b"/>
        <c:majorTickMark val="none"/>
        <c:minorTickMark val="cross"/>
        <c:tickLblPos val="nextTo"/>
        <c:crossAx val="80263040"/>
        <c:crosses val="autoZero"/>
        <c:auto val="1"/>
        <c:lblAlgn val="ctr"/>
        <c:lblOffset val="100"/>
        <c:noMultiLvlLbl val="0"/>
      </c:catAx>
      <c:valAx>
        <c:axId val="8026304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Milers de persones</a:t>
                </a:r>
              </a:p>
            </c:rich>
          </c:tx>
          <c:layout/>
          <c:overlay val="0"/>
        </c:title>
        <c:numFmt formatCode="#,##0_ ;[Red]\-#,##0\ " sourceLinked="1"/>
        <c:majorTickMark val="none"/>
        <c:minorTickMark val="none"/>
        <c:tickLblPos val="nextTo"/>
        <c:crossAx val="802615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970017701275716E-2"/>
          <c:y val="0.94431461326572963"/>
          <c:w val="0.9288682170542637"/>
          <c:h val="3.7947062315798884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'Dades EPA 2013'!$F$16</c:f>
              <c:strCache>
                <c:ptCount val="1"/>
                <c:pt idx="0">
                  <c:v>Primària i analfabets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'Dades EPA 2013'!$G$15:$H$15</c:f>
              <c:strCache>
                <c:ptCount val="2"/>
                <c:pt idx="0">
                  <c:v>2005</c:v>
                </c:pt>
                <c:pt idx="1">
                  <c:v>2013*</c:v>
                </c:pt>
              </c:strCache>
            </c:strRef>
          </c:cat>
          <c:val>
            <c:numRef>
              <c:f>'Dades EPA 2013'!$G$16:$H$16</c:f>
              <c:numCache>
                <c:formatCode>#,##0</c:formatCode>
                <c:ptCount val="2"/>
                <c:pt idx="0">
                  <c:v>588140.25</c:v>
                </c:pt>
                <c:pt idx="1">
                  <c:v>311386.33333333355</c:v>
                </c:pt>
              </c:numCache>
            </c:numRef>
          </c:val>
        </c:ser>
        <c:ser>
          <c:idx val="1"/>
          <c:order val="1"/>
          <c:tx>
            <c:strRef>
              <c:f>'Dades EPA 2013'!$F$17</c:f>
              <c:strCache>
                <c:ptCount val="1"/>
                <c:pt idx="0">
                  <c:v>Secundària 1a etapa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'Dades EPA 2013'!$G$15:$H$15</c:f>
              <c:strCache>
                <c:ptCount val="2"/>
                <c:pt idx="0">
                  <c:v>2005</c:v>
                </c:pt>
                <c:pt idx="1">
                  <c:v>2013*</c:v>
                </c:pt>
              </c:strCache>
            </c:strRef>
          </c:cat>
          <c:val>
            <c:numRef>
              <c:f>'Dades EPA 2013'!$G$17:$H$17</c:f>
              <c:numCache>
                <c:formatCode>#,##0</c:formatCode>
                <c:ptCount val="2"/>
                <c:pt idx="0">
                  <c:v>811077.75</c:v>
                </c:pt>
                <c:pt idx="1">
                  <c:v>696738.33333333384</c:v>
                </c:pt>
              </c:numCache>
            </c:numRef>
          </c:val>
        </c:ser>
        <c:ser>
          <c:idx val="2"/>
          <c:order val="2"/>
          <c:tx>
            <c:strRef>
              <c:f>'Dades EPA 2013'!$F$18</c:f>
              <c:strCache>
                <c:ptCount val="1"/>
                <c:pt idx="0">
                  <c:v>Secundària 2ona etapa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'Dades EPA 2013'!$G$15:$H$15</c:f>
              <c:strCache>
                <c:ptCount val="2"/>
                <c:pt idx="0">
                  <c:v>2005</c:v>
                </c:pt>
                <c:pt idx="1">
                  <c:v>2013*</c:v>
                </c:pt>
              </c:strCache>
            </c:strRef>
          </c:cat>
          <c:val>
            <c:numRef>
              <c:f>'Dades EPA 2013'!$G$18:$H$18</c:f>
              <c:numCache>
                <c:formatCode>#,##0</c:formatCode>
                <c:ptCount val="2"/>
                <c:pt idx="0">
                  <c:v>778139.5</c:v>
                </c:pt>
                <c:pt idx="1">
                  <c:v>629268</c:v>
                </c:pt>
              </c:numCache>
            </c:numRef>
          </c:val>
        </c:ser>
        <c:ser>
          <c:idx val="3"/>
          <c:order val="3"/>
          <c:tx>
            <c:strRef>
              <c:f>'Dades EPA 2013'!$F$19</c:f>
              <c:strCache>
                <c:ptCount val="1"/>
                <c:pt idx="0">
                  <c:v>Superior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ca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'Dades EPA 2013'!$G$15:$H$15</c:f>
              <c:strCache>
                <c:ptCount val="2"/>
                <c:pt idx="0">
                  <c:v>2005</c:v>
                </c:pt>
                <c:pt idx="1">
                  <c:v>2013*</c:v>
                </c:pt>
              </c:strCache>
            </c:strRef>
          </c:cat>
          <c:val>
            <c:numRef>
              <c:f>'Dades EPA 2013'!$G$19:$H$19</c:f>
              <c:numCache>
                <c:formatCode>#,##0</c:formatCode>
                <c:ptCount val="2"/>
                <c:pt idx="0">
                  <c:v>1084792.25</c:v>
                </c:pt>
                <c:pt idx="1">
                  <c:v>1136854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0590720"/>
        <c:axId val="80592256"/>
      </c:barChart>
      <c:catAx>
        <c:axId val="805907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80592256"/>
        <c:crosses val="autoZero"/>
        <c:auto val="1"/>
        <c:lblAlgn val="ctr"/>
        <c:lblOffset val="100"/>
        <c:noMultiLvlLbl val="0"/>
      </c:catAx>
      <c:valAx>
        <c:axId val="80592256"/>
        <c:scaling>
          <c:orientation val="minMax"/>
        </c:scaling>
        <c:delete val="0"/>
        <c:axPos val="l"/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805907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4000000000000064"/>
          <c:y val="0.42295597484276776"/>
          <c:w val="0.15076923076923118"/>
          <c:h val="0.15094339622641545"/>
        </c:manualLayout>
      </c:layout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ca-ES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ca-E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="1"/>
            </a:pPr>
            <a:r>
              <a:rPr lang="ca-ES" sz="1800" b="1" noProof="0" dirty="0" smtClean="0"/>
              <a:t>Ocupació segons grup d’edat i nivell d'estudis</a:t>
            </a:r>
            <a:endParaRPr lang="ca-ES" sz="1800" b="1" noProof="0" dirty="0"/>
          </a:p>
        </c:rich>
      </c:tx>
      <c:layout>
        <c:manualLayout>
          <c:xMode val="edge"/>
          <c:yMode val="edge"/>
          <c:x val="0.33475308641975327"/>
          <c:y val="1.9642228626261429E-2"/>
        </c:manualLayout>
      </c:layout>
      <c:overlay val="0"/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'Dades EPA 2013'!$B$30</c:f>
              <c:strCache>
                <c:ptCount val="1"/>
                <c:pt idx="0">
                  <c:v>Primària i analfabets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'Dades EPA 2013'!$C$28:$J$29</c:f>
              <c:multiLvlStrCache>
                <c:ptCount val="8"/>
                <c:lvl>
                  <c:pt idx="0">
                    <c:v>2005</c:v>
                  </c:pt>
                  <c:pt idx="1">
                    <c:v>2013*</c:v>
                  </c:pt>
                  <c:pt idx="2">
                    <c:v>2005</c:v>
                  </c:pt>
                  <c:pt idx="3">
                    <c:v>2013*</c:v>
                  </c:pt>
                  <c:pt idx="4">
                    <c:v>2005</c:v>
                  </c:pt>
                  <c:pt idx="5">
                    <c:v>2013*</c:v>
                  </c:pt>
                  <c:pt idx="6">
                    <c:v>2005</c:v>
                  </c:pt>
                  <c:pt idx="7">
                    <c:v>2013*</c:v>
                  </c:pt>
                </c:lvl>
                <c:lvl>
                  <c:pt idx="0">
                    <c:v>De 16 a 24 anys</c:v>
                  </c:pt>
                  <c:pt idx="2">
                    <c:v>De 25 a 34 anys</c:v>
                  </c:pt>
                  <c:pt idx="4">
                    <c:v>De 35 a 54 anys</c:v>
                  </c:pt>
                  <c:pt idx="6">
                    <c:v>De 55 a 64 anys</c:v>
                  </c:pt>
                </c:lvl>
              </c:multiLvlStrCache>
            </c:multiLvlStrRef>
          </c:cat>
          <c:val>
            <c:numRef>
              <c:f>'Dades EPA 2013'!$C$30:$J$30</c:f>
              <c:numCache>
                <c:formatCode>#,##0</c:formatCode>
                <c:ptCount val="8"/>
                <c:pt idx="0">
                  <c:v>33534.25</c:v>
                </c:pt>
                <c:pt idx="1">
                  <c:v>9600.3333333333339</c:v>
                </c:pt>
                <c:pt idx="2">
                  <c:v>81238.5</c:v>
                </c:pt>
                <c:pt idx="3">
                  <c:v>44274.666666666672</c:v>
                </c:pt>
                <c:pt idx="4">
                  <c:v>306735.25</c:v>
                </c:pt>
                <c:pt idx="5">
                  <c:v>138283.33333333331</c:v>
                </c:pt>
                <c:pt idx="6">
                  <c:v>166631.75</c:v>
                </c:pt>
                <c:pt idx="7">
                  <c:v>119228</c:v>
                </c:pt>
              </c:numCache>
            </c:numRef>
          </c:val>
        </c:ser>
        <c:ser>
          <c:idx val="1"/>
          <c:order val="1"/>
          <c:tx>
            <c:strRef>
              <c:f>'Dades EPA 2013'!$B$31</c:f>
              <c:strCache>
                <c:ptCount val="1"/>
                <c:pt idx="0">
                  <c:v>Secundària 1a etapa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'Dades EPA 2013'!$C$28:$J$29</c:f>
              <c:multiLvlStrCache>
                <c:ptCount val="8"/>
                <c:lvl>
                  <c:pt idx="0">
                    <c:v>2005</c:v>
                  </c:pt>
                  <c:pt idx="1">
                    <c:v>2013*</c:v>
                  </c:pt>
                  <c:pt idx="2">
                    <c:v>2005</c:v>
                  </c:pt>
                  <c:pt idx="3">
                    <c:v>2013*</c:v>
                  </c:pt>
                  <c:pt idx="4">
                    <c:v>2005</c:v>
                  </c:pt>
                  <c:pt idx="5">
                    <c:v>2013*</c:v>
                  </c:pt>
                  <c:pt idx="6">
                    <c:v>2005</c:v>
                  </c:pt>
                  <c:pt idx="7">
                    <c:v>2013*</c:v>
                  </c:pt>
                </c:lvl>
                <c:lvl>
                  <c:pt idx="0">
                    <c:v>De 16 a 24 anys</c:v>
                  </c:pt>
                  <c:pt idx="2">
                    <c:v>De 25 a 34 anys</c:v>
                  </c:pt>
                  <c:pt idx="4">
                    <c:v>De 35 a 54 anys</c:v>
                  </c:pt>
                  <c:pt idx="6">
                    <c:v>De 55 a 64 anys</c:v>
                  </c:pt>
                </c:lvl>
              </c:multiLvlStrCache>
            </c:multiLvlStrRef>
          </c:cat>
          <c:val>
            <c:numRef>
              <c:f>'Dades EPA 2013'!$C$31:$J$31</c:f>
              <c:numCache>
                <c:formatCode>#,##0</c:formatCode>
                <c:ptCount val="8"/>
                <c:pt idx="0">
                  <c:v>131457</c:v>
                </c:pt>
                <c:pt idx="1">
                  <c:v>42542.333333333336</c:v>
                </c:pt>
                <c:pt idx="2">
                  <c:v>238026.75</c:v>
                </c:pt>
                <c:pt idx="3">
                  <c:v>150875</c:v>
                </c:pt>
                <c:pt idx="4">
                  <c:v>378328.25</c:v>
                </c:pt>
                <c:pt idx="5">
                  <c:v>418016</c:v>
                </c:pt>
                <c:pt idx="6">
                  <c:v>63265.5</c:v>
                </c:pt>
                <c:pt idx="7">
                  <c:v>85305.333333333328</c:v>
                </c:pt>
              </c:numCache>
            </c:numRef>
          </c:val>
        </c:ser>
        <c:ser>
          <c:idx val="2"/>
          <c:order val="2"/>
          <c:tx>
            <c:strRef>
              <c:f>'Dades EPA 2013'!$B$32</c:f>
              <c:strCache>
                <c:ptCount val="1"/>
                <c:pt idx="0">
                  <c:v>Secundària 2ona etapa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'Dades EPA 2013'!$C$28:$J$29</c:f>
              <c:multiLvlStrCache>
                <c:ptCount val="8"/>
                <c:lvl>
                  <c:pt idx="0">
                    <c:v>2005</c:v>
                  </c:pt>
                  <c:pt idx="1">
                    <c:v>2013*</c:v>
                  </c:pt>
                  <c:pt idx="2">
                    <c:v>2005</c:v>
                  </c:pt>
                  <c:pt idx="3">
                    <c:v>2013*</c:v>
                  </c:pt>
                  <c:pt idx="4">
                    <c:v>2005</c:v>
                  </c:pt>
                  <c:pt idx="5">
                    <c:v>2013*</c:v>
                  </c:pt>
                  <c:pt idx="6">
                    <c:v>2005</c:v>
                  </c:pt>
                  <c:pt idx="7">
                    <c:v>2013*</c:v>
                  </c:pt>
                </c:lvl>
                <c:lvl>
                  <c:pt idx="0">
                    <c:v>De 16 a 24 anys</c:v>
                  </c:pt>
                  <c:pt idx="2">
                    <c:v>De 25 a 34 anys</c:v>
                  </c:pt>
                  <c:pt idx="4">
                    <c:v>De 35 a 54 anys</c:v>
                  </c:pt>
                  <c:pt idx="6">
                    <c:v>De 55 a 64 anys</c:v>
                  </c:pt>
                </c:lvl>
              </c:multiLvlStrCache>
            </c:multiLvlStrRef>
          </c:cat>
          <c:val>
            <c:numRef>
              <c:f>'Dades EPA 2013'!$C$32:$J$32</c:f>
              <c:numCache>
                <c:formatCode>#,##0</c:formatCode>
                <c:ptCount val="8"/>
                <c:pt idx="0">
                  <c:v>107363.5</c:v>
                </c:pt>
                <c:pt idx="1">
                  <c:v>52196.333333333336</c:v>
                </c:pt>
                <c:pt idx="2">
                  <c:v>232786.5</c:v>
                </c:pt>
                <c:pt idx="3">
                  <c:v>125790.33333333333</c:v>
                </c:pt>
                <c:pt idx="4">
                  <c:v>384640.5</c:v>
                </c:pt>
                <c:pt idx="5">
                  <c:v>360744.66666666669</c:v>
                </c:pt>
                <c:pt idx="6">
                  <c:v>53348.5</c:v>
                </c:pt>
                <c:pt idx="7">
                  <c:v>90536.666666666672</c:v>
                </c:pt>
              </c:numCache>
            </c:numRef>
          </c:val>
        </c:ser>
        <c:ser>
          <c:idx val="3"/>
          <c:order val="3"/>
          <c:tx>
            <c:strRef>
              <c:f>'Dades EPA 2013'!$B$33</c:f>
              <c:strCache>
                <c:ptCount val="1"/>
                <c:pt idx="0">
                  <c:v>Superior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'Dades EPA 2013'!$C$28:$J$29</c:f>
              <c:multiLvlStrCache>
                <c:ptCount val="8"/>
                <c:lvl>
                  <c:pt idx="0">
                    <c:v>2005</c:v>
                  </c:pt>
                  <c:pt idx="1">
                    <c:v>2013*</c:v>
                  </c:pt>
                  <c:pt idx="2">
                    <c:v>2005</c:v>
                  </c:pt>
                  <c:pt idx="3">
                    <c:v>2013*</c:v>
                  </c:pt>
                  <c:pt idx="4">
                    <c:v>2005</c:v>
                  </c:pt>
                  <c:pt idx="5">
                    <c:v>2013*</c:v>
                  </c:pt>
                  <c:pt idx="6">
                    <c:v>2005</c:v>
                  </c:pt>
                  <c:pt idx="7">
                    <c:v>2013*</c:v>
                  </c:pt>
                </c:lvl>
                <c:lvl>
                  <c:pt idx="0">
                    <c:v>De 16 a 24 anys</c:v>
                  </c:pt>
                  <c:pt idx="2">
                    <c:v>De 25 a 34 anys</c:v>
                  </c:pt>
                  <c:pt idx="4">
                    <c:v>De 35 a 54 anys</c:v>
                  </c:pt>
                  <c:pt idx="6">
                    <c:v>De 55 a 64 anys</c:v>
                  </c:pt>
                </c:lvl>
              </c:multiLvlStrCache>
            </c:multiLvlStrRef>
          </c:cat>
          <c:val>
            <c:numRef>
              <c:f>'Dades EPA 2013'!$C$33:$J$33</c:f>
              <c:numCache>
                <c:formatCode>#,##0</c:formatCode>
                <c:ptCount val="8"/>
                <c:pt idx="0">
                  <c:v>72398</c:v>
                </c:pt>
                <c:pt idx="1">
                  <c:v>41212.333333333336</c:v>
                </c:pt>
                <c:pt idx="2">
                  <c:v>426407.5</c:v>
                </c:pt>
                <c:pt idx="3">
                  <c:v>317598.66666666669</c:v>
                </c:pt>
                <c:pt idx="4">
                  <c:v>504646.75</c:v>
                </c:pt>
                <c:pt idx="5">
                  <c:v>675406.33333333337</c:v>
                </c:pt>
                <c:pt idx="6">
                  <c:v>81340.25</c:v>
                </c:pt>
                <c:pt idx="7">
                  <c:v>102636.66666666667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80651392"/>
        <c:axId val="80652928"/>
      </c:barChart>
      <c:catAx>
        <c:axId val="80651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80652928"/>
        <c:crosses val="autoZero"/>
        <c:auto val="1"/>
        <c:lblAlgn val="ctr"/>
        <c:lblOffset val="100"/>
        <c:noMultiLvlLbl val="0"/>
      </c:catAx>
      <c:valAx>
        <c:axId val="80652928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80651392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ca-ES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ca-E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Taxes d'atur per edats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9.6737386993292498E-2"/>
          <c:y val="0.13210116830385046"/>
          <c:w val="0.89863298337707787"/>
          <c:h val="0.74405579541856615"/>
        </c:manualLayout>
      </c:layout>
      <c:lineChart>
        <c:grouping val="standard"/>
        <c:varyColors val="0"/>
        <c:ser>
          <c:idx val="0"/>
          <c:order val="0"/>
          <c:tx>
            <c:strRef>
              <c:f>'4a1 EPA Edats'!$B$44</c:f>
              <c:strCache>
                <c:ptCount val="1"/>
                <c:pt idx="0">
                  <c:v>16 -24 anys</c:v>
                </c:pt>
              </c:strCache>
            </c:strRef>
          </c:tx>
          <c:spPr>
            <a:ln w="44450"/>
          </c:spPr>
          <c:marker>
            <c:symbol val="none"/>
          </c:marker>
          <c:dLbls>
            <c:dLbl>
              <c:idx val="0"/>
              <c:layout>
                <c:manualLayout>
                  <c:x val="-5.7098765432098762E-2"/>
                  <c:y val="-1.12241306435779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9320987654320986E-2"/>
                  <c:y val="-4.20904899134173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'4a1 EPA Edats'!$C$31:$K$31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Edats'!$C$44:$K$44</c:f>
              <c:numCache>
                <c:formatCode>#,##0.0</c:formatCode>
                <c:ptCount val="9"/>
                <c:pt idx="0">
                  <c:v>15.862053817388425</c:v>
                </c:pt>
                <c:pt idx="1">
                  <c:v>14.661391901132493</c:v>
                </c:pt>
                <c:pt idx="2">
                  <c:v>13.464928388972302</c:v>
                </c:pt>
                <c:pt idx="3">
                  <c:v>20.405004347730589</c:v>
                </c:pt>
                <c:pt idx="4">
                  <c:v>37.088560005105279</c:v>
                </c:pt>
                <c:pt idx="5">
                  <c:v>39.459310099459174</c:v>
                </c:pt>
                <c:pt idx="6">
                  <c:v>44.065308526646632</c:v>
                </c:pt>
                <c:pt idx="7">
                  <c:v>50.678433471594118</c:v>
                </c:pt>
                <c:pt idx="8">
                  <c:v>51.093927453804625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'4a1 EPA Edats'!$B$45</c:f>
              <c:strCache>
                <c:ptCount val="1"/>
                <c:pt idx="0">
                  <c:v>25 -34 anys</c:v>
                </c:pt>
              </c:strCache>
            </c:strRef>
          </c:tx>
          <c:spPr>
            <a:ln w="38100"/>
          </c:spPr>
          <c:marker>
            <c:symbol val="none"/>
          </c:marker>
          <c:dLbls>
            <c:dLbl>
              <c:idx val="8"/>
              <c:layout>
                <c:manualLayout>
                  <c:x val="-1.2151258859102235E-7"/>
                  <c:y val="-2.80603266089448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'4a1 EPA Edats'!$C$31:$K$31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Edats'!$C$45:$K$45</c:f>
              <c:numCache>
                <c:formatCode>#,##0.0</c:formatCode>
                <c:ptCount val="9"/>
                <c:pt idx="0">
                  <c:v>7.1587266796089972</c:v>
                </c:pt>
                <c:pt idx="1">
                  <c:v>6.1718142355454679</c:v>
                </c:pt>
                <c:pt idx="2">
                  <c:v>5.7796438743310166</c:v>
                </c:pt>
                <c:pt idx="3">
                  <c:v>9.640933279424317</c:v>
                </c:pt>
                <c:pt idx="4">
                  <c:v>18.296056547991256</c:v>
                </c:pt>
                <c:pt idx="5">
                  <c:v>19.62717879431381</c:v>
                </c:pt>
                <c:pt idx="6">
                  <c:v>20.061486918196504</c:v>
                </c:pt>
                <c:pt idx="7">
                  <c:v>24.305174230683598</c:v>
                </c:pt>
                <c:pt idx="8">
                  <c:v>25.154936114981314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'4a1 EPA Edats'!$B$46</c:f>
              <c:strCache>
                <c:ptCount val="1"/>
                <c:pt idx="0">
                  <c:v>35-54 anys</c:v>
                </c:pt>
              </c:strCache>
            </c:strRef>
          </c:tx>
          <c:spPr>
            <a:ln w="38100"/>
          </c:spPr>
          <c:marker>
            <c:symbol val="none"/>
          </c:marker>
          <c:dLbls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'4a1 EPA Edats'!$C$31:$K$31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Edats'!$C$46:$K$46</c:f>
              <c:numCache>
                <c:formatCode>#,##0.0</c:formatCode>
                <c:ptCount val="9"/>
                <c:pt idx="0">
                  <c:v>5.212469612202713</c:v>
                </c:pt>
                <c:pt idx="1">
                  <c:v>5.6869144496447754</c:v>
                </c:pt>
                <c:pt idx="2">
                  <c:v>5.9127769468369884</c:v>
                </c:pt>
                <c:pt idx="3">
                  <c:v>7.3240363483021529</c:v>
                </c:pt>
                <c:pt idx="4">
                  <c:v>12.798707871318996</c:v>
                </c:pt>
                <c:pt idx="5">
                  <c:v>14.34943244183286</c:v>
                </c:pt>
                <c:pt idx="6">
                  <c:v>16.371978382210507</c:v>
                </c:pt>
                <c:pt idx="7">
                  <c:v>19.447578924841345</c:v>
                </c:pt>
                <c:pt idx="8">
                  <c:v>20.616757656297644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'4a1 EPA Edats'!$B$47</c:f>
              <c:strCache>
                <c:ptCount val="1"/>
                <c:pt idx="0">
                  <c:v>55 -64 anys</c:v>
                </c:pt>
              </c:strCache>
            </c:strRef>
          </c:tx>
          <c:spPr>
            <a:ln w="44450"/>
          </c:spPr>
          <c:marker>
            <c:symbol val="none"/>
          </c:marker>
          <c:dLbls>
            <c:dLbl>
              <c:idx val="0"/>
              <c:layout>
                <c:manualLayout>
                  <c:x val="-4.7839506172839504E-2"/>
                  <c:y val="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0802469135802469E-2"/>
                  <c:y val="2.80603266089448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1.1316741696017772E-16"/>
                  <c:y val="1.4030163304472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'4a1 EPA Edats'!$C$31:$K$31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Edats'!$C$47:$K$47</c:f>
              <c:numCache>
                <c:formatCode>#,##0.0</c:formatCode>
                <c:ptCount val="9"/>
                <c:pt idx="0">
                  <c:v>4.8500013049038291</c:v>
                </c:pt>
                <c:pt idx="1">
                  <c:v>4.1257711743150649</c:v>
                </c:pt>
                <c:pt idx="2">
                  <c:v>5.1472354130724582</c:v>
                </c:pt>
                <c:pt idx="3">
                  <c:v>5.0763528006025114</c:v>
                </c:pt>
                <c:pt idx="4">
                  <c:v>10.404280879939096</c:v>
                </c:pt>
                <c:pt idx="5">
                  <c:v>12.989194903551512</c:v>
                </c:pt>
                <c:pt idx="6">
                  <c:v>13.854494150048948</c:v>
                </c:pt>
                <c:pt idx="7">
                  <c:v>16.523466739276053</c:v>
                </c:pt>
                <c:pt idx="8">
                  <c:v>18.405278444368914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'4a1 EPA Edats'!$B$48</c:f>
              <c:strCache>
                <c:ptCount val="1"/>
                <c:pt idx="0">
                  <c:v>Total</c:v>
                </c:pt>
              </c:strCache>
            </c:strRef>
          </c:tx>
          <c:spPr>
            <a:ln w="63500"/>
          </c:spPr>
          <c:marker>
            <c:symbol val="none"/>
          </c:marker>
          <c:dLbls>
            <c:dLbl>
              <c:idx val="0"/>
              <c:layout>
                <c:manualLayout>
                  <c:x val="-5.7098765432098762E-2"/>
                  <c:y val="-5.61228626924259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0061728395061727E-2"/>
                  <c:y val="-4.20904899134173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'4a1 EPA Edats'!$C$31:$K$31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'4a1 EPA Edats'!$C$48:$K$48</c:f>
              <c:numCache>
                <c:formatCode>#,##0.0</c:formatCode>
                <c:ptCount val="9"/>
                <c:pt idx="0">
                  <c:v>7.0016279673414434</c:v>
                </c:pt>
                <c:pt idx="1">
                  <c:v>6.6448228618810496</c:v>
                </c:pt>
                <c:pt idx="2">
                  <c:v>6.5823235939727764</c:v>
                </c:pt>
                <c:pt idx="3">
                  <c:v>9.0490687551237254</c:v>
                </c:pt>
                <c:pt idx="4">
                  <c:v>16.352792666056569</c:v>
                </c:pt>
                <c:pt idx="5">
                  <c:v>17.892035383833949</c:v>
                </c:pt>
                <c:pt idx="6">
                  <c:v>19.404366192730048</c:v>
                </c:pt>
                <c:pt idx="7">
                  <c:v>22.815284640427187</c:v>
                </c:pt>
                <c:pt idx="8">
                  <c:v>23.872396848548753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2765312"/>
        <c:axId val="82766848"/>
      </c:lineChart>
      <c:catAx>
        <c:axId val="82765312"/>
        <c:scaling>
          <c:orientation val="minMax"/>
        </c:scaling>
        <c:delete val="0"/>
        <c:axPos val="b"/>
        <c:majorTickMark val="none"/>
        <c:minorTickMark val="cross"/>
        <c:tickLblPos val="nextTo"/>
        <c:crossAx val="82766848"/>
        <c:crosses val="autoZero"/>
        <c:auto val="1"/>
        <c:lblAlgn val="ctr"/>
        <c:lblOffset val="100"/>
        <c:noMultiLvlLbl val="0"/>
      </c:catAx>
      <c:valAx>
        <c:axId val="8276684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Taxa</a:t>
                </a:r>
              </a:p>
            </c:rich>
          </c:tx>
          <c:overlay val="0"/>
        </c:title>
        <c:numFmt formatCode="#,##0.0" sourceLinked="1"/>
        <c:majorTickMark val="none"/>
        <c:minorTickMark val="none"/>
        <c:tickLblPos val="nextTo"/>
        <c:crossAx val="82765312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en-US"/>
              <a:t>Evolució atur llarga durada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Anuals!$A$91</c:f>
              <c:strCache>
                <c:ptCount val="1"/>
                <c:pt idx="0">
                  <c:v>&lt; 1 any</c:v>
                </c:pt>
              </c:strCache>
            </c:strRef>
          </c:tx>
          <c:spPr>
            <a:ln w="44450"/>
          </c:spPr>
          <c:marker>
            <c:symbol val="none"/>
          </c:marker>
          <c:dLbls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Anuals!$B$87:$J$87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Anuals!$B$91:$J$91</c:f>
              <c:numCache>
                <c:formatCode>0.0</c:formatCode>
                <c:ptCount val="9"/>
                <c:pt idx="0">
                  <c:v>186.67499999999998</c:v>
                </c:pt>
                <c:pt idx="1">
                  <c:v>186.77499999999998</c:v>
                </c:pt>
                <c:pt idx="2">
                  <c:v>190.45000000000002</c:v>
                </c:pt>
                <c:pt idx="3">
                  <c:v>281.32500000000005</c:v>
                </c:pt>
                <c:pt idx="4">
                  <c:v>456.64999999999992</c:v>
                </c:pt>
                <c:pt idx="5">
                  <c:v>378.07499999999999</c:v>
                </c:pt>
                <c:pt idx="6">
                  <c:v>370.37499999999994</c:v>
                </c:pt>
                <c:pt idx="7">
                  <c:v>393.12499999999994</c:v>
                </c:pt>
                <c:pt idx="8">
                  <c:v>373.30000000000007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Anuals!$A$92</c:f>
              <c:strCache>
                <c:ptCount val="1"/>
                <c:pt idx="0">
                  <c:v>Atur de llarga durada </c:v>
                </c:pt>
              </c:strCache>
            </c:strRef>
          </c:tx>
          <c:spPr>
            <a:ln w="44450"/>
          </c:spPr>
          <c:marker>
            <c:symbol val="none"/>
          </c:marker>
          <c:dLbls>
            <c:dLbl>
              <c:idx val="8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solidFill>
                      <a:srgbClr val="C00000"/>
                    </a:solidFill>
                  </a:defRPr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Anuals!$B$87:$J$87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Anuals!$B$92:$J$92</c:f>
              <c:numCache>
                <c:formatCode>0.0</c:formatCode>
                <c:ptCount val="9"/>
                <c:pt idx="0">
                  <c:v>59.3</c:v>
                </c:pt>
                <c:pt idx="1">
                  <c:v>54.800000000000004</c:v>
                </c:pt>
                <c:pt idx="2">
                  <c:v>55.5</c:v>
                </c:pt>
                <c:pt idx="3">
                  <c:v>64.45</c:v>
                </c:pt>
                <c:pt idx="4">
                  <c:v>162.07499999999999</c:v>
                </c:pt>
                <c:pt idx="5">
                  <c:v>299.07499999999999</c:v>
                </c:pt>
                <c:pt idx="6">
                  <c:v>363.59999999999991</c:v>
                </c:pt>
                <c:pt idx="7">
                  <c:v>452.92499999999995</c:v>
                </c:pt>
                <c:pt idx="8">
                  <c:v>498.6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Anuals!$A$93</c:f>
              <c:strCache>
                <c:ptCount val="1"/>
                <c:pt idx="0">
                  <c:v>1 any a &lt; 2 anys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strRef>
              <c:f>Anuals!$B$87:$J$87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Anuals!$B$93:$J$93</c:f>
              <c:numCache>
                <c:formatCode>0.0</c:formatCode>
                <c:ptCount val="9"/>
                <c:pt idx="0">
                  <c:v>30.3</c:v>
                </c:pt>
                <c:pt idx="1">
                  <c:v>32.475000000000001</c:v>
                </c:pt>
                <c:pt idx="2">
                  <c:v>33.425000000000004</c:v>
                </c:pt>
                <c:pt idx="3">
                  <c:v>38.900000000000006</c:v>
                </c:pt>
                <c:pt idx="4">
                  <c:v>115.4</c:v>
                </c:pt>
                <c:pt idx="5">
                  <c:v>200.32500000000002</c:v>
                </c:pt>
                <c:pt idx="6">
                  <c:v>179.375</c:v>
                </c:pt>
                <c:pt idx="7">
                  <c:v>200.5</c:v>
                </c:pt>
                <c:pt idx="8">
                  <c:v>214.80000000000004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Anuals!$A$94</c:f>
              <c:strCache>
                <c:ptCount val="1"/>
                <c:pt idx="0">
                  <c:v>≥ 2 anys</c:v>
                </c:pt>
              </c:strCache>
            </c:strRef>
          </c:tx>
          <c:spPr>
            <a:ln w="19050"/>
          </c:spPr>
          <c:marker>
            <c:symbol val="none"/>
          </c:marker>
          <c:cat>
            <c:strRef>
              <c:f>Anuals!$B$87:$J$87</c:f>
              <c:strCache>
                <c:ptCount val="9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2013*</c:v>
                </c:pt>
              </c:strCache>
            </c:strRef>
          </c:cat>
          <c:val>
            <c:numRef>
              <c:f>Anuals!$B$94:$J$94</c:f>
              <c:numCache>
                <c:formatCode>0.0</c:formatCode>
                <c:ptCount val="9"/>
                <c:pt idx="0">
                  <c:v>29</c:v>
                </c:pt>
                <c:pt idx="1">
                  <c:v>22.325000000000003</c:v>
                </c:pt>
                <c:pt idx="2">
                  <c:v>22.074999999999999</c:v>
                </c:pt>
                <c:pt idx="3">
                  <c:v>25.549999999999994</c:v>
                </c:pt>
                <c:pt idx="4">
                  <c:v>46.675000000000004</c:v>
                </c:pt>
                <c:pt idx="5">
                  <c:v>98.75</c:v>
                </c:pt>
                <c:pt idx="6">
                  <c:v>184.22499999999997</c:v>
                </c:pt>
                <c:pt idx="7">
                  <c:v>252.42500000000001</c:v>
                </c:pt>
                <c:pt idx="8">
                  <c:v>283.8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2843904"/>
        <c:axId val="82857984"/>
      </c:lineChart>
      <c:catAx>
        <c:axId val="82843904"/>
        <c:scaling>
          <c:orientation val="minMax"/>
        </c:scaling>
        <c:delete val="0"/>
        <c:axPos val="b"/>
        <c:numFmt formatCode="General" sourceLinked="1"/>
        <c:majorTickMark val="cross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82857984"/>
        <c:crosses val="autoZero"/>
        <c:auto val="1"/>
        <c:lblAlgn val="ctr"/>
        <c:lblOffset val="100"/>
        <c:noMultiLvlLbl val="0"/>
      </c:catAx>
      <c:valAx>
        <c:axId val="8285798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ca-ES" dirty="0" smtClean="0"/>
                  <a:t>Milers</a:t>
                </a:r>
                <a:r>
                  <a:rPr lang="ca-ES" baseline="0" dirty="0" smtClean="0"/>
                  <a:t> de persones</a:t>
                </a:r>
                <a:endParaRPr lang="ca-ES" dirty="0"/>
              </a:p>
            </c:rich>
          </c:tx>
          <c:overlay val="0"/>
        </c:title>
        <c:numFmt formatCode="0.0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ca-ES"/>
          </a:p>
        </c:txPr>
        <c:crossAx val="82843904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ca-ES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ca-E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a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a-ES"/>
              <a:t>Taxes d'atur segons nivell d'estudis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Dades!$D$62</c:f>
              <c:strCache>
                <c:ptCount val="1"/>
                <c:pt idx="0">
                  <c:v>De 16 a 24 anys</c:v>
                </c:pt>
              </c:strCache>
            </c:strRef>
          </c:tx>
          <c:marker>
            <c:symbol val="none"/>
          </c:marker>
          <c:dPt>
            <c:idx val="4"/>
            <c:bubble3D val="0"/>
            <c:spPr>
              <a:ln w="0">
                <a:noFill/>
                <a:prstDash val="sysDot"/>
              </a:ln>
            </c:spPr>
          </c:dPt>
          <c:dLbls>
            <c:dLbl>
              <c:idx val="4"/>
              <c:layout>
                <c:manualLayout>
                  <c:x val="-5.4012345679012343E-2"/>
                  <c:y val="-1.12241306435779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multiLvlStrRef>
              <c:f>Dades!$B$51:$C$58</c:f>
              <c:multiLvlStrCache>
                <c:ptCount val="8"/>
                <c:lvl>
                  <c:pt idx="0">
                    <c:v>Primària i analfabets</c:v>
                  </c:pt>
                  <c:pt idx="1">
                    <c:v>Secundària 1a etapa</c:v>
                  </c:pt>
                  <c:pt idx="2">
                    <c:v>Secundària 2ona etapa</c:v>
                  </c:pt>
                  <c:pt idx="3">
                    <c:v>Superior</c:v>
                  </c:pt>
                  <c:pt idx="4">
                    <c:v>Primària i analfabets</c:v>
                  </c:pt>
                  <c:pt idx="5">
                    <c:v>Secundària 1a etapa</c:v>
                  </c:pt>
                  <c:pt idx="6">
                    <c:v>Secundària 2ona etapa</c:v>
                  </c:pt>
                  <c:pt idx="7">
                    <c:v>Superior</c:v>
                  </c:pt>
                </c:lvl>
                <c:lvl>
                  <c:pt idx="0">
                    <c:v>2005</c:v>
                  </c:pt>
                  <c:pt idx="4">
                    <c:v>2013*</c:v>
                  </c:pt>
                </c:lvl>
              </c:multiLvlStrCache>
            </c:multiLvlStrRef>
          </c:cat>
          <c:val>
            <c:numRef>
              <c:f>Dades!$D$51:$D$58</c:f>
              <c:numCache>
                <c:formatCode>#,##0.0</c:formatCode>
                <c:ptCount val="8"/>
                <c:pt idx="0">
                  <c:v>24.11091120993019</c:v>
                </c:pt>
                <c:pt idx="1">
                  <c:v>19.528029016114953</c:v>
                </c:pt>
                <c:pt idx="2">
                  <c:v>12.009031565403044</c:v>
                </c:pt>
                <c:pt idx="3">
                  <c:v>9.7101666167814038</c:v>
                </c:pt>
                <c:pt idx="4">
                  <c:v>75.829367976702969</c:v>
                </c:pt>
                <c:pt idx="5">
                  <c:v>57.530855159608258</c:v>
                </c:pt>
                <c:pt idx="6">
                  <c:v>45.49672470083744</c:v>
                </c:pt>
                <c:pt idx="7">
                  <c:v>33.479856238970434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Dades!$E$62</c:f>
              <c:strCache>
                <c:ptCount val="1"/>
                <c:pt idx="0">
                  <c:v>De 25 a 34 anys</c:v>
                </c:pt>
              </c:strCache>
            </c:strRef>
          </c:tx>
          <c:marker>
            <c:symbol val="none"/>
          </c:marker>
          <c:dPt>
            <c:idx val="4"/>
            <c:bubble3D val="0"/>
            <c:spPr>
              <a:ln w="0">
                <a:noFill/>
              </a:ln>
            </c:spPr>
          </c:dPt>
          <c:dLbls>
            <c:dLbl>
              <c:idx val="4"/>
              <c:layout>
                <c:manualLayout>
                  <c:x val="-5.4012345679012343E-2"/>
                  <c:y val="-1.96422286262614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5432098765432098E-3"/>
                  <c:y val="-3.36723919307338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multiLvlStrRef>
              <c:f>Dades!$B$51:$C$58</c:f>
              <c:multiLvlStrCache>
                <c:ptCount val="8"/>
                <c:lvl>
                  <c:pt idx="0">
                    <c:v>Primària i analfabets</c:v>
                  </c:pt>
                  <c:pt idx="1">
                    <c:v>Secundària 1a etapa</c:v>
                  </c:pt>
                  <c:pt idx="2">
                    <c:v>Secundària 2ona etapa</c:v>
                  </c:pt>
                  <c:pt idx="3">
                    <c:v>Superior</c:v>
                  </c:pt>
                  <c:pt idx="4">
                    <c:v>Primària i analfabets</c:v>
                  </c:pt>
                  <c:pt idx="5">
                    <c:v>Secundària 1a etapa</c:v>
                  </c:pt>
                  <c:pt idx="6">
                    <c:v>Secundària 2ona etapa</c:v>
                  </c:pt>
                  <c:pt idx="7">
                    <c:v>Superior</c:v>
                  </c:pt>
                </c:lvl>
                <c:lvl>
                  <c:pt idx="0">
                    <c:v>2005</c:v>
                  </c:pt>
                  <c:pt idx="4">
                    <c:v>2013*</c:v>
                  </c:pt>
                </c:lvl>
              </c:multiLvlStrCache>
            </c:multiLvlStrRef>
          </c:cat>
          <c:val>
            <c:numRef>
              <c:f>Dades!$E$51:$E$58</c:f>
              <c:numCache>
                <c:formatCode>#,##0.0</c:formatCode>
                <c:ptCount val="8"/>
                <c:pt idx="0">
                  <c:v>12.172220870834346</c:v>
                </c:pt>
                <c:pt idx="1">
                  <c:v>9.1955842731456183</c:v>
                </c:pt>
                <c:pt idx="2">
                  <c:v>7.1633529213534679</c:v>
                </c:pt>
                <c:pt idx="3">
                  <c:v>4.9319051074792366</c:v>
                </c:pt>
                <c:pt idx="4">
                  <c:v>45.870079061048138</c:v>
                </c:pt>
                <c:pt idx="5">
                  <c:v>32.929937438320003</c:v>
                </c:pt>
                <c:pt idx="6">
                  <c:v>26.670825026329798</c:v>
                </c:pt>
                <c:pt idx="7">
                  <c:v>15.275617717856312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Dades!$F$62</c:f>
              <c:strCache>
                <c:ptCount val="1"/>
                <c:pt idx="0">
                  <c:v>De 35 a 54 anys</c:v>
                </c:pt>
              </c:strCache>
            </c:strRef>
          </c:tx>
          <c:marker>
            <c:symbol val="none"/>
          </c:marker>
          <c:dPt>
            <c:idx val="4"/>
            <c:bubble3D val="0"/>
            <c:spPr>
              <a:ln w="0">
                <a:noFill/>
              </a:ln>
            </c:spPr>
          </c:dPt>
          <c:dLbls>
            <c:dLbl>
              <c:idx val="4"/>
              <c:layout>
                <c:manualLayout>
                  <c:x val="-5.4012345679012343E-2"/>
                  <c:y val="5.6120653217889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multiLvlStrRef>
              <c:f>Dades!$B$51:$C$58</c:f>
              <c:multiLvlStrCache>
                <c:ptCount val="8"/>
                <c:lvl>
                  <c:pt idx="0">
                    <c:v>Primària i analfabets</c:v>
                  </c:pt>
                  <c:pt idx="1">
                    <c:v>Secundària 1a etapa</c:v>
                  </c:pt>
                  <c:pt idx="2">
                    <c:v>Secundària 2ona etapa</c:v>
                  </c:pt>
                  <c:pt idx="3">
                    <c:v>Superior</c:v>
                  </c:pt>
                  <c:pt idx="4">
                    <c:v>Primària i analfabets</c:v>
                  </c:pt>
                  <c:pt idx="5">
                    <c:v>Secundària 1a etapa</c:v>
                  </c:pt>
                  <c:pt idx="6">
                    <c:v>Secundària 2ona etapa</c:v>
                  </c:pt>
                  <c:pt idx="7">
                    <c:v>Superior</c:v>
                  </c:pt>
                </c:lvl>
                <c:lvl>
                  <c:pt idx="0">
                    <c:v>2005</c:v>
                  </c:pt>
                  <c:pt idx="4">
                    <c:v>2013*</c:v>
                  </c:pt>
                </c:lvl>
              </c:multiLvlStrCache>
            </c:multiLvlStrRef>
          </c:cat>
          <c:val>
            <c:numRef>
              <c:f>Dades!$F$51:$F$58</c:f>
              <c:numCache>
                <c:formatCode>#,##0.0</c:formatCode>
                <c:ptCount val="8"/>
                <c:pt idx="0">
                  <c:v>7.3560003654592672</c:v>
                </c:pt>
                <c:pt idx="1">
                  <c:v>6.2783607245729716</c:v>
                </c:pt>
                <c:pt idx="2">
                  <c:v>4.3730549852976024</c:v>
                </c:pt>
                <c:pt idx="3">
                  <c:v>3.6811446490823756</c:v>
                </c:pt>
                <c:pt idx="4">
                  <c:v>41.676308785880281</c:v>
                </c:pt>
                <c:pt idx="5">
                  <c:v>24.151591818120785</c:v>
                </c:pt>
                <c:pt idx="6">
                  <c:v>19.135610595876059</c:v>
                </c:pt>
                <c:pt idx="7">
                  <c:v>12.478348723557364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Dades!$G$62</c:f>
              <c:strCache>
                <c:ptCount val="1"/>
                <c:pt idx="0">
                  <c:v>De 55 a 64 anys</c:v>
                </c:pt>
              </c:strCache>
            </c:strRef>
          </c:tx>
          <c:marker>
            <c:symbol val="none"/>
          </c:marker>
          <c:dPt>
            <c:idx val="4"/>
            <c:bubble3D val="0"/>
            <c:spPr>
              <a:ln w="0">
                <a:noFill/>
              </a:ln>
            </c:spPr>
          </c:dPt>
          <c:dLbls>
            <c:dLbl>
              <c:idx val="4"/>
              <c:layout>
                <c:manualLayout>
                  <c:x val="-5.4012345679012343E-2"/>
                  <c:y val="-5.6120653217889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5432098765432098E-3"/>
                  <c:y val="3.08663592698393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ca-E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multiLvlStrRef>
              <c:f>Dades!$B$51:$C$58</c:f>
              <c:multiLvlStrCache>
                <c:ptCount val="8"/>
                <c:lvl>
                  <c:pt idx="0">
                    <c:v>Primària i analfabets</c:v>
                  </c:pt>
                  <c:pt idx="1">
                    <c:v>Secundària 1a etapa</c:v>
                  </c:pt>
                  <c:pt idx="2">
                    <c:v>Secundària 2ona etapa</c:v>
                  </c:pt>
                  <c:pt idx="3">
                    <c:v>Superior</c:v>
                  </c:pt>
                  <c:pt idx="4">
                    <c:v>Primària i analfabets</c:v>
                  </c:pt>
                  <c:pt idx="5">
                    <c:v>Secundària 1a etapa</c:v>
                  </c:pt>
                  <c:pt idx="6">
                    <c:v>Secundària 2ona etapa</c:v>
                  </c:pt>
                  <c:pt idx="7">
                    <c:v>Superior</c:v>
                  </c:pt>
                </c:lvl>
                <c:lvl>
                  <c:pt idx="0">
                    <c:v>2005</c:v>
                  </c:pt>
                  <c:pt idx="4">
                    <c:v>2013*</c:v>
                  </c:pt>
                </c:lvl>
              </c:multiLvlStrCache>
            </c:multiLvlStrRef>
          </c:cat>
          <c:val>
            <c:numRef>
              <c:f>Dades!$G$51:$G$58</c:f>
              <c:numCache>
                <c:formatCode>#,##0.0</c:formatCode>
                <c:ptCount val="8"/>
                <c:pt idx="0">
                  <c:v>5.2488449783211317</c:v>
                </c:pt>
                <c:pt idx="1">
                  <c:v>3.0759154783927571</c:v>
                </c:pt>
                <c:pt idx="2">
                  <c:v>7.473041117986031</c:v>
                </c:pt>
                <c:pt idx="3">
                  <c:v>3.5993114257693866</c:v>
                </c:pt>
                <c:pt idx="4">
                  <c:v>22.560447554385473</c:v>
                </c:pt>
                <c:pt idx="5">
                  <c:v>22.417958861958695</c:v>
                </c:pt>
                <c:pt idx="6">
                  <c:v>17.519731068347387</c:v>
                </c:pt>
                <c:pt idx="7">
                  <c:v>9.7551539593310537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2976128"/>
        <c:axId val="82990208"/>
      </c:lineChart>
      <c:catAx>
        <c:axId val="82976128"/>
        <c:scaling>
          <c:orientation val="minMax"/>
        </c:scaling>
        <c:delete val="0"/>
        <c:axPos val="b"/>
        <c:majorTickMark val="cross"/>
        <c:minorTickMark val="none"/>
        <c:tickLblPos val="nextTo"/>
        <c:txPr>
          <a:bodyPr/>
          <a:lstStyle/>
          <a:p>
            <a:pPr>
              <a:defRPr lang="es-ES"/>
            </a:pPr>
            <a:endParaRPr lang="ca-ES"/>
          </a:p>
        </c:txPr>
        <c:crossAx val="82990208"/>
        <c:crosses val="autoZero"/>
        <c:auto val="1"/>
        <c:lblAlgn val="ctr"/>
        <c:lblOffset val="100"/>
        <c:noMultiLvlLbl val="0"/>
      </c:catAx>
      <c:valAx>
        <c:axId val="8299020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Taxa</a:t>
                </a:r>
              </a:p>
            </c:rich>
          </c:tx>
          <c:overlay val="0"/>
        </c:title>
        <c:numFmt formatCode="#,##0.0" sourceLinked="1"/>
        <c:majorTickMark val="none"/>
        <c:minorTickMark val="none"/>
        <c:tickLblPos val="nextTo"/>
        <c:txPr>
          <a:bodyPr/>
          <a:lstStyle/>
          <a:p>
            <a:pPr>
              <a:defRPr lang="es-ES"/>
            </a:pPr>
            <a:endParaRPr lang="ca-ES"/>
          </a:p>
        </c:txPr>
        <c:crossAx val="82976128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 lang="es-ES"/>
          </a:pPr>
          <a:endParaRPr lang="ca-ES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 dirty="0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1F088-7B1F-4A46-8D6B-65BF9131EBC4}" type="datetimeFigureOut">
              <a:rPr lang="ca-ES" smtClean="0"/>
              <a:pPr/>
              <a:t>20/01/2014</a:t>
            </a:fld>
            <a:endParaRPr lang="ca-ES" dirty="0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 dirty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 dirty="0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DACCB-041C-471B-B348-0F98EDA070BE}" type="slidenum">
              <a:rPr lang="ca-ES" smtClean="0"/>
              <a:pPr/>
              <a:t>‹#›</a:t>
            </a:fld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24413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a-ES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D2465-7AB0-4360-94FF-CE98C98DC067}" type="slidenum">
              <a:rPr lang="ca-ES" smtClean="0"/>
              <a:pPr/>
              <a:t>1</a:t>
            </a:fld>
            <a:endParaRPr lang="ca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 relació entre l’evolució del PIB a preus corrents  i l’evolució de l’ocupació és més que  evident. A preus constant (un cop compensat el increment dels IPC)  és mante també aqueta correlació. </a:t>
            </a:r>
          </a:p>
          <a:p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 qual cosa demostra que el nostre mercat sempre de treball ha esta sensible a la  realitat econòmica.  No era rígid. </a:t>
            </a:r>
          </a:p>
          <a:p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Voldria cridar l’atenció de la seva evolució a partir de la reforma de 2012. </a:t>
            </a:r>
          </a:p>
          <a:p>
            <a:pPr lvl="0"/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L’any 2010 (sense reforma) amb una caiguda del 4% del PIB es va perdre el 8,7% de l’ocupació. </a:t>
            </a:r>
            <a:r>
              <a:rPr lang="ca-E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 doble</a:t>
            </a:r>
            <a:endParaRPr lang="ca-E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L’any 2012 (primer de la reforma) amb una caiguda del PIB del 1,3% es va perdre el 6’2% de l’ocupació i de las dades del 2013 amb un baixada del 1.1 s’ha tornat a perdre el 4%. 4 vegades més.</a:t>
            </a:r>
          </a:p>
          <a:p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2</a:t>
            </a:fld>
            <a:endParaRPr lang="ca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 variació dels costos laboral bruts (salarials més altres costos) segueix una evolució condicionada pel IPC i l’evolució de l’ocupació, llevat de l’anomalia del 2009. </a:t>
            </a:r>
          </a:p>
          <a:p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 moderada evolució salarial, abans i desprès de l’esclat de la crisi ha permès guanyar 6 punts de competitivitat en el període 2005-2013</a:t>
            </a:r>
          </a:p>
          <a:p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3</a:t>
            </a:fld>
            <a:endParaRPr lang="ca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 impacte de la crisi financera sobre els diferents sectors d’activitat economia no ha estat homogeni, malgrat tenir el mateix marc de relacions laborals i la mateixa evolució dels salaris.</a:t>
            </a:r>
          </a:p>
          <a:p>
            <a:r>
              <a:rPr lang="ca-E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Tres sectors que en el 2007 només concentraven el 55% de l’ocupació han generat el  85% dels 713.000 llocs de treball perduts. I fins i tot la crisis dos subsectors d’activitat han creat ocupació neta. (servis públics i serveis a les persones i transport) </a:t>
            </a:r>
          </a:p>
          <a:p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4</a:t>
            </a:fld>
            <a:endParaRPr lang="ca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a-ES" dirty="0" smtClean="0"/>
              <a:t>Hi ha quasi 200.000</a:t>
            </a:r>
            <a:r>
              <a:rPr lang="ca-ES" baseline="0" dirty="0" smtClean="0"/>
              <a:t> </a:t>
            </a:r>
            <a:r>
              <a:rPr lang="ca-ES" b="1" baseline="0" dirty="0" smtClean="0"/>
              <a:t>(-</a:t>
            </a:r>
            <a:r>
              <a:rPr lang="ca-ES" b="1" dirty="0" smtClean="0"/>
              <a:t>198.551) persones </a:t>
            </a:r>
            <a:r>
              <a:rPr lang="ca-ES" dirty="0" smtClean="0"/>
              <a:t>en edat de treballar (16-64) menys</a:t>
            </a:r>
            <a:r>
              <a:rPr lang="ca-ES" baseline="0" dirty="0" smtClean="0"/>
              <a:t> que fa 6 anys.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a-ES" baseline="0" dirty="0" smtClean="0"/>
              <a:t> - 370.000 menors de 34 anys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a-ES" baseline="0" dirty="0" smtClean="0"/>
              <a:t> y +170.000 entre 35  i 64</a:t>
            </a:r>
            <a:endParaRPr lang="ca-ES" dirty="0" smtClean="0"/>
          </a:p>
          <a:p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7</a:t>
            </a:fld>
            <a:endParaRPr lang="ca-E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Un cert desànim també creix entre les persones</a:t>
            </a:r>
            <a:r>
              <a:rPr lang="ca-ES" baseline="0" dirty="0" smtClean="0"/>
              <a:t> entre 25-34 anys </a:t>
            </a:r>
            <a:r>
              <a:rPr lang="ca-ES" dirty="0" smtClean="0"/>
              <a:t> però</a:t>
            </a:r>
            <a:r>
              <a:rPr lang="ca-ES" baseline="0" dirty="0" smtClean="0"/>
              <a:t> es manté encara molt alt</a:t>
            </a:r>
            <a:endParaRPr lang="ca-ES" dirty="0" smtClean="0"/>
          </a:p>
          <a:p>
            <a:r>
              <a:rPr lang="ca-ES" dirty="0" smtClean="0"/>
              <a:t>Paper de les dones : </a:t>
            </a:r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8</a:t>
            </a:fld>
            <a:endParaRPr lang="ca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a-E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 total des del 2007 s’han perdut</a:t>
            </a:r>
            <a:r>
              <a:rPr lang="ca-E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a-E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a-ES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-713.265  llocs de treball</a:t>
            </a:r>
            <a:endParaRPr lang="ca-ES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a-E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Les caiguda</a:t>
            </a:r>
            <a:r>
              <a:rPr lang="ca-E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més importants es produeixen entre els menors de 24 anys (</a:t>
            </a:r>
            <a:r>
              <a:rPr lang="ca-E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-25,59) i les persones</a:t>
            </a:r>
            <a:r>
              <a:rPr lang="ca-E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entre 25 i 34 anys</a:t>
            </a:r>
            <a:r>
              <a:rPr lang="ca-E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(-16,71 )</a:t>
            </a:r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9</a:t>
            </a:fld>
            <a:endParaRPr lang="ca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El homes més que les</a:t>
            </a:r>
            <a:r>
              <a:rPr lang="ca-ES" baseline="0" dirty="0" smtClean="0"/>
              <a:t> dones. per la major incidència de la crisi en sectors molt masculinitzants.</a:t>
            </a:r>
          </a:p>
          <a:p>
            <a:endParaRPr lang="ca-ES" baseline="0" dirty="0" smtClean="0"/>
          </a:p>
          <a:p>
            <a:r>
              <a:rPr lang="ca-ES" baseline="0" dirty="0" smtClean="0"/>
              <a:t>Però sobre tot leds persones amb una formació baixa.  </a:t>
            </a:r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10</a:t>
            </a:fld>
            <a:endParaRPr lang="ca-E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En el període 2007-2013 el nombre de persones aturades ha crescut en 620.000.</a:t>
            </a:r>
          </a:p>
          <a:p>
            <a:r>
              <a:rPr lang="ca-ES" dirty="0" smtClean="0"/>
              <a:t>Menys que el nombre de lloc de treball perdura (720.000)</a:t>
            </a:r>
            <a:r>
              <a:rPr lang="ca-ES" baseline="0" dirty="0" smtClean="0"/>
              <a:t> perquè la població ha baixat en 200.000 persones i s’han activat 100.000</a:t>
            </a:r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DACCB-041C-471B-B348-0F98EDA070BE}" type="slidenum">
              <a:rPr lang="ca-ES" smtClean="0"/>
              <a:pPr/>
              <a:t>13</a:t>
            </a:fld>
            <a:endParaRPr lang="ca-E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a-ES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4D2465-7AB0-4360-94FF-CE98C98DC067}" type="slidenum">
              <a:rPr lang="ca-ES" smtClean="0"/>
              <a:pPr/>
              <a:t>16</a:t>
            </a:fld>
            <a:endParaRPr lang="ca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7" name="Contenidor de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8" name="Contenidor de peu de pà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9" name="Conteni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4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3" name="Contenidor de peu de pà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 dirty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títo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D46A0-C67C-4346-8823-843BD5041B67}" type="slidenum">
              <a:rPr lang="ca-ES" smtClean="0"/>
              <a:pPr/>
              <a:t>‹#›</a:t>
            </a:fld>
            <a:endParaRPr lang="ca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a-ES" b="1" dirty="0" smtClean="0">
                <a:solidFill>
                  <a:schemeClr val="accent3">
                    <a:lumMod val="50000"/>
                  </a:schemeClr>
                </a:solidFill>
              </a:rPr>
              <a:t>Comissió de polítiques de lluita contra la desocupació</a:t>
            </a:r>
            <a:endParaRPr lang="ca-E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5724128" y="4941168"/>
            <a:ext cx="2736304" cy="792088"/>
          </a:xfrm>
        </p:spPr>
        <p:txBody>
          <a:bodyPr>
            <a:normAutofit fontScale="47500" lnSpcReduction="20000"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sz="4800" b="1" dirty="0" smtClean="0">
                <a:solidFill>
                  <a:schemeClr val="accent3">
                    <a:lumMod val="50000"/>
                  </a:schemeClr>
                </a:solidFill>
              </a:rPr>
              <a:t>Josep Maria Rañé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b="1" dirty="0" smtClean="0">
                <a:solidFill>
                  <a:schemeClr val="accent3">
                    <a:lumMod val="50000"/>
                  </a:schemeClr>
                </a:solidFill>
              </a:rPr>
              <a:t>President del Consell de Treball,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b="1" dirty="0" smtClean="0">
                <a:solidFill>
                  <a:schemeClr val="accent3">
                    <a:lumMod val="50000"/>
                  </a:schemeClr>
                </a:solidFill>
              </a:rPr>
              <a:t>Econòmic i Social  Catalunya</a:t>
            </a:r>
          </a:p>
          <a:p>
            <a:endParaRPr lang="ca-ES" dirty="0"/>
          </a:p>
        </p:txBody>
      </p:sp>
      <p:pic>
        <p:nvPicPr>
          <p:cNvPr id="4" name="Picture 2" descr="C:\Documents and Settings\Administrador.JMRANE\Mis documentos\Mis imágenes\CTESC cu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941168"/>
            <a:ext cx="121443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051720" y="4005064"/>
            <a:ext cx="453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a-ES" b="1" dirty="0" smtClean="0">
                <a:solidFill>
                  <a:schemeClr val="accent3">
                    <a:lumMod val="50000"/>
                  </a:schemeClr>
                </a:solidFill>
              </a:rPr>
              <a:t>Parlament de Catalunya, 17 de gener de 2014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És l’economia....</a:t>
            </a:r>
            <a:endParaRPr lang="ca-ES" dirty="0"/>
          </a:p>
        </p:txBody>
      </p:sp>
      <p:graphicFrame>
        <p:nvGraphicFramePr>
          <p:cNvPr id="6" name="Contenidor de contingut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2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...no els costos laborals</a:t>
            </a:r>
            <a:endParaRPr lang="ca-ES" dirty="0"/>
          </a:p>
        </p:txBody>
      </p:sp>
      <p:graphicFrame>
        <p:nvGraphicFramePr>
          <p:cNvPr id="6" name="Contenidor de contingut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3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No tot ha estat igual </a:t>
            </a:r>
            <a:endParaRPr lang="ca-ES" dirty="0"/>
          </a:p>
        </p:txBody>
      </p:sp>
      <p:graphicFrame>
        <p:nvGraphicFramePr>
          <p:cNvPr id="4" name="Contenidor de contingut 3"/>
          <p:cNvGraphicFramePr>
            <a:graphicFrameLocks noGrp="1"/>
          </p:cNvGraphicFramePr>
          <p:nvPr>
            <p:ph idx="1"/>
          </p:nvPr>
        </p:nvGraphicFramePr>
        <p:xfrm>
          <a:off x="467543" y="1600200"/>
          <a:ext cx="8219255" cy="420957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888431"/>
                <a:gridCol w="936104"/>
                <a:gridCol w="936104"/>
                <a:gridCol w="864096"/>
                <a:gridCol w="792088"/>
                <a:gridCol w="802432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a-ES" sz="1100" b="0" i="0" baseline="0" dirty="0">
                        <a:latin typeface="Verdana" pitchFamily="34" charset="0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i="1" baseline="0" dirty="0">
                          <a:latin typeface="Verdana" pitchFamily="34" charset="0"/>
                        </a:rPr>
                        <a:t>Període </a:t>
                      </a:r>
                      <a:endParaRPr lang="ca-ES" sz="1100" b="0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i="1" baseline="0" dirty="0">
                          <a:latin typeface="Verdana" pitchFamily="34" charset="0"/>
                        </a:rPr>
                        <a:t>Pes del sector</a:t>
                      </a:r>
                      <a:endParaRPr lang="ca-ES" sz="1100" b="0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449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a-ES" sz="1100" b="0" i="0" baseline="0" dirty="0">
                        <a:latin typeface="Verdana" pitchFamily="34" charset="0"/>
                        <a:ea typeface="Times New Roman"/>
                      </a:endParaRPr>
                    </a:p>
                  </a:txBody>
                  <a:tcPr marL="44450" marR="44450" marT="0" marB="0" anchor="b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900" b="1" i="1" baseline="0" dirty="0">
                          <a:latin typeface="Verdana" pitchFamily="34" charset="0"/>
                        </a:rPr>
                        <a:t>2007</a:t>
                      </a:r>
                      <a:endParaRPr lang="ca-ES" sz="900" b="1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900" b="1" i="1" baseline="0" dirty="0" smtClean="0">
                          <a:latin typeface="Verdana" pitchFamily="34" charset="0"/>
                        </a:rPr>
                        <a:t>2013*</a:t>
                      </a:r>
                      <a:endParaRPr lang="ca-ES" sz="900" b="1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900" b="1" i="1" baseline="0" dirty="0" smtClean="0">
                          <a:latin typeface="Verdana" pitchFamily="34" charset="0"/>
                        </a:rPr>
                        <a:t>2013*-2007</a:t>
                      </a:r>
                      <a:endParaRPr lang="ca-ES" sz="900" b="1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900" b="1" i="1" baseline="0" dirty="0">
                          <a:latin typeface="Verdana" pitchFamily="34" charset="0"/>
                        </a:rPr>
                        <a:t>Total  </a:t>
                      </a:r>
                      <a:r>
                        <a:rPr lang="ca-ES" sz="900" b="1" i="1" baseline="0" dirty="0" smtClean="0">
                          <a:latin typeface="Verdana" pitchFamily="34" charset="0"/>
                        </a:rPr>
                        <a:t>ocupació (2007)</a:t>
                      </a:r>
                      <a:endParaRPr lang="ca-ES" sz="900" b="1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900" b="1" i="1" baseline="0" dirty="0">
                          <a:latin typeface="Verdana" pitchFamily="34" charset="0"/>
                        </a:rPr>
                        <a:t>Total pèrdua ocupació</a:t>
                      </a:r>
                      <a:endParaRPr lang="ca-ES" sz="900" b="1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9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i="1" baseline="0" dirty="0">
                          <a:latin typeface="Verdana" pitchFamily="34" charset="0"/>
                        </a:rPr>
                        <a:t>Sectors que més ocupació han destruït</a:t>
                      </a:r>
                      <a:endParaRPr lang="ca-ES" sz="1100" b="0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1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Construcció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437.678 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171.520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rgbClr val="FF0000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-266.158 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12,5%</a:t>
                      </a: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rgbClr val="FF0000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-37,3%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663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Total Indústria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759.574 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517.137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rgbClr val="FF0000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-242.436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21,8%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rgbClr val="FF0000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-34,0%</a:t>
                      </a:r>
                    </a:p>
                  </a:txBody>
                  <a:tcPr marL="0" marR="0" marT="0" marB="0" anchor="ctr"/>
                </a:tc>
              </a:tr>
              <a:tr h="327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0" i="0" baseline="0" dirty="0" smtClean="0">
                          <a:latin typeface="Verdana" pitchFamily="34" charset="0"/>
                          <a:ea typeface="+mn-ea"/>
                          <a:cs typeface="+mn-cs"/>
                        </a:rPr>
                        <a:t>Comerç i hostaleria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476.799 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611.578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rgbClr val="FF0000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-104.377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kern="1200" baseline="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20,5%</a:t>
                      </a:r>
                      <a:endParaRPr lang="ca-ES" sz="1100" kern="1200" baseline="0" dirty="0">
                        <a:solidFill>
                          <a:schemeClr val="tx1"/>
                        </a:solidFill>
                        <a:latin typeface="Verdana" pitchFamily="34" charset="0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kern="1200" baseline="0" dirty="0">
                          <a:solidFill>
                            <a:srgbClr val="FF0000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-14,6%</a:t>
                      </a:r>
                    </a:p>
                  </a:txBody>
                  <a:tcPr marL="0" marR="0" marT="0" marB="0" anchor="ctr"/>
                </a:tc>
              </a:tr>
              <a:tr h="3167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>
                          <a:latin typeface="Verdana" pitchFamily="34" charset="0"/>
                        </a:rPr>
                        <a:t>Total sectors més destructors d'ocupació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>
                          <a:latin typeface="Verdana" pitchFamily="34" charset="0"/>
                        </a:rPr>
                        <a:t>1.674.050 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1100" b="1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1.300.236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ca-ES" sz="1100" b="1" kern="1200" baseline="0" dirty="0">
                          <a:solidFill>
                            <a:srgbClr val="FF0000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-612.971 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 smtClean="0">
                          <a:latin typeface="Verdana" pitchFamily="34" charset="0"/>
                        </a:rPr>
                        <a:t>54,8%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 smtClean="0">
                          <a:solidFill>
                            <a:srgbClr val="FF0000"/>
                          </a:solidFill>
                          <a:latin typeface="Verdana" pitchFamily="34" charset="0"/>
                        </a:rPr>
                        <a:t>-85,9%</a:t>
                      </a:r>
                      <a:endParaRPr lang="ca-ES" sz="1100" b="1" i="0" baseline="0" dirty="0">
                        <a:solidFill>
                          <a:srgbClr val="FF0000"/>
                        </a:solidFill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90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a-ES" sz="1100" b="0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9525" cap="flat" cmpd="sng" algn="ctr">
                      <a:noFill/>
                      <a:prstDash val="solid"/>
                    </a:lnL>
                    <a:lnR w="9525" cap="flat" cmpd="sng" algn="ctr">
                      <a:noFill/>
                      <a:prstDash val="solid"/>
                    </a:lnR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2757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i="1" baseline="0" dirty="0">
                          <a:latin typeface="Verdana" pitchFamily="34" charset="0"/>
                        </a:rPr>
                        <a:t>Sectors que han creat ocupació</a:t>
                      </a:r>
                      <a:endParaRPr lang="ca-ES" sz="1100" b="0" i="1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 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T w="12700" cap="flat" cmpd="sng" algn="ctr">
                      <a:solidFill>
                        <a:schemeClr val="accent3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Administració pública, educació i activitats sanitàries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532.706 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556.339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23.633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15,3%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3,3%</a:t>
                      </a:r>
                    </a:p>
                  </a:txBody>
                  <a:tcPr marL="0" marR="0" marT="0" marB="0" anchor="ctr"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Transport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aseline="0" dirty="0">
                          <a:latin typeface="Verdana" pitchFamily="34" charset="0"/>
                        </a:rPr>
                        <a:t>225.312 </a:t>
                      </a:r>
                      <a:endParaRPr lang="ca-ES" sz="1100" b="0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251.653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26.341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6,5%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1100" kern="1200" baseline="0" dirty="0">
                          <a:solidFill>
                            <a:schemeClr val="tx1"/>
                          </a:solidFill>
                          <a:latin typeface="Verdana" pitchFamily="34" charset="0"/>
                          <a:ea typeface="+mn-ea"/>
                          <a:cs typeface="+mn-cs"/>
                        </a:rPr>
                        <a:t>3,7%</a:t>
                      </a:r>
                    </a:p>
                  </a:txBody>
                  <a:tcPr marL="0" marR="0" marT="0" marB="0" anchor="ctr"/>
                </a:tc>
              </a:tr>
              <a:tr h="2817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>
                          <a:latin typeface="Verdana" pitchFamily="34" charset="0"/>
                        </a:rPr>
                        <a:t>Total </a:t>
                      </a:r>
                      <a:r>
                        <a:rPr lang="ca-ES" sz="1100" b="1" baseline="0" dirty="0" smtClean="0">
                          <a:latin typeface="Verdana" pitchFamily="34" charset="0"/>
                        </a:rPr>
                        <a:t>sectors </a:t>
                      </a:r>
                      <a:r>
                        <a:rPr lang="ca-ES" sz="1100" b="1" baseline="0" dirty="0">
                          <a:latin typeface="Verdana" pitchFamily="34" charset="0"/>
                        </a:rPr>
                        <a:t>creadors ocupació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>
                          <a:latin typeface="Verdana" pitchFamily="34" charset="0"/>
                        </a:rPr>
                        <a:t>758.018 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 smtClean="0">
                          <a:latin typeface="Verdana" pitchFamily="34" charset="0"/>
                        </a:rPr>
                        <a:t>807.492 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 smtClean="0">
                          <a:latin typeface="Verdana" pitchFamily="34" charset="0"/>
                        </a:rPr>
                        <a:t>49.974 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>
                          <a:latin typeface="Verdana" pitchFamily="34" charset="0"/>
                        </a:rPr>
                        <a:t>21,7%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 smtClean="0">
                          <a:latin typeface="Verdana" pitchFamily="34" charset="0"/>
                        </a:rPr>
                        <a:t>7,0%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104500"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a-ES" sz="1100" b="1" i="0" baseline="0" dirty="0">
                        <a:latin typeface="Verdana" pitchFamily="34" charset="0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a-ES" sz="1100" b="1" i="0" baseline="0" dirty="0">
                        <a:latin typeface="Verdana" pitchFamily="34" charset="0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>
                          <a:latin typeface="Verdana" pitchFamily="34" charset="0"/>
                        </a:rPr>
                        <a:t>Total ocupació (16-64 anys)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>
                          <a:latin typeface="Verdana" pitchFamily="34" charset="0"/>
                        </a:rPr>
                        <a:t>3.487.511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 smtClean="0">
                          <a:latin typeface="Verdana" pitchFamily="34" charset="0"/>
                        </a:rPr>
                        <a:t>2.774.246</a:t>
                      </a:r>
                      <a:endParaRPr lang="ca-ES" sz="1100" b="1" i="0" baseline="0" dirty="0"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a-ES" sz="1100" b="1" baseline="0" dirty="0" smtClean="0">
                          <a:solidFill>
                            <a:srgbClr val="FF0000"/>
                          </a:solidFill>
                          <a:latin typeface="Verdana" pitchFamily="34" charset="0"/>
                        </a:rPr>
                        <a:t>-713.265</a:t>
                      </a:r>
                      <a:r>
                        <a:rPr lang="ca-ES" sz="1100" b="1" baseline="0" dirty="0" smtClean="0">
                          <a:latin typeface="Verdana" pitchFamily="34" charset="0"/>
                        </a:rPr>
                        <a:t> </a:t>
                      </a:r>
                      <a:endParaRPr lang="ca-ES" sz="1100" b="1" i="0" baseline="0" dirty="0">
                        <a:solidFill>
                          <a:srgbClr val="FF0000"/>
                        </a:solidFill>
                        <a:latin typeface="Verdana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a-ES" sz="1100" b="1" i="0" baseline="0" dirty="0">
                        <a:latin typeface="Verdana" pitchFamily="34" charset="0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a-ES" sz="1100" b="1" i="0" baseline="0" dirty="0">
                        <a:latin typeface="Verdana" pitchFamily="34" charset="0"/>
                        <a:ea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4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La crisi ha afectat sectorialment</a:t>
            </a:r>
            <a:endParaRPr lang="ca-ES" dirty="0"/>
          </a:p>
        </p:txBody>
      </p:sp>
      <p:graphicFrame>
        <p:nvGraphicFramePr>
          <p:cNvPr id="6" name="Contenidor de contingut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5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I dintre de la indústria...</a:t>
            </a:r>
            <a:endParaRPr lang="ca-ES" dirty="0"/>
          </a:p>
        </p:txBody>
      </p:sp>
      <p:graphicFrame>
        <p:nvGraphicFramePr>
          <p:cNvPr id="6" name="Contenidor de contingut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6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Perdem població en edat laboral</a:t>
            </a:r>
            <a:endParaRPr lang="ca-ES" dirty="0"/>
          </a:p>
        </p:txBody>
      </p:sp>
      <p:graphicFrame>
        <p:nvGraphicFramePr>
          <p:cNvPr id="4" name="Contenidor de contingut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7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a-ES" dirty="0" smtClean="0"/>
              <a:t>No disminueixen les ganes de treballar, </a:t>
            </a:r>
            <a:r>
              <a:rPr lang="ca-ES" sz="3100" dirty="0" smtClean="0"/>
              <a:t>menys entre els menors de 24 anys</a:t>
            </a:r>
            <a:r>
              <a:rPr lang="ca-ES" dirty="0" smtClean="0"/>
              <a:t> </a:t>
            </a:r>
            <a:endParaRPr lang="ca-ES" dirty="0"/>
          </a:p>
        </p:txBody>
      </p:sp>
      <p:graphicFrame>
        <p:nvGraphicFramePr>
          <p:cNvPr id="4" name="Contenidor de contingut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8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>
          <a:xfrm>
            <a:off x="2339752" y="6356350"/>
            <a:ext cx="4680520" cy="365125"/>
          </a:xfrm>
        </p:spPr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Però l’ocupació, sí</a:t>
            </a:r>
            <a:endParaRPr lang="ca-ES" dirty="0"/>
          </a:p>
        </p:txBody>
      </p:sp>
      <p:graphicFrame>
        <p:nvGraphicFramePr>
          <p:cNvPr id="4" name="Contenidor de contingut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9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Qui està treballant?</a:t>
            </a:r>
            <a:endParaRPr lang="ca-ES" dirty="0"/>
          </a:p>
        </p:txBody>
      </p:sp>
      <p:graphicFrame>
        <p:nvGraphicFramePr>
          <p:cNvPr id="4" name="Contenidor de contingut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10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graphicFrame>
        <p:nvGraphicFramePr>
          <p:cNvPr id="4" name="Contenidor de contingut 3"/>
          <p:cNvGraphicFramePr>
            <a:graphicFrameLocks noGrp="1"/>
          </p:cNvGraphicFramePr>
          <p:nvPr>
            <p:ph idx="1"/>
          </p:nvPr>
        </p:nvGraphicFramePr>
        <p:xfrm>
          <a:off x="467544" y="155679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ontenidor de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11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Per edats i formació</a:t>
            </a:r>
            <a:endParaRPr lang="ca-ES" dirty="0"/>
          </a:p>
        </p:txBody>
      </p:sp>
      <p:graphicFrame>
        <p:nvGraphicFramePr>
          <p:cNvPr id="6" name="Contenidor de contingut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7956376" y="6356350"/>
            <a:ext cx="730424" cy="365125"/>
          </a:xfrm>
        </p:spPr>
        <p:txBody>
          <a:bodyPr/>
          <a:lstStyle/>
          <a:p>
            <a:fld id="{0EFD46A0-C67C-4346-8823-843BD5041B67}" type="slidenum">
              <a:rPr lang="ca-ES" smtClean="0"/>
              <a:pPr/>
              <a:t>12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>
          <a:xfrm>
            <a:off x="2267744" y="6309320"/>
            <a:ext cx="5256584" cy="365125"/>
          </a:xfrm>
        </p:spPr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a-ES" dirty="0" smtClean="0"/>
              <a:t>L’atur ha crescut i molt,</a:t>
            </a:r>
            <a:br>
              <a:rPr lang="ca-ES" dirty="0" smtClean="0"/>
            </a:br>
            <a:r>
              <a:rPr lang="ca-ES" sz="2400" dirty="0" smtClean="0"/>
              <a:t> (Però menys perquè es perd població)</a:t>
            </a:r>
            <a:r>
              <a:rPr lang="ca-ES" dirty="0" smtClean="0"/>
              <a:t> 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13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>
          <a:xfrm>
            <a:off x="1547664" y="6356350"/>
            <a:ext cx="5544616" cy="365125"/>
          </a:xfrm>
        </p:spPr>
        <p:txBody>
          <a:bodyPr/>
          <a:lstStyle/>
          <a:p>
            <a:r>
              <a:rPr lang="es-ES" smtClean="0"/>
              <a:t>Parlament de Catalunya: Comissió de polítiques de lluita contra la desocupació</a:t>
            </a:r>
            <a:endParaRPr lang="ca-ES" dirty="0"/>
          </a:p>
        </p:txBody>
      </p:sp>
      <p:graphicFrame>
        <p:nvGraphicFramePr>
          <p:cNvPr id="10" name="Contenidor de contingut 9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Com esta evolucionant l’atur?</a:t>
            </a:r>
            <a:endParaRPr lang="ca-ES" dirty="0"/>
          </a:p>
        </p:txBody>
      </p:sp>
      <p:graphicFrame>
        <p:nvGraphicFramePr>
          <p:cNvPr id="5" name="Contenidor de contingut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14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>
          <a:xfrm>
            <a:off x="1979712" y="6356350"/>
            <a:ext cx="5472608" cy="365125"/>
          </a:xfrm>
        </p:spPr>
        <p:txBody>
          <a:bodyPr/>
          <a:lstStyle/>
          <a:p>
            <a:r>
              <a:rPr lang="ca-ES" dirty="0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Qui s'està quedant a l’atur?</a:t>
            </a:r>
            <a:endParaRPr lang="ca-ES" dirty="0"/>
          </a:p>
        </p:txBody>
      </p:sp>
      <p:graphicFrame>
        <p:nvGraphicFramePr>
          <p:cNvPr id="5" name="Contenidor de contingut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a-ES" smtClean="0"/>
              <a:t>17/01/2014</a:t>
            </a:r>
            <a:endParaRPr lang="ca-ES" dirty="0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D46A0-C67C-4346-8823-843BD5041B67}" type="slidenum">
              <a:rPr lang="ca-ES" smtClean="0"/>
              <a:pPr/>
              <a:t>15</a:t>
            </a:fld>
            <a:endParaRPr lang="ca-ES" dirty="0"/>
          </a:p>
        </p:txBody>
      </p:sp>
      <p:sp>
        <p:nvSpPr>
          <p:cNvPr id="7" name="Contenidor de peu de pàgina 6"/>
          <p:cNvSpPr>
            <a:spLocks noGrp="1"/>
          </p:cNvSpPr>
          <p:nvPr>
            <p:ph type="ftr" sz="quarter" idx="11"/>
          </p:nvPr>
        </p:nvSpPr>
        <p:spPr>
          <a:xfrm>
            <a:off x="1619672" y="6356350"/>
            <a:ext cx="5904656" cy="365125"/>
          </a:xfrm>
        </p:spPr>
        <p:txBody>
          <a:bodyPr/>
          <a:lstStyle/>
          <a:p>
            <a:r>
              <a:rPr lang="ca-ES" dirty="0" smtClean="0"/>
              <a:t>Parlament de Catalunya: Comissió de polítiques de lluita contra la desocupació</a:t>
            </a:r>
            <a:endParaRPr lang="ca-E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a-ES" b="1" dirty="0" smtClean="0">
                <a:solidFill>
                  <a:schemeClr val="accent3">
                    <a:lumMod val="50000"/>
                  </a:schemeClr>
                </a:solidFill>
              </a:rPr>
              <a:t>Moltes gràcies per la seva atenció</a:t>
            </a:r>
            <a:endParaRPr lang="ca-E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Picture 2" descr="C:\Documents and Settings\Administrador.JMRANE\Mis documentos\Mis imágenes\CTESC cu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941168"/>
            <a:ext cx="121443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051720" y="4005064"/>
            <a:ext cx="453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a-ES" b="1" dirty="0" smtClean="0">
                <a:solidFill>
                  <a:schemeClr val="accent3">
                    <a:lumMod val="50000"/>
                  </a:schemeClr>
                </a:solidFill>
              </a:rPr>
              <a:t>http://www.ctesc.cat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1234</TotalTime>
  <Words>969</Words>
  <Application>Microsoft Office PowerPoint</Application>
  <PresentationFormat>Presentació en pantalla (4:3)</PresentationFormat>
  <Paragraphs>181</Paragraphs>
  <Slides>16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Títols de les diapositives</vt:lpstr>
      </vt:variant>
      <vt:variant>
        <vt:i4>16</vt:i4>
      </vt:variant>
    </vt:vector>
  </HeadingPairs>
  <TitlesOfParts>
    <vt:vector size="17" baseType="lpstr">
      <vt:lpstr>Tema de l'Office</vt:lpstr>
      <vt:lpstr>Comissió de polítiques de lluita contra la desocupació</vt:lpstr>
      <vt:lpstr>És l’economia....</vt:lpstr>
      <vt:lpstr>...no els costos laborals</vt:lpstr>
      <vt:lpstr>No tot ha estat igual </vt:lpstr>
      <vt:lpstr>La crisi ha afectat sectorialment</vt:lpstr>
      <vt:lpstr>I dintre de la indústria...</vt:lpstr>
      <vt:lpstr>Perdem població en edat laboral</vt:lpstr>
      <vt:lpstr>No disminueixen les ganes de treballar, menys entre els menors de 24 anys </vt:lpstr>
      <vt:lpstr>Però l’ocupació, sí</vt:lpstr>
      <vt:lpstr>Qui està treballant?</vt:lpstr>
      <vt:lpstr>Presentació del PowerPoint</vt:lpstr>
      <vt:lpstr>Per edats i formació</vt:lpstr>
      <vt:lpstr>L’atur ha crescut i molt,  (Però menys perquè es perd població) </vt:lpstr>
      <vt:lpstr>Com esta evolucionant l’atur?</vt:lpstr>
      <vt:lpstr>Qui s'està quedant a l’atur?</vt:lpstr>
      <vt:lpstr>Moltes gràcies per la seva atenció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Josep Maria Rañé</dc:creator>
  <cp:lastModifiedBy>Gil Albert, Teresa</cp:lastModifiedBy>
  <cp:revision>23</cp:revision>
  <dcterms:created xsi:type="dcterms:W3CDTF">2013-12-27T10:42:38Z</dcterms:created>
  <dcterms:modified xsi:type="dcterms:W3CDTF">2014-01-20T10:52:06Z</dcterms:modified>
</cp:coreProperties>
</file>