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35"/>
  </p:handoutMasterIdLst>
  <p:sldIdLst>
    <p:sldId id="256" r:id="rId2"/>
    <p:sldId id="261" r:id="rId3"/>
    <p:sldId id="262" r:id="rId4"/>
    <p:sldId id="263" r:id="rId5"/>
    <p:sldId id="282" r:id="rId6"/>
    <p:sldId id="284" r:id="rId7"/>
    <p:sldId id="264" r:id="rId8"/>
    <p:sldId id="270" r:id="rId9"/>
    <p:sldId id="265" r:id="rId10"/>
    <p:sldId id="285" r:id="rId11"/>
    <p:sldId id="286" r:id="rId12"/>
    <p:sldId id="287" r:id="rId13"/>
    <p:sldId id="288" r:id="rId14"/>
    <p:sldId id="266" r:id="rId15"/>
    <p:sldId id="267" r:id="rId16"/>
    <p:sldId id="294" r:id="rId17"/>
    <p:sldId id="271" r:id="rId18"/>
    <p:sldId id="274" r:id="rId19"/>
    <p:sldId id="279" r:id="rId20"/>
    <p:sldId id="292" r:id="rId21"/>
    <p:sldId id="291" r:id="rId22"/>
    <p:sldId id="289" r:id="rId23"/>
    <p:sldId id="290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BFCB2-3437-4EFA-9AB6-D6546456A789}" type="datetimeFigureOut">
              <a:rPr lang="ca-ES" smtClean="0"/>
              <a:t>9/7/2025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7C86E-40B2-4A0F-82F0-BCF3E83646F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1928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17779" y="1010117"/>
            <a:ext cx="8637073" cy="2541431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75970" y="3788898"/>
            <a:ext cx="8637072" cy="977621"/>
          </a:xfrm>
        </p:spPr>
        <p:txBody>
          <a:bodyPr>
            <a:normAutofit fontScale="62500" lnSpcReduction="20000"/>
          </a:bodyPr>
          <a:lstStyle/>
          <a:p>
            <a:r>
              <a:rPr lang="ca-ES" dirty="0"/>
              <a:t>Joan Ramon Fibla</a:t>
            </a:r>
          </a:p>
          <a:p>
            <a:r>
              <a:rPr lang="ca-ES" dirty="0"/>
              <a:t>Departament d’assessorament Lingüístic</a:t>
            </a:r>
          </a:p>
          <a:p>
            <a:r>
              <a:rPr lang="ca-ES" dirty="0"/>
              <a:t>Parlament de Catalunya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456" y="41410"/>
            <a:ext cx="6172200" cy="120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402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preàmbul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1384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r>
              <a:rPr kumimoji="0" lang="ca-E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Principi de vigència</a:t>
            </a:r>
          </a:p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endParaRPr kumimoji="0" lang="ca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Les referències temporals han de ser coherents amb el temps de vigència de la llei</a:t>
            </a:r>
          </a:p>
        </p:txBody>
      </p:sp>
    </p:spTree>
    <p:extLst>
      <p:ext uri="{BB962C8B-B14F-4D97-AF65-F5344CB8AC3E}">
        <p14:creationId xmlns:p14="http://schemas.microsoft.com/office/powerpoint/2010/main" val="317769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preàmbul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1384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 règim jurídic del personal de la Junta i del personal que en el futur s'hi incorpori</a:t>
            </a:r>
          </a:p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 règim jurídic del personal de la Junta</a:t>
            </a:r>
          </a:p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endParaRPr kumimoji="0" lang="ca-E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451579" y="3756660"/>
            <a:ext cx="8523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Fins a la data d'avui, la gestió de la pesca s'ha basat en [...]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2400" b="0" i="0" u="sng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Fins a la data d'aprovació d'aquesta llei,</a:t>
            </a: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la gestió de la pesca </a:t>
            </a:r>
            <a:r>
              <a:rPr kumimoji="0" lang="ca-ES" sz="2400" b="0" i="0" u="sng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s'havia basat</a:t>
            </a: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en [...]</a:t>
            </a:r>
          </a:p>
        </p:txBody>
      </p:sp>
    </p:spTree>
    <p:extLst>
      <p:ext uri="{BB962C8B-B14F-4D97-AF65-F5344CB8AC3E}">
        <p14:creationId xmlns:p14="http://schemas.microsoft.com/office/powerpoint/2010/main" val="3103269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preàmbul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Objectivitat: s’han d’evitar els possessius amb component emotiu o </a:t>
            </a:r>
            <a:r>
              <a:rPr kumimoji="0" lang="ca-E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identitari</a:t>
            </a:r>
            <a:endParaRPr kumimoji="0" lang="ca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l'assumpció plena de les competències reconegudes </a:t>
            </a:r>
            <a:r>
              <a:rPr kumimoji="0" lang="ca-ES" sz="24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 les nostres institucions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24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l'assumpció plena de les competències reconegudes </a:t>
            </a:r>
            <a:r>
              <a:rPr kumimoji="0" lang="ca-ES" sz="2400" b="0" i="0" u="sng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a les institucions de Catalunya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6286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Els articles es divideixen en apartats numerats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Cada apartat sols pot contenir un paràgraf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Els apartats són independents i han de ser complets informativament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a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No hi pot haver connectors entre apartats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4033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articulat [part dispositiva]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Articles numerats i titulats</a:t>
            </a:r>
          </a:p>
          <a:p>
            <a:endParaRPr lang="ca-ES" dirty="0"/>
          </a:p>
          <a:p>
            <a:r>
              <a:rPr lang="ca-ES" sz="2400" dirty="0">
                <a:solidFill>
                  <a:srgbClr val="00B050"/>
                </a:solidFill>
              </a:rPr>
              <a:t>Article 1. Objecte</a:t>
            </a:r>
          </a:p>
          <a:p>
            <a:r>
              <a:rPr lang="ca-ES" sz="2400" dirty="0">
                <a:solidFill>
                  <a:srgbClr val="00B050"/>
                </a:solidFill>
              </a:rPr>
              <a:t>[...]</a:t>
            </a:r>
          </a:p>
          <a:p>
            <a:r>
              <a:rPr lang="ca-ES" sz="2400" dirty="0">
                <a:solidFill>
                  <a:srgbClr val="00B050"/>
                </a:solidFill>
              </a:rPr>
              <a:t>Article 2. Ús i aprenentatge de les llengües oficials</a:t>
            </a:r>
          </a:p>
          <a:p>
            <a:r>
              <a:rPr lang="ca-ES" sz="2400" dirty="0">
                <a:solidFill>
                  <a:srgbClr val="00B050"/>
                </a:solidFill>
              </a:rPr>
              <a:t>[...]</a:t>
            </a:r>
          </a:p>
        </p:txBody>
      </p:sp>
    </p:spTree>
    <p:extLst>
      <p:ext uri="{BB962C8B-B14F-4D97-AF65-F5344CB8AC3E}">
        <p14:creationId xmlns:p14="http://schemas.microsoft.com/office/powerpoint/2010/main" val="2759773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articulat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815727"/>
            <a:ext cx="100033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Articles dividits en apartats numerats</a:t>
            </a:r>
          </a:p>
          <a:p>
            <a:endParaRPr lang="ca-ES" dirty="0"/>
          </a:p>
          <a:p>
            <a:r>
              <a:rPr lang="ca-ES" dirty="0">
                <a:solidFill>
                  <a:srgbClr val="00B050"/>
                </a:solidFill>
                <a:highlight>
                  <a:srgbClr val="FFFF00"/>
                </a:highlight>
              </a:rPr>
              <a:t>Article 2. </a:t>
            </a:r>
            <a:r>
              <a:rPr lang="ca-ES" dirty="0">
                <a:solidFill>
                  <a:srgbClr val="00B050"/>
                </a:solidFill>
              </a:rPr>
              <a:t>Ús i aprenentatge de les llengües oficials</a:t>
            </a:r>
          </a:p>
          <a:p>
            <a:r>
              <a:rPr lang="ca-ES" dirty="0">
                <a:solidFill>
                  <a:srgbClr val="00B050"/>
                </a:solidFill>
                <a:highlight>
                  <a:srgbClr val="FFFF00"/>
                </a:highlight>
              </a:rPr>
              <a:t>1.</a:t>
            </a:r>
            <a:r>
              <a:rPr lang="ca-ES" dirty="0">
                <a:solidFill>
                  <a:srgbClr val="00B050"/>
                </a:solidFill>
              </a:rPr>
              <a:t> El català, com a llengua pròpia de Catalunya, és la llengua normalment emprada com a llengua vehicular i d’aprenentatge del sistema educatiu, i la d’ús normal en l’acollida de l’alumnat nouvingut. </a:t>
            </a:r>
          </a:p>
          <a:p>
            <a:r>
              <a:rPr lang="ca-ES" dirty="0">
                <a:solidFill>
                  <a:srgbClr val="00B050"/>
                </a:solidFill>
                <a:highlight>
                  <a:srgbClr val="FFFF00"/>
                </a:highlight>
              </a:rPr>
              <a:t>2. </a:t>
            </a:r>
            <a:r>
              <a:rPr lang="ca-ES" dirty="0">
                <a:solidFill>
                  <a:srgbClr val="00B050"/>
                </a:solidFill>
              </a:rPr>
              <a:t>L’ensenyament i l’ús curricular i educatiu del català i del castellà han d’estar garantits i tenir una presència adequada en els currículums.</a:t>
            </a:r>
          </a:p>
          <a:p>
            <a:r>
              <a:rPr lang="ca-ES" dirty="0">
                <a:solidFill>
                  <a:srgbClr val="00B050"/>
                </a:solidFill>
                <a:highlight>
                  <a:srgbClr val="FFFF00"/>
                </a:highlight>
              </a:rPr>
              <a:t>3.</a:t>
            </a:r>
            <a:r>
              <a:rPr lang="ca-ES" dirty="0">
                <a:solidFill>
                  <a:srgbClr val="00B050"/>
                </a:solidFill>
              </a:rPr>
              <a:t> La determinació de la presència de les llengües oficials en l’ensenyament no universitari ha de tenir en compte la situació sociolingüística general, la dels centres i llur entorn, i l’evolució del procés d’aprenentatge lingüístic.</a:t>
            </a:r>
          </a:p>
          <a:p>
            <a:endParaRPr lang="ca-E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104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Enumeracions amb lletres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Els elements de les enumeracions han de tenir la mateixa estructura gramatical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La sol·licitud ha d’anar acompanyada d’una declaració responsable en què el sol·licitant manifesti que compleix </a:t>
            </a: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highlight>
                  <a:srgbClr val="FFFF00"/>
                </a:highlight>
                <a:uLnTx/>
                <a:uFillTx/>
                <a:latin typeface="Gill Sans MT" panose="020B0502020104020203"/>
                <a:ea typeface="+mn-ea"/>
                <a:cs typeface="+mn-cs"/>
              </a:rPr>
              <a:t>les condicions següents: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highlight>
                  <a:srgbClr val="FFFF00"/>
                </a:highlight>
                <a:uLnTx/>
                <a:uFillTx/>
                <a:latin typeface="Gill Sans MT" panose="020B0502020104020203"/>
                <a:ea typeface="+mn-ea"/>
                <a:cs typeface="+mn-cs"/>
              </a:rPr>
              <a:t>a) Que</a:t>
            </a: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no existeix una resolució judicial ferma que declari il·lícites les actuacions.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highlight>
                  <a:srgbClr val="FFFF00"/>
                </a:highlight>
                <a:uLnTx/>
                <a:uFillTx/>
                <a:latin typeface="Gill Sans MT" panose="020B0502020104020203"/>
                <a:ea typeface="+mn-ea"/>
                <a:cs typeface="+mn-cs"/>
              </a:rPr>
              <a:t>b) Que</a:t>
            </a: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el risc no està cobert per cap pòlissa d’assegurança.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highlight>
                  <a:srgbClr val="FFFF00"/>
                </a:highlight>
                <a:uLnTx/>
                <a:uFillTx/>
                <a:latin typeface="Gill Sans MT" panose="020B0502020104020203"/>
                <a:ea typeface="+mn-ea"/>
                <a:cs typeface="+mn-cs"/>
              </a:rPr>
              <a:t>c) Que</a:t>
            </a: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la Generalitat no ha iniciat cap acció contra la persona afectada.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2174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a-ES" b="1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1912620"/>
            <a:ext cx="9603275" cy="6419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Bef>
                <a:spcPts val="285"/>
              </a:spcBef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Preàmbul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285"/>
              </a:spcBef>
              <a:spcAft>
                <a:spcPts val="0"/>
              </a:spcAft>
            </a:pPr>
            <a:r>
              <a:rPr lang="ca-ES">
                <a:highlight>
                  <a:srgbClr val="FFFF00"/>
                </a:highlight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Títol I. Disposicions generals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1. Objecte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2. Àmbit d’aplicació subjectiu, objectiu i territorial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[...]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285"/>
              </a:spcBef>
              <a:spcAft>
                <a:spcPts val="0"/>
              </a:spcAft>
            </a:pPr>
            <a:r>
              <a:rPr lang="ca-ES">
                <a:highlight>
                  <a:srgbClr val="FFFF00"/>
                </a:highlight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Títol II. Àmbits d’aplicació material del dret a la igualtat de tracte i a la no-discriminació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6. Ocupació i funció pública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7. Negociació col·lectiva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285"/>
              </a:spcBef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[...]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285"/>
              </a:spcBef>
              <a:spcAft>
                <a:spcPts val="0"/>
              </a:spcAft>
            </a:pPr>
            <a:r>
              <a:rPr lang="ca-ES">
                <a:highlight>
                  <a:srgbClr val="FFFF00"/>
                </a:highlight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Títol III. Defensa i promoció del dret a la igualtat de tracte i a la no-discriminació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highlight>
                  <a:srgbClr val="00FFFF"/>
                </a:highlight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Capítol I. Garanties del dret a la igualtat de tracte i a la no-discriminació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22. Mesures de protecció contra la discriminació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23. Mesures específiques de suport a les víctimes de discriminació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[...]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285"/>
              </a:spcBef>
              <a:spcAft>
                <a:spcPts val="0"/>
              </a:spcAft>
            </a:pPr>
            <a:r>
              <a:rPr lang="ca-ES">
                <a:highlight>
                  <a:srgbClr val="00FFFF"/>
                </a:highlight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Capítol II. Promoció del dret a la igualtat de tracte i a la no-discriminació i mesures d’acció positiva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27. Promoció del dret a la igualtat de tracte i a la no-discriminació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Article 28. Planificació estratègica per a la igualtat de tracte i la no-discriminació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ca-ES">
                <a:latin typeface="HelveticaNeueLT Std"/>
                <a:ea typeface="Times New Roman" panose="02020603050405020304" pitchFamily="18" charset="0"/>
                <a:cs typeface="Times New Roman" panose="02020603050405020304" pitchFamily="18" charset="0"/>
              </a:rPr>
              <a:t>[...]</a:t>
            </a:r>
            <a:endParaRPr lang="ca-ES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a-ES" sz="32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a-ES" sz="3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229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part final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dirty="0"/>
              <a:t>Disposicions addicionals</a:t>
            </a:r>
          </a:p>
          <a:p>
            <a:r>
              <a:rPr lang="ca-ES" sz="2400" dirty="0"/>
              <a:t>Disposicions transitòries</a:t>
            </a:r>
          </a:p>
          <a:p>
            <a:r>
              <a:rPr lang="ca-ES" sz="2400" dirty="0"/>
              <a:t>Disposicions derogatòries</a:t>
            </a:r>
          </a:p>
          <a:p>
            <a:r>
              <a:rPr lang="ca-ES" sz="2400" dirty="0"/>
              <a:t>Disposicions finals</a:t>
            </a:r>
          </a:p>
        </p:txBody>
      </p:sp>
    </p:spTree>
    <p:extLst>
      <p:ext uri="{BB962C8B-B14F-4D97-AF65-F5344CB8AC3E}">
        <p14:creationId xmlns:p14="http://schemas.microsoft.com/office/powerpoint/2010/main" val="20333691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part final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Disposicions derogatòries</a:t>
            </a:r>
          </a:p>
          <a:p>
            <a:endParaRPr lang="ca-ES" b="1" dirty="0"/>
          </a:p>
          <a:p>
            <a:r>
              <a:rPr lang="ca-ES" sz="2400" dirty="0">
                <a:solidFill>
                  <a:srgbClr val="00B050"/>
                </a:solidFill>
              </a:rPr>
              <a:t>Disposició derogatòria</a:t>
            </a:r>
          </a:p>
          <a:p>
            <a:r>
              <a:rPr lang="ca-ES" sz="2400" dirty="0">
                <a:solidFill>
                  <a:srgbClr val="00B050"/>
                </a:solidFill>
              </a:rPr>
              <a:t>Es deroga la Llei 1/1981, del 25 de febrer, del Consell Consultiu de la Generalitat</a:t>
            </a:r>
            <a:r>
              <a:rPr lang="es-ES" dirty="0">
                <a:solidFill>
                  <a:srgbClr val="00B050"/>
                </a:solidFill>
              </a:rPr>
              <a:t>.</a:t>
            </a:r>
            <a:endParaRPr lang="ca-E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77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</a:t>
            </a:r>
          </a:p>
          <a:p>
            <a:pPr marL="0" indent="0">
              <a:buNone/>
            </a:pPr>
            <a:endParaRPr lang="ca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530220" y="2883160"/>
            <a:ext cx="102636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Títol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Part expositiva: preàmbul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Part dispositiva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a-ES" sz="2400" dirty="0"/>
              <a:t>Articulat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a-ES" sz="2400" dirty="0"/>
              <a:t>Part final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Annexos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29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En els articles no hi pot haver text de caràcter explicatiu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No s’hi poden posar exemples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No s’ha d’expressar la finalitat o la causa dels preceptes</a:t>
            </a:r>
          </a:p>
          <a:p>
            <a:endParaRPr lang="ca-ES" dirty="0"/>
          </a:p>
          <a:p>
            <a:r>
              <a:rPr lang="ca-ES" sz="2400" dirty="0">
                <a:solidFill>
                  <a:srgbClr val="FF0000"/>
                </a:solidFill>
              </a:rPr>
              <a:t>Les empreses han de reduir un 10% les emissions de diòxid de carboni perquè són molt perjudicials per al medi ambient</a:t>
            </a:r>
          </a:p>
          <a:p>
            <a:r>
              <a:rPr lang="fr-FR" sz="2400" dirty="0">
                <a:solidFill>
                  <a:srgbClr val="00B050"/>
                </a:solidFill>
              </a:rPr>
              <a:t>Les empreses han de reduir un 10% les emissions de diòxid de carboni </a:t>
            </a:r>
            <a:endParaRPr lang="ca-ES" sz="2400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8182173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Expressió de l’obligació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 dirty="0"/>
              <a:t>En català, el futur no té valor d’obligació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 dirty="0"/>
              <a:t>L’obligació s’expressa amb la perífrasi </a:t>
            </a:r>
            <a:r>
              <a:rPr lang="ca-ES" sz="2000" i="1" dirty="0"/>
              <a:t>haver de</a:t>
            </a:r>
            <a:r>
              <a:rPr lang="ca-ES" sz="2000" dirty="0"/>
              <a:t> + infinitiu, en present</a:t>
            </a:r>
          </a:p>
          <a:p>
            <a:endParaRPr lang="ca-ES" dirty="0"/>
          </a:p>
          <a:p>
            <a:r>
              <a:rPr lang="fr-FR" sz="2400" dirty="0">
                <a:solidFill>
                  <a:srgbClr val="FF0000"/>
                </a:solidFill>
              </a:rPr>
              <a:t>els edificis d'ús privat </a:t>
            </a:r>
            <a:r>
              <a:rPr lang="fr-FR" sz="2400" u="sng" dirty="0">
                <a:solidFill>
                  <a:srgbClr val="FF0000"/>
                </a:solidFill>
              </a:rPr>
              <a:t>compliran</a:t>
            </a:r>
            <a:r>
              <a:rPr lang="fr-FR" sz="2400" dirty="0">
                <a:solidFill>
                  <a:srgbClr val="FF0000"/>
                </a:solidFill>
              </a:rPr>
              <a:t> els requisits d'accessibilitat</a:t>
            </a:r>
          </a:p>
          <a:p>
            <a:r>
              <a:rPr lang="fr-FR" sz="2400" dirty="0">
                <a:solidFill>
                  <a:srgbClr val="00B050"/>
                </a:solidFill>
              </a:rPr>
              <a:t>els edificis d'ús privat </a:t>
            </a:r>
            <a:r>
              <a:rPr lang="fr-FR" sz="2400" u="sng" dirty="0">
                <a:solidFill>
                  <a:srgbClr val="00B050"/>
                </a:solidFill>
              </a:rPr>
              <a:t>han de complir</a:t>
            </a:r>
            <a:r>
              <a:rPr lang="fr-FR" sz="2400" dirty="0">
                <a:solidFill>
                  <a:srgbClr val="00B050"/>
                </a:solidFill>
              </a:rPr>
              <a:t> els requisits d'accessibilitat</a:t>
            </a:r>
            <a:endParaRPr lang="ca-ES" sz="2400" dirty="0">
              <a:solidFill>
                <a:srgbClr val="00B050"/>
              </a:solidFill>
            </a:endParaRPr>
          </a:p>
          <a:p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157179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Expressió de la permissió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Perífrasi de possibilitat </a:t>
            </a:r>
            <a:r>
              <a:rPr lang="ca-ES" i="1" dirty="0"/>
              <a:t>poder</a:t>
            </a:r>
            <a:r>
              <a:rPr lang="ca-ES" dirty="0"/>
              <a:t> + infinitiu </a:t>
            </a:r>
          </a:p>
          <a:p>
            <a:endParaRPr lang="ca-ES" dirty="0"/>
          </a:p>
          <a:p>
            <a:r>
              <a:rPr lang="ca-ES" sz="2400" dirty="0">
                <a:solidFill>
                  <a:srgbClr val="00B050"/>
                </a:solidFill>
              </a:rPr>
              <a:t>l’advocat de la Generalitat </a:t>
            </a:r>
            <a:r>
              <a:rPr lang="ca-ES" sz="2400" u="sng" dirty="0">
                <a:solidFill>
                  <a:srgbClr val="00B050"/>
                </a:solidFill>
              </a:rPr>
              <a:t>pot assumir</a:t>
            </a:r>
            <a:r>
              <a:rPr lang="ca-ES" sz="2400" dirty="0">
                <a:solidFill>
                  <a:srgbClr val="00B050"/>
                </a:solidFill>
              </a:rPr>
              <a:t> la representació i la defensa dels membres del Govern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1375972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Expressió de la prohibició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Perífrasi de possibilitat </a:t>
            </a:r>
            <a:r>
              <a:rPr lang="ca-ES" i="1" dirty="0"/>
              <a:t>poder</a:t>
            </a:r>
            <a:r>
              <a:rPr lang="ca-ES" dirty="0"/>
              <a:t> + infinitiu en negatiu</a:t>
            </a:r>
          </a:p>
          <a:p>
            <a:endParaRPr lang="ca-ES" dirty="0"/>
          </a:p>
          <a:p>
            <a:r>
              <a:rPr lang="ca-ES" sz="2400" dirty="0">
                <a:solidFill>
                  <a:srgbClr val="FF0000"/>
                </a:solidFill>
              </a:rPr>
              <a:t>Els promotors no han de construir edificis d'ús privat dins de la zona protegida</a:t>
            </a:r>
          </a:p>
          <a:p>
            <a:r>
              <a:rPr lang="ca-ES" sz="2400" dirty="0">
                <a:solidFill>
                  <a:srgbClr val="00B050"/>
                </a:solidFill>
              </a:rPr>
              <a:t>Els promotors no poden construir edificis d'ús privat dins de la zona protegida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7964048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Remissions</a:t>
            </a:r>
          </a:p>
          <a:p>
            <a:r>
              <a:rPr lang="ca-ES" dirty="0"/>
              <a:t>Segueixen uns fórmules fixes:</a:t>
            </a:r>
          </a:p>
          <a:p>
            <a:endParaRPr lang="ca-ES" dirty="0"/>
          </a:p>
          <a:p>
            <a:r>
              <a:rPr lang="ca-ES" sz="2400" dirty="0">
                <a:solidFill>
                  <a:srgbClr val="00B050"/>
                </a:solidFill>
              </a:rPr>
              <a:t>a què fa referència l’article 23.4</a:t>
            </a:r>
          </a:p>
          <a:p>
            <a:endParaRPr lang="ca-ES" sz="2400" dirty="0">
              <a:solidFill>
                <a:srgbClr val="00B050"/>
              </a:solidFill>
            </a:endParaRPr>
          </a:p>
          <a:p>
            <a:r>
              <a:rPr lang="ca-ES" sz="2400" dirty="0">
                <a:solidFill>
                  <a:srgbClr val="00B050"/>
                </a:solidFill>
              </a:rPr>
              <a:t>d’acord amb el que estableix l’article 23.4</a:t>
            </a: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473291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Remissions</a:t>
            </a:r>
          </a:p>
          <a:p>
            <a:endParaRPr lang="it-IT" dirty="0">
              <a:solidFill>
                <a:srgbClr val="00B050"/>
              </a:solidFill>
            </a:endParaRPr>
          </a:p>
          <a:p>
            <a:r>
              <a:rPr lang="it-IT" sz="2400" dirty="0">
                <a:solidFill>
                  <a:srgbClr val="FF0000"/>
                </a:solidFill>
              </a:rPr>
              <a:t>a què fa referència la lletra </a:t>
            </a:r>
            <a:r>
              <a:rPr lang="it-IT" sz="2400" i="1" dirty="0">
                <a:solidFill>
                  <a:srgbClr val="FF0000"/>
                </a:solidFill>
              </a:rPr>
              <a:t>a</a:t>
            </a:r>
            <a:r>
              <a:rPr lang="it-IT" sz="2400" dirty="0">
                <a:solidFill>
                  <a:srgbClr val="FF0000"/>
                </a:solidFill>
              </a:rPr>
              <a:t> de l'apartat 1 de l'article 2</a:t>
            </a:r>
          </a:p>
          <a:p>
            <a:endParaRPr lang="it-IT" sz="2400" dirty="0">
              <a:solidFill>
                <a:srgbClr val="00B050"/>
              </a:solidFill>
            </a:endParaRPr>
          </a:p>
          <a:p>
            <a:r>
              <a:rPr lang="it-IT" sz="2400" dirty="0">
                <a:solidFill>
                  <a:srgbClr val="00B050"/>
                </a:solidFill>
              </a:rPr>
              <a:t>a què fa referència l'article 2.1.</a:t>
            </a:r>
            <a:r>
              <a:rPr lang="it-IT" sz="2400" i="1" dirty="0">
                <a:solidFill>
                  <a:srgbClr val="00B050"/>
                </a:solidFill>
              </a:rPr>
              <a:t>a</a:t>
            </a:r>
            <a:endParaRPr lang="ca-ES" sz="2400" i="1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7518146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Remissions</a:t>
            </a:r>
          </a:p>
          <a:p>
            <a:endParaRPr lang="it-IT" dirty="0">
              <a:solidFill>
                <a:srgbClr val="00B050"/>
              </a:solidFill>
            </a:endParaRPr>
          </a:p>
          <a:p>
            <a:r>
              <a:rPr lang="it-IT" sz="2400" dirty="0">
                <a:solidFill>
                  <a:srgbClr val="FF0000"/>
                </a:solidFill>
              </a:rPr>
              <a:t>2. En el marc del que estableix </a:t>
            </a:r>
            <a:r>
              <a:rPr lang="it-IT" sz="2400" u="sng" dirty="0">
                <a:solidFill>
                  <a:srgbClr val="FF0000"/>
                </a:solidFill>
              </a:rPr>
              <a:t>l'apartat 1 d'aquest article,</a:t>
            </a:r>
            <a:r>
              <a:rPr lang="it-IT" sz="2400" dirty="0">
                <a:solidFill>
                  <a:srgbClr val="FF0000"/>
                </a:solidFill>
              </a:rPr>
              <a:t> també és objecte d'aquesta llei aconseguir que [...]</a:t>
            </a:r>
          </a:p>
          <a:p>
            <a:endParaRPr lang="it-IT" sz="2400" dirty="0">
              <a:solidFill>
                <a:srgbClr val="00B050"/>
              </a:solidFill>
            </a:endParaRPr>
          </a:p>
          <a:p>
            <a:r>
              <a:rPr lang="it-IT" sz="2400" dirty="0">
                <a:solidFill>
                  <a:srgbClr val="00B050"/>
                </a:solidFill>
              </a:rPr>
              <a:t>2. En el marc del que estableix </a:t>
            </a:r>
            <a:r>
              <a:rPr lang="it-IT" sz="2400" u="sng" dirty="0">
                <a:solidFill>
                  <a:srgbClr val="00B050"/>
                </a:solidFill>
              </a:rPr>
              <a:t>l'apartat 1</a:t>
            </a:r>
            <a:r>
              <a:rPr lang="it-IT" sz="2400" dirty="0">
                <a:solidFill>
                  <a:srgbClr val="00B050"/>
                </a:solidFill>
              </a:rPr>
              <a:t>, també és objecte d'aquesta llei aconseguir que [...]</a:t>
            </a:r>
            <a:endParaRPr lang="ca-ES" sz="2400" i="1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6906479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part dispositiva 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/>
              <a:t>Remissions</a:t>
            </a:r>
          </a:p>
          <a:p>
            <a:endParaRPr lang="it-IT" dirty="0">
              <a:solidFill>
                <a:srgbClr val="00B050"/>
              </a:solidFill>
            </a:endParaRPr>
          </a:p>
          <a:p>
            <a:r>
              <a:rPr lang="it-IT" sz="2400" dirty="0">
                <a:solidFill>
                  <a:srgbClr val="FF0000"/>
                </a:solidFill>
              </a:rPr>
              <a:t>5. En el marc del procés d'adaptació a què fa referència </a:t>
            </a:r>
            <a:r>
              <a:rPr lang="it-IT" sz="2400" u="sng" dirty="0">
                <a:solidFill>
                  <a:srgbClr val="FF0000"/>
                </a:solidFill>
              </a:rPr>
              <a:t>l'apartat anterior</a:t>
            </a:r>
            <a:r>
              <a:rPr lang="it-IT" sz="2400" dirty="0">
                <a:solidFill>
                  <a:srgbClr val="FF0000"/>
                </a:solidFill>
              </a:rPr>
              <a:t>, l'Institut Català d'Assistència i Serveis Socials ha d'esdevenir [...]</a:t>
            </a:r>
          </a:p>
          <a:p>
            <a:endParaRPr lang="it-IT" sz="2400" dirty="0">
              <a:solidFill>
                <a:srgbClr val="00B050"/>
              </a:solidFill>
            </a:endParaRPr>
          </a:p>
          <a:p>
            <a:r>
              <a:rPr lang="it-IT" sz="2400" dirty="0">
                <a:solidFill>
                  <a:srgbClr val="00B050"/>
                </a:solidFill>
              </a:rPr>
              <a:t>5. En el marc del procés d'adaptació a què fa referència </a:t>
            </a:r>
            <a:r>
              <a:rPr lang="it-IT" sz="2400" u="sng" dirty="0">
                <a:solidFill>
                  <a:srgbClr val="00B050"/>
                </a:solidFill>
              </a:rPr>
              <a:t>l'apartat 4</a:t>
            </a:r>
            <a:r>
              <a:rPr lang="it-IT" sz="2400" dirty="0">
                <a:solidFill>
                  <a:srgbClr val="00B050"/>
                </a:solidFill>
              </a:rPr>
              <a:t>, l'Institut Català d'Assistència i Serveis Socials ha d'esdevenir [...]</a:t>
            </a:r>
            <a:endParaRPr lang="ca-ES" sz="2400" i="1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0090242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</a:t>
            </a:r>
            <a:r>
              <a:rPr lang="ca-ES" b="1" dirty="0" smtClean="0"/>
              <a:t>llenguatge legislatiu </a:t>
            </a:r>
            <a:endParaRPr lang="ca-ES" b="1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Fer servir preferentment frases curtes separades per punt i seguit.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No abusar de la veu passiva.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Mantenir l’ordre no marcat dels constituents de la frase.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Evitar l’abús de les nominalitzacions.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Evitar els verbs comodí i els verbs buits.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Evitar els possessius innecessaris.</a:t>
            </a:r>
            <a:endParaRPr lang="ca-ES" sz="2400" dirty="0"/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7416613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</a:t>
            </a:r>
            <a:r>
              <a:rPr lang="ca-ES" b="1" dirty="0" smtClean="0"/>
              <a:t>llenguatge legislatiu </a:t>
            </a:r>
            <a:endParaRPr lang="ca-ES" b="1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Nominalitzacions</a:t>
            </a:r>
          </a:p>
          <a:p>
            <a:endParaRPr lang="ca-ES" dirty="0" smtClean="0">
              <a:solidFill>
                <a:srgbClr val="FF0000"/>
              </a:solidFill>
            </a:endParaRPr>
          </a:p>
          <a:p>
            <a:r>
              <a:rPr lang="ca-ES" sz="2400" dirty="0" smtClean="0">
                <a:solidFill>
                  <a:srgbClr val="FF0000"/>
                </a:solidFill>
              </a:rPr>
              <a:t>S’han de fixar les condicions per a </a:t>
            </a:r>
            <a:r>
              <a:rPr lang="ca-ES" sz="2400" u="sng" dirty="0" smtClean="0">
                <a:solidFill>
                  <a:srgbClr val="FF0000"/>
                </a:solidFill>
              </a:rPr>
              <a:t>l’organització</a:t>
            </a:r>
            <a:r>
              <a:rPr lang="ca-ES" sz="2400" dirty="0" smtClean="0">
                <a:solidFill>
                  <a:srgbClr val="FF0000"/>
                </a:solidFill>
              </a:rPr>
              <a:t> de les activitats i </a:t>
            </a:r>
            <a:r>
              <a:rPr lang="ca-ES" sz="2400" u="sng" dirty="0" smtClean="0">
                <a:solidFill>
                  <a:srgbClr val="FF0000"/>
                </a:solidFill>
              </a:rPr>
              <a:t>per al seu acompliment</a:t>
            </a:r>
            <a:endParaRPr lang="ca-ES" sz="2400" u="sng" dirty="0" smtClean="0"/>
          </a:p>
          <a:p>
            <a:endParaRPr lang="ca-ES" sz="2400" dirty="0" smtClean="0"/>
          </a:p>
          <a:p>
            <a:r>
              <a:rPr lang="ca-ES" sz="2400" dirty="0">
                <a:solidFill>
                  <a:srgbClr val="00B050"/>
                </a:solidFill>
              </a:rPr>
              <a:t>S’han de fixar les condicions per a </a:t>
            </a:r>
            <a:r>
              <a:rPr lang="ca-ES" sz="2400" u="sng" dirty="0" smtClean="0">
                <a:solidFill>
                  <a:srgbClr val="00B050"/>
                </a:solidFill>
              </a:rPr>
              <a:t>organitzar i acomplir</a:t>
            </a:r>
            <a:r>
              <a:rPr lang="ca-ES" sz="2400" dirty="0" smtClean="0">
                <a:solidFill>
                  <a:srgbClr val="00B050"/>
                </a:solidFill>
              </a:rPr>
              <a:t> </a:t>
            </a:r>
            <a:r>
              <a:rPr lang="ca-ES" sz="2400" dirty="0">
                <a:solidFill>
                  <a:srgbClr val="00B050"/>
                </a:solidFill>
              </a:rPr>
              <a:t>les </a:t>
            </a:r>
            <a:r>
              <a:rPr lang="ca-ES" sz="2400" dirty="0" smtClean="0">
                <a:solidFill>
                  <a:srgbClr val="00B050"/>
                </a:solidFill>
              </a:rPr>
              <a:t>activitats</a:t>
            </a:r>
            <a:endParaRPr lang="ca-ES" sz="2400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71885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títol</a:t>
            </a:r>
          </a:p>
          <a:p>
            <a:pPr marL="0" indent="0">
              <a:buNone/>
            </a:pPr>
            <a:endParaRPr lang="ca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530220" y="2883160"/>
            <a:ext cx="10263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Ha de ser concís i ha de recollir l’objecte de la llei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No ha d’incloure la finalitat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4480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</a:t>
            </a:r>
            <a:r>
              <a:rPr lang="ca-ES" b="1" dirty="0" smtClean="0"/>
              <a:t>llenguatge legislatiu </a:t>
            </a:r>
            <a:endParaRPr lang="ca-ES" b="1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Verbs buits</a:t>
            </a:r>
          </a:p>
          <a:p>
            <a:endParaRPr lang="ca-ES" dirty="0" smtClean="0">
              <a:solidFill>
                <a:srgbClr val="FF0000"/>
              </a:solidFill>
            </a:endParaRPr>
          </a:p>
          <a:p>
            <a:r>
              <a:rPr lang="ca-ES" sz="2400" dirty="0" smtClean="0">
                <a:solidFill>
                  <a:srgbClr val="FF0000"/>
                </a:solidFill>
              </a:rPr>
              <a:t>Han de </a:t>
            </a:r>
            <a:r>
              <a:rPr lang="ca-ES" sz="2400" u="sng" dirty="0" smtClean="0">
                <a:solidFill>
                  <a:srgbClr val="FF0000"/>
                </a:solidFill>
              </a:rPr>
              <a:t>procedir a </a:t>
            </a:r>
            <a:r>
              <a:rPr lang="ca-ES" sz="2400" dirty="0" smtClean="0">
                <a:solidFill>
                  <a:srgbClr val="FF0000"/>
                </a:solidFill>
              </a:rPr>
              <a:t>verificar les signatures</a:t>
            </a:r>
            <a:r>
              <a:rPr lang="ca-ES" sz="2400" dirty="0" smtClean="0">
                <a:solidFill>
                  <a:srgbClr val="00B050"/>
                </a:solidFill>
              </a:rPr>
              <a:t>.</a:t>
            </a:r>
          </a:p>
          <a:p>
            <a:endParaRPr lang="ca-ES" sz="2400" dirty="0">
              <a:solidFill>
                <a:srgbClr val="00B050"/>
              </a:solidFill>
            </a:endParaRPr>
          </a:p>
          <a:p>
            <a:r>
              <a:rPr lang="ca-ES" sz="2400" dirty="0" smtClean="0">
                <a:solidFill>
                  <a:srgbClr val="00B050"/>
                </a:solidFill>
              </a:rPr>
              <a:t>Han de verificar les signatures.</a:t>
            </a:r>
            <a:endParaRPr lang="ca-ES" sz="2400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47673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</a:t>
            </a:r>
            <a:r>
              <a:rPr lang="ca-ES" b="1" dirty="0" smtClean="0"/>
              <a:t>llenguatge legislatiu </a:t>
            </a:r>
            <a:endParaRPr lang="ca-ES" b="1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Verbs comodí</a:t>
            </a:r>
          </a:p>
          <a:p>
            <a:endParaRPr lang="ca-ES" dirty="0" smtClean="0">
              <a:solidFill>
                <a:srgbClr val="FF0000"/>
              </a:solidFill>
            </a:endParaRPr>
          </a:p>
          <a:p>
            <a:r>
              <a:rPr lang="ca-ES" sz="2400" dirty="0">
                <a:solidFill>
                  <a:srgbClr val="FF0000"/>
                </a:solidFill>
              </a:rPr>
              <a:t>els béns que </a:t>
            </a:r>
            <a:r>
              <a:rPr lang="ca-ES" sz="2400" dirty="0" smtClean="0">
                <a:solidFill>
                  <a:srgbClr val="FF0000"/>
                </a:solidFill>
              </a:rPr>
              <a:t>usin per a </a:t>
            </a:r>
            <a:r>
              <a:rPr lang="ca-ES" sz="2400" u="sng" dirty="0" smtClean="0">
                <a:solidFill>
                  <a:srgbClr val="FF0000"/>
                </a:solidFill>
              </a:rPr>
              <a:t>desenvolupar les seves funcions</a:t>
            </a:r>
          </a:p>
          <a:p>
            <a:endParaRPr lang="ca-ES" sz="2400" dirty="0"/>
          </a:p>
          <a:p>
            <a:r>
              <a:rPr lang="ca-ES" sz="2400" dirty="0" smtClean="0">
                <a:solidFill>
                  <a:srgbClr val="00B050"/>
                </a:solidFill>
              </a:rPr>
              <a:t>els </a:t>
            </a:r>
            <a:r>
              <a:rPr lang="ca-ES" sz="2400" dirty="0">
                <a:solidFill>
                  <a:srgbClr val="00B050"/>
                </a:solidFill>
              </a:rPr>
              <a:t>béns que </a:t>
            </a:r>
            <a:r>
              <a:rPr lang="ca-ES" sz="2400" dirty="0" smtClean="0">
                <a:solidFill>
                  <a:srgbClr val="00B050"/>
                </a:solidFill>
              </a:rPr>
              <a:t>usin per </a:t>
            </a:r>
            <a:r>
              <a:rPr lang="ca-ES" sz="2400" dirty="0">
                <a:solidFill>
                  <a:srgbClr val="00B050"/>
                </a:solidFill>
              </a:rPr>
              <a:t>a </a:t>
            </a:r>
            <a:r>
              <a:rPr lang="ca-ES" sz="2400" u="sng" dirty="0" smtClean="0">
                <a:solidFill>
                  <a:srgbClr val="00B050"/>
                </a:solidFill>
              </a:rPr>
              <a:t>exercir les seves funcions</a:t>
            </a:r>
            <a:endParaRPr lang="ca-ES" sz="2400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5290278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</a:t>
            </a:r>
            <a:r>
              <a:rPr lang="ca-ES" b="1" dirty="0" smtClean="0"/>
              <a:t>llenguatge legislatiu </a:t>
            </a:r>
            <a:endParaRPr lang="ca-ES" b="1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Verbs comodí i verbs buits</a:t>
            </a:r>
          </a:p>
          <a:p>
            <a:endParaRPr lang="ca-ES" dirty="0" smtClean="0">
              <a:solidFill>
                <a:srgbClr val="FF0000"/>
              </a:solidFill>
            </a:endParaRPr>
          </a:p>
          <a:p>
            <a:r>
              <a:rPr lang="ca-ES" sz="2400" dirty="0">
                <a:solidFill>
                  <a:srgbClr val="00B050"/>
                </a:solidFill>
              </a:rPr>
              <a:t>S'ha de </a:t>
            </a:r>
            <a:r>
              <a:rPr lang="ca-ES" sz="2400" u="sng" dirty="0">
                <a:solidFill>
                  <a:srgbClr val="00B050"/>
                </a:solidFill>
              </a:rPr>
              <a:t>procedir a realitzar l'avaluació</a:t>
            </a:r>
            <a:r>
              <a:rPr lang="ca-ES" sz="2400" dirty="0">
                <a:solidFill>
                  <a:srgbClr val="00B050"/>
                </a:solidFill>
              </a:rPr>
              <a:t> dels informes</a:t>
            </a:r>
            <a:r>
              <a:rPr lang="ca-ES" sz="2400" dirty="0" smtClean="0"/>
              <a:t>.</a:t>
            </a:r>
          </a:p>
          <a:p>
            <a:endParaRPr lang="ca-ES" sz="2400" dirty="0"/>
          </a:p>
          <a:p>
            <a:r>
              <a:rPr lang="ca-ES" sz="2400" dirty="0" smtClean="0">
                <a:solidFill>
                  <a:srgbClr val="FF0000"/>
                </a:solidFill>
              </a:rPr>
              <a:t>S'han </a:t>
            </a:r>
            <a:r>
              <a:rPr lang="ca-ES" sz="2400" u="sng" dirty="0">
                <a:solidFill>
                  <a:srgbClr val="FF0000"/>
                </a:solidFill>
              </a:rPr>
              <a:t>d'avaluar</a:t>
            </a:r>
            <a:r>
              <a:rPr lang="ca-ES" sz="2400" dirty="0">
                <a:solidFill>
                  <a:srgbClr val="FF0000"/>
                </a:solidFill>
              </a:rPr>
              <a:t> els </a:t>
            </a:r>
            <a:r>
              <a:rPr lang="ca-ES" sz="2400" dirty="0" smtClean="0">
                <a:solidFill>
                  <a:srgbClr val="FF0000"/>
                </a:solidFill>
              </a:rPr>
              <a:t>informes.</a:t>
            </a:r>
            <a:endParaRPr lang="ca-ES" sz="2400" dirty="0">
              <a:solidFill>
                <a:srgbClr val="FF000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909283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</a:t>
            </a:r>
            <a:r>
              <a:rPr lang="ca-ES" b="1" dirty="0" smtClean="0"/>
              <a:t>llenguatge legislatiu </a:t>
            </a:r>
            <a:endParaRPr lang="ca-ES" b="1" dirty="0"/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16380" y="2773680"/>
            <a:ext cx="101727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Possessius</a:t>
            </a:r>
          </a:p>
          <a:p>
            <a:endParaRPr lang="ca-ES" dirty="0" smtClean="0">
              <a:solidFill>
                <a:srgbClr val="FF0000"/>
              </a:solidFill>
            </a:endParaRPr>
          </a:p>
          <a:p>
            <a:r>
              <a:rPr lang="ca-ES" sz="2400" dirty="0">
                <a:solidFill>
                  <a:srgbClr val="FF0000"/>
                </a:solidFill>
              </a:rPr>
              <a:t>El funcionari, per a prendre possessió de </a:t>
            </a:r>
            <a:r>
              <a:rPr lang="ca-ES" sz="2400" u="sng" dirty="0">
                <a:solidFill>
                  <a:srgbClr val="FF0000"/>
                </a:solidFill>
              </a:rPr>
              <a:t>la seva plaça</a:t>
            </a:r>
            <a:r>
              <a:rPr lang="ca-ES" sz="2400" dirty="0">
                <a:solidFill>
                  <a:srgbClr val="FF0000"/>
                </a:solidFill>
              </a:rPr>
              <a:t>, ha de presentar </a:t>
            </a:r>
            <a:r>
              <a:rPr lang="ca-ES" sz="2400" u="sng" dirty="0">
                <a:solidFill>
                  <a:srgbClr val="FF0000"/>
                </a:solidFill>
              </a:rPr>
              <a:t>les seves </a:t>
            </a:r>
            <a:r>
              <a:rPr lang="ca-ES" sz="2400" u="sng" dirty="0" smtClean="0">
                <a:solidFill>
                  <a:srgbClr val="FF0000"/>
                </a:solidFill>
              </a:rPr>
              <a:t>credencials.</a:t>
            </a:r>
          </a:p>
          <a:p>
            <a:endParaRPr lang="ca-ES" sz="2400" dirty="0"/>
          </a:p>
          <a:p>
            <a:r>
              <a:rPr lang="ca-ES" sz="2400" dirty="0" smtClean="0">
                <a:solidFill>
                  <a:srgbClr val="00B050"/>
                </a:solidFill>
              </a:rPr>
              <a:t>El </a:t>
            </a:r>
            <a:r>
              <a:rPr lang="ca-ES" sz="2400" dirty="0">
                <a:solidFill>
                  <a:srgbClr val="00B050"/>
                </a:solidFill>
              </a:rPr>
              <a:t>funcionari, per a prendre possessió de </a:t>
            </a:r>
            <a:r>
              <a:rPr lang="ca-ES" sz="2400" u="sng" dirty="0">
                <a:solidFill>
                  <a:srgbClr val="00B050"/>
                </a:solidFill>
              </a:rPr>
              <a:t>la plaça</a:t>
            </a:r>
            <a:r>
              <a:rPr lang="ca-ES" sz="2400" dirty="0">
                <a:solidFill>
                  <a:srgbClr val="00B050"/>
                </a:solidFill>
              </a:rPr>
              <a:t>, ha de presentar </a:t>
            </a:r>
            <a:r>
              <a:rPr lang="ca-ES" sz="2400" u="sng" dirty="0">
                <a:solidFill>
                  <a:srgbClr val="00B050"/>
                </a:solidFill>
              </a:rPr>
              <a:t>les credencials</a:t>
            </a:r>
            <a:r>
              <a:rPr lang="ca-ES" sz="2400" dirty="0">
                <a:solidFill>
                  <a:srgbClr val="00B050"/>
                </a:solidFill>
              </a:rPr>
              <a:t>.</a:t>
            </a: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>
              <a:solidFill>
                <a:srgbClr val="00B050"/>
              </a:solidFill>
            </a:endParaRP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52689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títol</a:t>
            </a:r>
          </a:p>
          <a:p>
            <a:pPr marL="0" indent="0">
              <a:buNone/>
            </a:pPr>
            <a:endParaRPr lang="ca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1530220" y="2883160"/>
            <a:ext cx="10263673" cy="2590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Títol quan s’aprova</a:t>
            </a:r>
          </a:p>
          <a:p>
            <a:endParaRPr lang="ca-ES" sz="2400" dirty="0"/>
          </a:p>
          <a:p>
            <a:pPr algn="just">
              <a:lnSpc>
                <a:spcPts val="1100"/>
              </a:lnSpc>
              <a:spcBef>
                <a:spcPts val="900"/>
              </a:spcBef>
              <a:spcAft>
                <a:spcPts val="150"/>
              </a:spcAft>
              <a:tabLst>
                <a:tab pos="2717800" algn="r"/>
              </a:tabLst>
            </a:pPr>
            <a:r>
              <a:rPr lang="ca-ES" sz="2400" dirty="0">
                <a:solidFill>
                  <a:srgbClr val="00B050"/>
                </a:solidFill>
                <a:latin typeface="HelveticaNeueLT Std Med"/>
                <a:ea typeface="Times New Roman" panose="02020603050405020304" pitchFamily="18" charset="0"/>
                <a:cs typeface="Times-Parlament"/>
              </a:rPr>
              <a:t>Llei de modificació de la Llei 1/2003, </a:t>
            </a:r>
            <a:r>
              <a:rPr lang="ca-ES" sz="2400" dirty="0" smtClean="0">
                <a:solidFill>
                  <a:srgbClr val="00B050"/>
                </a:solidFill>
                <a:latin typeface="HelveticaNeueLT Std Med"/>
                <a:ea typeface="Times New Roman" panose="02020603050405020304" pitchFamily="18" charset="0"/>
                <a:cs typeface="Times-Parlament"/>
              </a:rPr>
              <a:t>d’universitats</a:t>
            </a:r>
            <a:endParaRPr lang="ca-ES" sz="2400" dirty="0">
              <a:solidFill>
                <a:srgbClr val="00B050"/>
              </a:solidFill>
              <a:latin typeface="HelveticaNeueLT Std Med"/>
              <a:ea typeface="Times New Roman" panose="02020603050405020304" pitchFamily="18" charset="0"/>
              <a:cs typeface="Times-Parlament"/>
            </a:endParaRPr>
          </a:p>
          <a:p>
            <a:endParaRPr lang="ca-E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Títol DOGC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2400" dirty="0"/>
          </a:p>
          <a:p>
            <a:r>
              <a:rPr lang="ca-ES" sz="2400" dirty="0">
                <a:solidFill>
                  <a:srgbClr val="00B050"/>
                </a:solidFill>
              </a:rPr>
              <a:t>Llei 7/2022, del 12 de maig, de modificació de la Llei </a:t>
            </a:r>
            <a:r>
              <a:rPr lang="ca-ES" sz="2400" dirty="0">
                <a:solidFill>
                  <a:srgbClr val="00B050"/>
                </a:solidFill>
                <a:latin typeface="HelveticaNeueLT Std Med"/>
                <a:ea typeface="Times New Roman" panose="02020603050405020304" pitchFamily="18" charset="0"/>
                <a:cs typeface="Times-Parlament"/>
              </a:rPr>
              <a:t>1</a:t>
            </a:r>
            <a:r>
              <a:rPr lang="ca-ES" sz="2400" dirty="0" smtClean="0">
                <a:solidFill>
                  <a:srgbClr val="00B050"/>
                </a:solidFill>
              </a:rPr>
              <a:t>/2003</a:t>
            </a:r>
            <a:r>
              <a:rPr lang="ca-ES" sz="2400" dirty="0">
                <a:solidFill>
                  <a:srgbClr val="00B050"/>
                </a:solidFill>
              </a:rPr>
              <a:t>, </a:t>
            </a:r>
            <a:r>
              <a:rPr lang="ca-ES" sz="2400" dirty="0" smtClean="0">
                <a:solidFill>
                  <a:srgbClr val="00B050"/>
                </a:solidFill>
              </a:rPr>
              <a:t>d'universitats</a:t>
            </a:r>
            <a:endParaRPr lang="ca-ES" sz="2400" dirty="0">
              <a:solidFill>
                <a:srgbClr val="00B050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923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títol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S’han d’evitar els elements redundants.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Llei </a:t>
            </a:r>
            <a:r>
              <a:rPr kumimoji="0" lang="ca-E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 regulació</a:t>
            </a:r>
            <a:r>
              <a:rPr kumimoji="0" lang="ca-E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del servei públic d'atenció de trucades d'urgència i </a:t>
            </a:r>
            <a:r>
              <a:rPr kumimoji="0" lang="ca-E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 creació</a:t>
            </a:r>
            <a:r>
              <a:rPr kumimoji="0" lang="ca-E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  <a:r>
              <a:rPr kumimoji="0" lang="ca-E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 </a:t>
            </a:r>
            <a:r>
              <a:rPr kumimoji="0" lang="ca-E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l‘entitat </a:t>
            </a:r>
            <a:r>
              <a:rPr kumimoji="0" lang="ca-ES" sz="2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 dret públic</a:t>
            </a:r>
            <a:r>
              <a:rPr kumimoji="0" lang="ca-E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«Centre d'Atenció i Gestió de Trucades d'Urgència 112 Catalunya»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a-ES" sz="2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Llei </a:t>
            </a:r>
            <a:r>
              <a:rPr kumimoji="0" lang="ca-ES" sz="2800" b="0" i="0" u="sng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del</a:t>
            </a:r>
            <a:r>
              <a:rPr kumimoji="0" lang="ca-E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Centre d'Atenció i Gestió de Trucades d'Urgència 112 Catalunya</a:t>
            </a:r>
            <a:endParaRPr kumimoji="0" lang="ca-E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55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Criteris de redacció: títol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1779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r>
              <a:rPr kumimoji="0" lang="ca-E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No s’ha d’indicar l’àmbit territorial d’aplicació</a:t>
            </a:r>
          </a:p>
          <a:p>
            <a:pPr marL="0" marR="0" lvl="0" indent="0" algn="l" defTabSz="914400" rtl="0" eaLnBrk="0" fontAlgn="base" latinLnBrk="0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endParaRPr kumimoji="0" lang="ca-E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06680" marR="0" lvl="0" indent="0" algn="just" defTabSz="914400" rtl="0" eaLnBrk="0" fontAlgn="base" latinLnBrk="0" hangingPunc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r>
              <a:rPr kumimoji="0" lang="ca-ES" sz="2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Calibri"/>
                <a:cs typeface="Times New Roman"/>
              </a:rPr>
              <a:t>Llei de les policies locals de Catalunya</a:t>
            </a:r>
          </a:p>
          <a:p>
            <a:pPr marL="106680" marR="0" lvl="0" indent="0" algn="just" defTabSz="914400" rtl="0" eaLnBrk="0" fontAlgn="base" latinLnBrk="0" hangingPunct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360363" algn="l"/>
              </a:tabLst>
              <a:defRPr/>
            </a:pPr>
            <a:r>
              <a:rPr kumimoji="0" lang="ca-ES" sz="2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/>
                <a:ea typeface="Calibri"/>
                <a:cs typeface="Times New Roman"/>
              </a:rPr>
              <a:t>Llei de les policies locals</a:t>
            </a:r>
            <a:endParaRPr kumimoji="0" lang="ca-E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6800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preàmbul [part explicativa]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759075" y="3000895"/>
            <a:ext cx="2103120" cy="5818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Exposició de motius</a:t>
            </a:r>
          </a:p>
        </p:txBody>
      </p:sp>
      <p:sp>
        <p:nvSpPr>
          <p:cNvPr id="7" name="Flecha derecha 6"/>
          <p:cNvSpPr/>
          <p:nvPr/>
        </p:nvSpPr>
        <p:spPr>
          <a:xfrm>
            <a:off x="4506686" y="3047378"/>
            <a:ext cx="978408" cy="48463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8" name="Rectángulo 7"/>
          <p:cNvSpPr/>
          <p:nvPr/>
        </p:nvSpPr>
        <p:spPr>
          <a:xfrm>
            <a:off x="6129585" y="3000895"/>
            <a:ext cx="2321617" cy="5818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Preàmbul</a:t>
            </a:r>
          </a:p>
        </p:txBody>
      </p:sp>
    </p:spTree>
    <p:extLst>
      <p:ext uri="{BB962C8B-B14F-4D97-AF65-F5344CB8AC3E}">
        <p14:creationId xmlns:p14="http://schemas.microsoft.com/office/powerpoint/2010/main" val="241004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preàmbul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Té caràcter explicatiu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No té valor normatiu, però sí jurídic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/>
              <a:t>Text organitzat en paràgrafs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2400" dirty="0"/>
          </a:p>
        </p:txBody>
      </p:sp>
    </p:spTree>
    <p:extLst>
      <p:ext uri="{BB962C8B-B14F-4D97-AF65-F5344CB8AC3E}">
        <p14:creationId xmlns:p14="http://schemas.microsoft.com/office/powerpoint/2010/main" val="298944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9" y="1325461"/>
            <a:ext cx="9603275" cy="528293"/>
          </a:xfrm>
        </p:spPr>
        <p:txBody>
          <a:bodyPr>
            <a:normAutofit fontScale="90000"/>
          </a:bodyPr>
          <a:lstStyle/>
          <a:p>
            <a:r>
              <a:rPr lang="ca-ES" dirty="0"/>
              <a:t>Consells de redacció normativa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579" y="2015733"/>
            <a:ext cx="9603275" cy="4568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Estructura de la llei: preàmbul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A6D419F-5157-3126-4299-07ACA0ED6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3522" y="74504"/>
            <a:ext cx="6172200" cy="1205484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451579" y="2784764"/>
            <a:ext cx="100033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Contingut: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Situació del sector que es vol regular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Normes que regulen la matèria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Justificació de la necessitat de la nova llei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Novetats destacades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/>
              <a:t>Estructura i contingut de la llei</a:t>
            </a:r>
          </a:p>
        </p:txBody>
      </p:sp>
    </p:spTree>
    <p:extLst>
      <p:ext uri="{BB962C8B-B14F-4D97-AF65-F5344CB8AC3E}">
        <p14:creationId xmlns:p14="http://schemas.microsoft.com/office/powerpoint/2010/main" val="41704211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3026</TotalTime>
  <Words>1505</Words>
  <Application>Microsoft Office PowerPoint</Application>
  <PresentationFormat>Panorámica</PresentationFormat>
  <Paragraphs>252</Paragraphs>
  <Slides>33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42" baseType="lpstr">
      <vt:lpstr>Arial</vt:lpstr>
      <vt:lpstr>Calibri</vt:lpstr>
      <vt:lpstr>Gill Sans MT</vt:lpstr>
      <vt:lpstr>HelveticaNeueLT Std</vt:lpstr>
      <vt:lpstr>HelveticaNeueLT Std Med</vt:lpstr>
      <vt:lpstr>Times New Roman</vt:lpstr>
      <vt:lpstr>Times-Parlament</vt:lpstr>
      <vt:lpstr>Verdana</vt:lpstr>
      <vt:lpstr>Gallery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  <vt:lpstr>Consells de redacció normativa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Llenguatge legislatiu i periodístic</dc:title>
  <dc:creator>Fibla Sancho, Joan Ramon</dc:creator>
  <cp:lastModifiedBy>Ramon i Ferràndiz, Rosalia</cp:lastModifiedBy>
  <cp:revision>91</cp:revision>
  <cp:lastPrinted>2023-07-11T07:02:37Z</cp:lastPrinted>
  <dcterms:created xsi:type="dcterms:W3CDTF">2022-06-03T06:53:36Z</dcterms:created>
  <dcterms:modified xsi:type="dcterms:W3CDTF">2025-07-09T06:34:13Z</dcterms:modified>
</cp:coreProperties>
</file>